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36"/>
  </p:notesMasterIdLst>
  <p:sldIdLst>
    <p:sldId id="966" r:id="rId6"/>
    <p:sldId id="977" r:id="rId7"/>
    <p:sldId id="978" r:id="rId8"/>
    <p:sldId id="1013" r:id="rId9"/>
    <p:sldId id="1000" r:id="rId10"/>
    <p:sldId id="982" r:id="rId11"/>
    <p:sldId id="1001" r:id="rId12"/>
    <p:sldId id="971" r:id="rId13"/>
    <p:sldId id="969" r:id="rId14"/>
    <p:sldId id="1002" r:id="rId15"/>
    <p:sldId id="970" r:id="rId16"/>
    <p:sldId id="987" r:id="rId17"/>
    <p:sldId id="1014" r:id="rId18"/>
    <p:sldId id="1005" r:id="rId19"/>
    <p:sldId id="974" r:id="rId20"/>
    <p:sldId id="1004" r:id="rId21"/>
    <p:sldId id="976" r:id="rId22"/>
    <p:sldId id="1009" r:id="rId23"/>
    <p:sldId id="953" r:id="rId24"/>
    <p:sldId id="1011" r:id="rId25"/>
    <p:sldId id="991" r:id="rId26"/>
    <p:sldId id="994" r:id="rId27"/>
    <p:sldId id="1007" r:id="rId28"/>
    <p:sldId id="984" r:id="rId29"/>
    <p:sldId id="995" r:id="rId30"/>
    <p:sldId id="992" r:id="rId31"/>
    <p:sldId id="1006" r:id="rId32"/>
    <p:sldId id="956" r:id="rId33"/>
    <p:sldId id="997" r:id="rId34"/>
    <p:sldId id="1010" r:id="rId35"/>
  </p:sldIdLst>
  <p:sldSz cx="9144000" cy="6858000" type="screen4x3"/>
  <p:notesSz cx="6881813" cy="92964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MBADO ALFARO FRANCISCO" initials="ZAF" lastIdx="1" clrIdx="0"/>
  <p:cmAuthor id="2" name="MOLINA CALDERON GUILLERMO ANDRES" initials="MCGA" lastIdx="3" clrIdx="1">
    <p:extLst/>
  </p:cmAuthor>
  <p:cmAuthor id="3" name="QUIROS CALDERON ELIONAY EVELIO" initials="QCEE" lastIdx="1" clrIdx="2">
    <p:extLst/>
  </p:cmAuthor>
  <p:cmAuthor id="4" name="CASTRO GONZALEZ JOHNNY GERARDO" initials="CGJG" lastIdx="1" clrIdx="3">
    <p:extLst/>
  </p:cmAuthor>
  <p:cmAuthor id="5" name="ALVAREZ CHAVARRIA LUIS" initials="ACL" lastIdx="4"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FEFE"/>
    <a:srgbClr val="000066"/>
    <a:srgbClr val="91EB85"/>
    <a:srgbClr val="A7434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6" autoAdjust="0"/>
    <p:restoredTop sz="88211" autoAdjust="0"/>
  </p:normalViewPr>
  <p:slideViewPr>
    <p:cSldViewPr>
      <p:cViewPr varScale="1">
        <p:scale>
          <a:sx n="121" d="100"/>
          <a:sy n="121" d="100"/>
        </p:scale>
        <p:origin x="828" y="114"/>
      </p:cViewPr>
      <p:guideLst>
        <p:guide orient="horz" pos="2160"/>
        <p:guide pos="2880"/>
      </p:guideLst>
    </p:cSldViewPr>
  </p:slideViewPr>
  <p:outlineViewPr>
    <p:cViewPr>
      <p:scale>
        <a:sx n="33" d="100"/>
        <a:sy n="33" d="100"/>
      </p:scale>
      <p:origin x="0" y="31968"/>
    </p:cViewPr>
  </p:outlineViewPr>
  <p:notesTextViewPr>
    <p:cViewPr>
      <p:scale>
        <a:sx n="3" d="2"/>
        <a:sy n="3" d="2"/>
      </p:scale>
      <p:origin x="0" y="0"/>
    </p:cViewPr>
  </p:notesTextViewPr>
  <p:sorterViewPr>
    <p:cViewPr>
      <p:scale>
        <a:sx n="200" d="100"/>
        <a:sy n="200" d="100"/>
      </p:scale>
      <p:origin x="0" y="-99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1.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7.xml"/><Relationship Id="rId1" Type="http://schemas.openxmlformats.org/officeDocument/2006/relationships/slide" Target="../slides/slide25.xml"/><Relationship Id="rId6" Type="http://schemas.openxmlformats.org/officeDocument/2006/relationships/slide" Target="../slides/slide30.xml"/><Relationship Id="rId5" Type="http://schemas.openxmlformats.org/officeDocument/2006/relationships/slide" Target="../slides/slide28.xml"/><Relationship Id="rId4"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93458-DE8D-4D61-A346-EA229C70D28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CR"/>
        </a:p>
      </dgm:t>
    </dgm:pt>
    <dgm:pt modelId="{0B7439F1-BA47-4592-9DEC-1640459A7B37}">
      <dgm:prSet custT="1"/>
      <dgm:spPr/>
      <dgm:t>
        <a:bodyPr/>
        <a:lstStyle/>
        <a:p>
          <a:pPr rtl="0"/>
          <a:r>
            <a:rPr lang="es-CR" sz="1600" dirty="0" smtClean="0"/>
            <a:t>1. Definir responsables de las Entidades</a:t>
          </a:r>
          <a:endParaRPr lang="es-CR"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6FFCB31-A616-43FE-95D5-19457026DDCD}" type="parTrans" cxnId="{D2FC3877-80FD-46C7-8A4D-8FB51BFAF485}">
      <dgm:prSet/>
      <dgm:spPr/>
      <dgm:t>
        <a:bodyPr/>
        <a:lstStyle/>
        <a:p>
          <a:endParaRPr lang="es-CR"/>
        </a:p>
      </dgm:t>
    </dgm:pt>
    <dgm:pt modelId="{40D2266B-074A-489C-BAA6-A28AF76448C3}" type="sibTrans" cxnId="{D2FC3877-80FD-46C7-8A4D-8FB51BFAF485}">
      <dgm:prSet/>
      <dgm:spPr/>
      <dgm:t>
        <a:bodyPr/>
        <a:lstStyle/>
        <a:p>
          <a:endParaRPr lang="es-CR"/>
        </a:p>
      </dgm:t>
    </dgm:pt>
    <dgm:pt modelId="{12809B8E-1458-4DF6-A948-7F1C0B7E6613}">
      <dgm:prSet custT="1"/>
      <dgm:spPr/>
      <dgm:t>
        <a:bodyPr/>
        <a:lstStyle/>
        <a:p>
          <a:pPr rtl="0"/>
          <a:r>
            <a:rPr lang="es-CR" sz="1600" dirty="0" smtClean="0"/>
            <a:t>2. Suministrar información de Representantes legales</a:t>
          </a:r>
          <a:endParaRPr lang="es-CR"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0012723-9664-4349-88CB-6BCE935164B7}" type="parTrans" cxnId="{0902E117-77E5-4162-A93B-61AA9AC1EBB7}">
      <dgm:prSet/>
      <dgm:spPr/>
      <dgm:t>
        <a:bodyPr/>
        <a:lstStyle/>
        <a:p>
          <a:endParaRPr lang="es-CR"/>
        </a:p>
      </dgm:t>
    </dgm:pt>
    <dgm:pt modelId="{9FDBBEE7-F8EF-4400-A019-CEA5BFE53483}" type="sibTrans" cxnId="{0902E117-77E5-4162-A93B-61AA9AC1EBB7}">
      <dgm:prSet/>
      <dgm:spPr/>
      <dgm:t>
        <a:bodyPr/>
        <a:lstStyle/>
        <a:p>
          <a:endParaRPr lang="es-CR"/>
        </a:p>
      </dgm:t>
    </dgm:pt>
    <dgm:pt modelId="{07F395FA-18BA-4DBF-9431-4FF2DAE3D2F6}">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CR" sz="1600" dirty="0" smtClean="0"/>
            <a:t>3. Suministrar información de Responsables de Seguridad Total</a:t>
          </a:r>
          <a:endParaRPr lang="es-CR"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39B951D-F601-482A-B36D-0077E5D9CE29}" type="parTrans" cxnId="{1DACD1A0-074E-4D40-A7DE-0BF772877B37}">
      <dgm:prSet/>
      <dgm:spPr/>
      <dgm:t>
        <a:bodyPr/>
        <a:lstStyle/>
        <a:p>
          <a:endParaRPr lang="es-CR"/>
        </a:p>
      </dgm:t>
    </dgm:pt>
    <dgm:pt modelId="{6526CA41-5EDB-4B0A-9D4D-2CDD804005AD}" type="sibTrans" cxnId="{1DACD1A0-074E-4D40-A7DE-0BF772877B37}">
      <dgm:prSet/>
      <dgm:spPr/>
      <dgm:t>
        <a:bodyPr/>
        <a:lstStyle/>
        <a:p>
          <a:endParaRPr lang="es-CR"/>
        </a:p>
      </dgm:t>
    </dgm:pt>
    <dgm:pt modelId="{D40E71C3-376D-40D0-AD69-F5A75D66507F}">
      <dgm:prSet custT="1"/>
      <dgm:spPr/>
      <dgm:t>
        <a:bodyPr/>
        <a:lstStyle/>
        <a:p>
          <a:pPr rtl="0"/>
          <a:r>
            <a:rPr lang="es-CR" sz="1600" dirty="0" smtClean="0"/>
            <a:t>5. Activar y reportar roles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60A75F3-7031-4B63-81CA-8A425840EE7E}" type="parTrans" cxnId="{0C995477-5EFC-4156-B8CD-E409B011B02C}">
      <dgm:prSet/>
      <dgm:spPr/>
      <dgm:t>
        <a:bodyPr/>
        <a:lstStyle/>
        <a:p>
          <a:endParaRPr lang="es-CR"/>
        </a:p>
      </dgm:t>
    </dgm:pt>
    <dgm:pt modelId="{9E6B5C2E-44E9-4411-BE8C-5075D15913F7}" type="sibTrans" cxnId="{0C995477-5EFC-4156-B8CD-E409B011B02C}">
      <dgm:prSet/>
      <dgm:spPr/>
      <dgm:t>
        <a:bodyPr/>
        <a:lstStyle/>
        <a:p>
          <a:endParaRPr lang="es-CR"/>
        </a:p>
      </dgm:t>
    </dgm:pt>
    <dgm:pt modelId="{463AC558-2A51-45F6-A0B3-D12CE5852FDD}">
      <dgm:prSet custT="1"/>
      <dgm:spPr/>
      <dgm:t>
        <a:bodyPr/>
        <a:lstStyle/>
        <a:p>
          <a:pPr rtl="0"/>
          <a:r>
            <a:rPr lang="es-CR" sz="1600" dirty="0" smtClean="0"/>
            <a:t>4. Asistir a capacitación</a:t>
          </a:r>
          <a:endParaRPr lang="es-CR" sz="160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F0158EE-B9F3-4772-A41B-2A0C1172B0A2}" type="parTrans" cxnId="{06E2E9F2-0184-41AC-83C6-9BB5E41C5B47}">
      <dgm:prSet/>
      <dgm:spPr/>
      <dgm:t>
        <a:bodyPr/>
        <a:lstStyle/>
        <a:p>
          <a:endParaRPr lang="es-CR"/>
        </a:p>
      </dgm:t>
    </dgm:pt>
    <dgm:pt modelId="{E1E08FB7-4D3C-4AFF-9B04-D47805BAA3C2}" type="sibTrans" cxnId="{06E2E9F2-0184-41AC-83C6-9BB5E41C5B47}">
      <dgm:prSet/>
      <dgm:spPr/>
      <dgm:t>
        <a:bodyPr/>
        <a:lstStyle/>
        <a:p>
          <a:endParaRPr lang="es-CR"/>
        </a:p>
      </dgm:t>
    </dgm:pt>
    <dgm:pt modelId="{BF90A4A9-6840-438F-9FFB-20229D19CC59}">
      <dgm:prSet custT="1"/>
      <dgm:spPr/>
      <dgm:t>
        <a:bodyPr/>
        <a:lstStyle/>
        <a:p>
          <a:pPr rtl="0"/>
          <a:r>
            <a:rPr lang="es-CR" sz="1600" dirty="0" smtClean="0"/>
            <a:t>6. Cambiar sistemas</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3B56BB42-914A-41CA-ACD5-1C73CCF541C9}" type="parTrans" cxnId="{BC7B7C27-B0DF-47C8-972C-AE209675D6F7}">
      <dgm:prSet/>
      <dgm:spPr/>
      <dgm:t>
        <a:bodyPr/>
        <a:lstStyle/>
        <a:p>
          <a:endParaRPr lang="es-CR"/>
        </a:p>
      </dgm:t>
    </dgm:pt>
    <dgm:pt modelId="{10E1C0B5-73B2-42B6-AC29-DC85EA54D5CB}" type="sibTrans" cxnId="{BC7B7C27-B0DF-47C8-972C-AE209675D6F7}">
      <dgm:prSet/>
      <dgm:spPr/>
      <dgm:t>
        <a:bodyPr/>
        <a:lstStyle/>
        <a:p>
          <a:endParaRPr lang="es-CR"/>
        </a:p>
      </dgm:t>
    </dgm:pt>
    <dgm:pt modelId="{4FAB77D6-74B3-4399-AB93-8AA611340B4C}" type="pres">
      <dgm:prSet presAssocID="{23493458-DE8D-4D61-A346-EA229C70D28D}" presName="Name0" presStyleCnt="0">
        <dgm:presLayoutVars>
          <dgm:dir/>
          <dgm:resizeHandles/>
        </dgm:presLayoutVars>
      </dgm:prSet>
      <dgm:spPr/>
      <dgm:t>
        <a:bodyPr/>
        <a:lstStyle/>
        <a:p>
          <a:endParaRPr lang="es-CR"/>
        </a:p>
      </dgm:t>
    </dgm:pt>
    <dgm:pt modelId="{26188FD7-1DE8-4550-8CD2-EE3EF9837188}" type="pres">
      <dgm:prSet presAssocID="{0B7439F1-BA47-4592-9DEC-1640459A7B37}" presName="compNode" presStyleCnt="0"/>
      <dgm:spPr/>
      <dgm:t>
        <a:bodyPr/>
        <a:lstStyle/>
        <a:p>
          <a:endParaRPr lang="es-CR"/>
        </a:p>
      </dgm:t>
    </dgm:pt>
    <dgm:pt modelId="{1EF23FC0-7ED2-4B04-BFA1-9E8D1DFC1BD3}" type="pres">
      <dgm:prSet presAssocID="{0B7439F1-BA47-4592-9DEC-1640459A7B37}" presName="dummyConnPt" presStyleCnt="0"/>
      <dgm:spPr/>
      <dgm:t>
        <a:bodyPr/>
        <a:lstStyle/>
        <a:p>
          <a:endParaRPr lang="es-CR"/>
        </a:p>
      </dgm:t>
    </dgm:pt>
    <dgm:pt modelId="{B2EFB36A-FA21-418D-971B-0C4DE03BAFED}" type="pres">
      <dgm:prSet presAssocID="{0B7439F1-BA47-4592-9DEC-1640459A7B37}" presName="node" presStyleLbl="node1" presStyleIdx="0" presStyleCnt="6">
        <dgm:presLayoutVars>
          <dgm:bulletEnabled val="1"/>
        </dgm:presLayoutVars>
      </dgm:prSet>
      <dgm:spPr/>
      <dgm:t>
        <a:bodyPr/>
        <a:lstStyle/>
        <a:p>
          <a:endParaRPr lang="es-CR"/>
        </a:p>
      </dgm:t>
    </dgm:pt>
    <dgm:pt modelId="{BB668D41-2270-49BE-8C7E-4398B090C41E}" type="pres">
      <dgm:prSet presAssocID="{40D2266B-074A-489C-BAA6-A28AF76448C3}" presName="sibTrans" presStyleLbl="bgSibTrans2D1" presStyleIdx="0" presStyleCnt="5"/>
      <dgm:spPr/>
      <dgm:t>
        <a:bodyPr/>
        <a:lstStyle/>
        <a:p>
          <a:endParaRPr lang="es-CR"/>
        </a:p>
      </dgm:t>
    </dgm:pt>
    <dgm:pt modelId="{9137C90F-8413-409D-A199-392B0F2DA9CE}" type="pres">
      <dgm:prSet presAssocID="{12809B8E-1458-4DF6-A948-7F1C0B7E6613}" presName="compNode" presStyleCnt="0"/>
      <dgm:spPr/>
      <dgm:t>
        <a:bodyPr/>
        <a:lstStyle/>
        <a:p>
          <a:endParaRPr lang="es-CR"/>
        </a:p>
      </dgm:t>
    </dgm:pt>
    <dgm:pt modelId="{8824ABB8-F8B5-4947-9ADC-E7FEA24FB406}" type="pres">
      <dgm:prSet presAssocID="{12809B8E-1458-4DF6-A948-7F1C0B7E6613}" presName="dummyConnPt" presStyleCnt="0"/>
      <dgm:spPr/>
      <dgm:t>
        <a:bodyPr/>
        <a:lstStyle/>
        <a:p>
          <a:endParaRPr lang="es-CR"/>
        </a:p>
      </dgm:t>
    </dgm:pt>
    <dgm:pt modelId="{C7B93108-F455-4196-82F1-A2C9452B9A65}" type="pres">
      <dgm:prSet presAssocID="{12809B8E-1458-4DF6-A948-7F1C0B7E6613}" presName="node" presStyleLbl="node1" presStyleIdx="1" presStyleCnt="6">
        <dgm:presLayoutVars>
          <dgm:bulletEnabled val="1"/>
        </dgm:presLayoutVars>
      </dgm:prSet>
      <dgm:spPr/>
      <dgm:t>
        <a:bodyPr/>
        <a:lstStyle/>
        <a:p>
          <a:endParaRPr lang="es-CR"/>
        </a:p>
      </dgm:t>
    </dgm:pt>
    <dgm:pt modelId="{B42FDDCE-E383-4B9A-B3C6-20E9028BD7FA}" type="pres">
      <dgm:prSet presAssocID="{9FDBBEE7-F8EF-4400-A019-CEA5BFE53483}" presName="sibTrans" presStyleLbl="bgSibTrans2D1" presStyleIdx="1" presStyleCnt="5"/>
      <dgm:spPr/>
      <dgm:t>
        <a:bodyPr/>
        <a:lstStyle/>
        <a:p>
          <a:endParaRPr lang="es-CR"/>
        </a:p>
      </dgm:t>
    </dgm:pt>
    <dgm:pt modelId="{FFC49530-54AF-4FA6-8B53-FFF6DC4E569A}" type="pres">
      <dgm:prSet presAssocID="{07F395FA-18BA-4DBF-9431-4FF2DAE3D2F6}" presName="compNode" presStyleCnt="0"/>
      <dgm:spPr/>
      <dgm:t>
        <a:bodyPr/>
        <a:lstStyle/>
        <a:p>
          <a:endParaRPr lang="es-CR"/>
        </a:p>
      </dgm:t>
    </dgm:pt>
    <dgm:pt modelId="{6596D202-FB48-4353-9707-00CF54F87D87}" type="pres">
      <dgm:prSet presAssocID="{07F395FA-18BA-4DBF-9431-4FF2DAE3D2F6}" presName="dummyConnPt" presStyleCnt="0"/>
      <dgm:spPr/>
      <dgm:t>
        <a:bodyPr/>
        <a:lstStyle/>
        <a:p>
          <a:endParaRPr lang="es-CR"/>
        </a:p>
      </dgm:t>
    </dgm:pt>
    <dgm:pt modelId="{EC48D912-2013-4345-9FB4-3D6E3EDAA3CC}" type="pres">
      <dgm:prSet presAssocID="{07F395FA-18BA-4DBF-9431-4FF2DAE3D2F6}" presName="node" presStyleLbl="node1" presStyleIdx="2" presStyleCnt="6">
        <dgm:presLayoutVars>
          <dgm:bulletEnabled val="1"/>
        </dgm:presLayoutVars>
      </dgm:prSet>
      <dgm:spPr/>
      <dgm:t>
        <a:bodyPr/>
        <a:lstStyle/>
        <a:p>
          <a:endParaRPr lang="es-CR"/>
        </a:p>
      </dgm:t>
    </dgm:pt>
    <dgm:pt modelId="{D6A81207-E9A8-42ED-AF9C-49E5FF10816D}" type="pres">
      <dgm:prSet presAssocID="{6526CA41-5EDB-4B0A-9D4D-2CDD804005AD}" presName="sibTrans" presStyleLbl="bgSibTrans2D1" presStyleIdx="2" presStyleCnt="5"/>
      <dgm:spPr/>
      <dgm:t>
        <a:bodyPr/>
        <a:lstStyle/>
        <a:p>
          <a:endParaRPr lang="es-CR"/>
        </a:p>
      </dgm:t>
    </dgm:pt>
    <dgm:pt modelId="{188DC87C-A46E-4856-87AA-B5283B54DFD8}" type="pres">
      <dgm:prSet presAssocID="{463AC558-2A51-45F6-A0B3-D12CE5852FDD}" presName="compNode" presStyleCnt="0"/>
      <dgm:spPr/>
      <dgm:t>
        <a:bodyPr/>
        <a:lstStyle/>
        <a:p>
          <a:endParaRPr lang="es-CR"/>
        </a:p>
      </dgm:t>
    </dgm:pt>
    <dgm:pt modelId="{E096A003-F25D-446C-8EBF-31BA807D5EB0}" type="pres">
      <dgm:prSet presAssocID="{463AC558-2A51-45F6-A0B3-D12CE5852FDD}" presName="dummyConnPt" presStyleCnt="0"/>
      <dgm:spPr/>
      <dgm:t>
        <a:bodyPr/>
        <a:lstStyle/>
        <a:p>
          <a:endParaRPr lang="es-CR"/>
        </a:p>
      </dgm:t>
    </dgm:pt>
    <dgm:pt modelId="{F16ADDE9-C30C-4D58-9BFF-3C43B3155EF0}" type="pres">
      <dgm:prSet presAssocID="{463AC558-2A51-45F6-A0B3-D12CE5852FDD}" presName="node" presStyleLbl="node1" presStyleIdx="3" presStyleCnt="6">
        <dgm:presLayoutVars>
          <dgm:bulletEnabled val="1"/>
        </dgm:presLayoutVars>
      </dgm:prSet>
      <dgm:spPr/>
      <dgm:t>
        <a:bodyPr/>
        <a:lstStyle/>
        <a:p>
          <a:endParaRPr lang="es-CR"/>
        </a:p>
      </dgm:t>
    </dgm:pt>
    <dgm:pt modelId="{BBB05018-668D-4DF1-8A9E-8F9BA119C416}" type="pres">
      <dgm:prSet presAssocID="{E1E08FB7-4D3C-4AFF-9B04-D47805BAA3C2}" presName="sibTrans" presStyleLbl="bgSibTrans2D1" presStyleIdx="3" presStyleCnt="5"/>
      <dgm:spPr/>
      <dgm:t>
        <a:bodyPr/>
        <a:lstStyle/>
        <a:p>
          <a:endParaRPr lang="es-CR"/>
        </a:p>
      </dgm:t>
    </dgm:pt>
    <dgm:pt modelId="{CB2A5076-6DD3-49F7-9E4B-57F91B817ECA}" type="pres">
      <dgm:prSet presAssocID="{D40E71C3-376D-40D0-AD69-F5A75D66507F}" presName="compNode" presStyleCnt="0"/>
      <dgm:spPr/>
      <dgm:t>
        <a:bodyPr/>
        <a:lstStyle/>
        <a:p>
          <a:endParaRPr lang="es-CR"/>
        </a:p>
      </dgm:t>
    </dgm:pt>
    <dgm:pt modelId="{CB2091F1-DDAC-4975-9691-8A0AD6C55FB6}" type="pres">
      <dgm:prSet presAssocID="{D40E71C3-376D-40D0-AD69-F5A75D66507F}" presName="dummyConnPt" presStyleCnt="0"/>
      <dgm:spPr/>
      <dgm:t>
        <a:bodyPr/>
        <a:lstStyle/>
        <a:p>
          <a:endParaRPr lang="es-CR"/>
        </a:p>
      </dgm:t>
    </dgm:pt>
    <dgm:pt modelId="{2D352294-FF53-4E1C-97E6-1F1B1D793E2D}" type="pres">
      <dgm:prSet presAssocID="{D40E71C3-376D-40D0-AD69-F5A75D66507F}" presName="node" presStyleLbl="node1" presStyleIdx="4" presStyleCnt="6">
        <dgm:presLayoutVars>
          <dgm:bulletEnabled val="1"/>
        </dgm:presLayoutVars>
      </dgm:prSet>
      <dgm:spPr/>
      <dgm:t>
        <a:bodyPr/>
        <a:lstStyle/>
        <a:p>
          <a:endParaRPr lang="es-CR"/>
        </a:p>
      </dgm:t>
    </dgm:pt>
    <dgm:pt modelId="{A39472E7-FB5A-4257-B62B-CE1A1BFBEC78}" type="pres">
      <dgm:prSet presAssocID="{9E6B5C2E-44E9-4411-BE8C-5075D15913F7}" presName="sibTrans" presStyleLbl="bgSibTrans2D1" presStyleIdx="4" presStyleCnt="5"/>
      <dgm:spPr/>
      <dgm:t>
        <a:bodyPr/>
        <a:lstStyle/>
        <a:p>
          <a:endParaRPr lang="es-CR"/>
        </a:p>
      </dgm:t>
    </dgm:pt>
    <dgm:pt modelId="{1FC2D142-79D1-4F99-B0F9-B823E814FE72}" type="pres">
      <dgm:prSet presAssocID="{BF90A4A9-6840-438F-9FFB-20229D19CC59}" presName="compNode" presStyleCnt="0"/>
      <dgm:spPr/>
    </dgm:pt>
    <dgm:pt modelId="{EBA7E764-6806-4BC6-88E8-0F2CF3FC130E}" type="pres">
      <dgm:prSet presAssocID="{BF90A4A9-6840-438F-9FFB-20229D19CC59}" presName="dummyConnPt" presStyleCnt="0"/>
      <dgm:spPr/>
    </dgm:pt>
    <dgm:pt modelId="{B0B32909-3F92-4EA8-B599-D3D5DE49E07B}" type="pres">
      <dgm:prSet presAssocID="{BF90A4A9-6840-438F-9FFB-20229D19CC59}" presName="node" presStyleLbl="node1" presStyleIdx="5" presStyleCnt="6">
        <dgm:presLayoutVars>
          <dgm:bulletEnabled val="1"/>
        </dgm:presLayoutVars>
      </dgm:prSet>
      <dgm:spPr/>
      <dgm:t>
        <a:bodyPr/>
        <a:lstStyle/>
        <a:p>
          <a:endParaRPr lang="es-CR"/>
        </a:p>
      </dgm:t>
    </dgm:pt>
  </dgm:ptLst>
  <dgm:cxnLst>
    <dgm:cxn modelId="{BC7B7C27-B0DF-47C8-972C-AE209675D6F7}" srcId="{23493458-DE8D-4D61-A346-EA229C70D28D}" destId="{BF90A4A9-6840-438F-9FFB-20229D19CC59}" srcOrd="5" destOrd="0" parTransId="{3B56BB42-914A-41CA-ACD5-1C73CCF541C9}" sibTransId="{10E1C0B5-73B2-42B6-AC29-DC85EA54D5CB}"/>
    <dgm:cxn modelId="{576E43D8-640B-412D-ABCF-ED784B24A72D}" type="presOf" srcId="{9FDBBEE7-F8EF-4400-A019-CEA5BFE53483}" destId="{B42FDDCE-E383-4B9A-B3C6-20E9028BD7FA}" srcOrd="0" destOrd="0" presId="urn:microsoft.com/office/officeart/2005/8/layout/bProcess4"/>
    <dgm:cxn modelId="{1DACD1A0-074E-4D40-A7DE-0BF772877B37}" srcId="{23493458-DE8D-4D61-A346-EA229C70D28D}" destId="{07F395FA-18BA-4DBF-9431-4FF2DAE3D2F6}" srcOrd="2" destOrd="0" parTransId="{239B951D-F601-482A-B36D-0077E5D9CE29}" sibTransId="{6526CA41-5EDB-4B0A-9D4D-2CDD804005AD}"/>
    <dgm:cxn modelId="{18D2712F-1F0A-4DAD-AD37-CFAE643568F5}" type="presOf" srcId="{E1E08FB7-4D3C-4AFF-9B04-D47805BAA3C2}" destId="{BBB05018-668D-4DF1-8A9E-8F9BA119C416}" srcOrd="0" destOrd="0" presId="urn:microsoft.com/office/officeart/2005/8/layout/bProcess4"/>
    <dgm:cxn modelId="{5105ADF6-7D05-429A-9161-7B8F1FCE6AAC}" type="presOf" srcId="{07F395FA-18BA-4DBF-9431-4FF2DAE3D2F6}" destId="{EC48D912-2013-4345-9FB4-3D6E3EDAA3CC}" srcOrd="0" destOrd="0" presId="urn:microsoft.com/office/officeart/2005/8/layout/bProcess4"/>
    <dgm:cxn modelId="{D2FC3877-80FD-46C7-8A4D-8FB51BFAF485}" srcId="{23493458-DE8D-4D61-A346-EA229C70D28D}" destId="{0B7439F1-BA47-4592-9DEC-1640459A7B37}" srcOrd="0" destOrd="0" parTransId="{06FFCB31-A616-43FE-95D5-19457026DDCD}" sibTransId="{40D2266B-074A-489C-BAA6-A28AF76448C3}"/>
    <dgm:cxn modelId="{EF404132-829A-4B10-BDF5-4287A61B0453}" type="presOf" srcId="{0B7439F1-BA47-4592-9DEC-1640459A7B37}" destId="{B2EFB36A-FA21-418D-971B-0C4DE03BAFED}" srcOrd="0" destOrd="0" presId="urn:microsoft.com/office/officeart/2005/8/layout/bProcess4"/>
    <dgm:cxn modelId="{6FD2E9BF-FCE4-41D4-8659-A54EF3629AE0}" type="presOf" srcId="{D40E71C3-376D-40D0-AD69-F5A75D66507F}" destId="{2D352294-FF53-4E1C-97E6-1F1B1D793E2D}" srcOrd="0" destOrd="0" presId="urn:microsoft.com/office/officeart/2005/8/layout/bProcess4"/>
    <dgm:cxn modelId="{080836BA-83DB-46AA-B192-94DFB722AAA8}" type="presOf" srcId="{463AC558-2A51-45F6-A0B3-D12CE5852FDD}" destId="{F16ADDE9-C30C-4D58-9BFF-3C43B3155EF0}" srcOrd="0" destOrd="0" presId="urn:microsoft.com/office/officeart/2005/8/layout/bProcess4"/>
    <dgm:cxn modelId="{A6A41893-5AFB-400C-A448-E476D24121EF}" type="presOf" srcId="{40D2266B-074A-489C-BAA6-A28AF76448C3}" destId="{BB668D41-2270-49BE-8C7E-4398B090C41E}" srcOrd="0" destOrd="0" presId="urn:microsoft.com/office/officeart/2005/8/layout/bProcess4"/>
    <dgm:cxn modelId="{CCFE7F7C-1470-4925-83DA-8B7BC8E9080F}" type="presOf" srcId="{23493458-DE8D-4D61-A346-EA229C70D28D}" destId="{4FAB77D6-74B3-4399-AB93-8AA611340B4C}" srcOrd="0" destOrd="0" presId="urn:microsoft.com/office/officeart/2005/8/layout/bProcess4"/>
    <dgm:cxn modelId="{0C995477-5EFC-4156-B8CD-E409B011B02C}" srcId="{23493458-DE8D-4D61-A346-EA229C70D28D}" destId="{D40E71C3-376D-40D0-AD69-F5A75D66507F}" srcOrd="4" destOrd="0" parTransId="{B60A75F3-7031-4B63-81CA-8A425840EE7E}" sibTransId="{9E6B5C2E-44E9-4411-BE8C-5075D15913F7}"/>
    <dgm:cxn modelId="{06E2E9F2-0184-41AC-83C6-9BB5E41C5B47}" srcId="{23493458-DE8D-4D61-A346-EA229C70D28D}" destId="{463AC558-2A51-45F6-A0B3-D12CE5852FDD}" srcOrd="3" destOrd="0" parTransId="{9F0158EE-B9F3-4772-A41B-2A0C1172B0A2}" sibTransId="{E1E08FB7-4D3C-4AFF-9B04-D47805BAA3C2}"/>
    <dgm:cxn modelId="{68E9D518-8F46-4D8B-B584-7962A4C4CE6A}" type="presOf" srcId="{BF90A4A9-6840-438F-9FFB-20229D19CC59}" destId="{B0B32909-3F92-4EA8-B599-D3D5DE49E07B}" srcOrd="0" destOrd="0" presId="urn:microsoft.com/office/officeart/2005/8/layout/bProcess4"/>
    <dgm:cxn modelId="{A7EA815B-8953-45EE-A45D-B61AA9333196}" type="presOf" srcId="{12809B8E-1458-4DF6-A948-7F1C0B7E6613}" destId="{C7B93108-F455-4196-82F1-A2C9452B9A65}" srcOrd="0" destOrd="0" presId="urn:microsoft.com/office/officeart/2005/8/layout/bProcess4"/>
    <dgm:cxn modelId="{F4E4E4BF-76AA-4EC2-B6E3-3ED20B73F507}" type="presOf" srcId="{9E6B5C2E-44E9-4411-BE8C-5075D15913F7}" destId="{A39472E7-FB5A-4257-B62B-CE1A1BFBEC78}" srcOrd="0" destOrd="0" presId="urn:microsoft.com/office/officeart/2005/8/layout/bProcess4"/>
    <dgm:cxn modelId="{0902E117-77E5-4162-A93B-61AA9AC1EBB7}" srcId="{23493458-DE8D-4D61-A346-EA229C70D28D}" destId="{12809B8E-1458-4DF6-A948-7F1C0B7E6613}" srcOrd="1" destOrd="0" parTransId="{50012723-9664-4349-88CB-6BCE935164B7}" sibTransId="{9FDBBEE7-F8EF-4400-A019-CEA5BFE53483}"/>
    <dgm:cxn modelId="{97988E4E-8234-4EA2-ABD4-05C8C5CA6C8D}" type="presOf" srcId="{6526CA41-5EDB-4B0A-9D4D-2CDD804005AD}" destId="{D6A81207-E9A8-42ED-AF9C-49E5FF10816D}" srcOrd="0" destOrd="0" presId="urn:microsoft.com/office/officeart/2005/8/layout/bProcess4"/>
    <dgm:cxn modelId="{BEAF0235-F076-47EE-A583-BD6CC0BDD718}" type="presParOf" srcId="{4FAB77D6-74B3-4399-AB93-8AA611340B4C}" destId="{26188FD7-1DE8-4550-8CD2-EE3EF9837188}" srcOrd="0" destOrd="0" presId="urn:microsoft.com/office/officeart/2005/8/layout/bProcess4"/>
    <dgm:cxn modelId="{E314CC80-604B-4148-ABEB-898FF1E72107}" type="presParOf" srcId="{26188FD7-1DE8-4550-8CD2-EE3EF9837188}" destId="{1EF23FC0-7ED2-4B04-BFA1-9E8D1DFC1BD3}" srcOrd="0" destOrd="0" presId="urn:microsoft.com/office/officeart/2005/8/layout/bProcess4"/>
    <dgm:cxn modelId="{0DD32960-B7A9-40D5-816F-0DA33869C5C5}" type="presParOf" srcId="{26188FD7-1DE8-4550-8CD2-EE3EF9837188}" destId="{B2EFB36A-FA21-418D-971B-0C4DE03BAFED}" srcOrd="1" destOrd="0" presId="urn:microsoft.com/office/officeart/2005/8/layout/bProcess4"/>
    <dgm:cxn modelId="{1AEC3546-3655-478F-A259-CD48A3209C75}" type="presParOf" srcId="{4FAB77D6-74B3-4399-AB93-8AA611340B4C}" destId="{BB668D41-2270-49BE-8C7E-4398B090C41E}" srcOrd="1" destOrd="0" presId="urn:microsoft.com/office/officeart/2005/8/layout/bProcess4"/>
    <dgm:cxn modelId="{692BD30E-3E24-409E-BFDD-E4EF7CFC484B}" type="presParOf" srcId="{4FAB77D6-74B3-4399-AB93-8AA611340B4C}" destId="{9137C90F-8413-409D-A199-392B0F2DA9CE}" srcOrd="2" destOrd="0" presId="urn:microsoft.com/office/officeart/2005/8/layout/bProcess4"/>
    <dgm:cxn modelId="{CA5984CC-8291-4AFE-A520-0838DAB3EA01}" type="presParOf" srcId="{9137C90F-8413-409D-A199-392B0F2DA9CE}" destId="{8824ABB8-F8B5-4947-9ADC-E7FEA24FB406}" srcOrd="0" destOrd="0" presId="urn:microsoft.com/office/officeart/2005/8/layout/bProcess4"/>
    <dgm:cxn modelId="{C5BF4ADC-37C2-4FF0-B323-5C16524FEA19}" type="presParOf" srcId="{9137C90F-8413-409D-A199-392B0F2DA9CE}" destId="{C7B93108-F455-4196-82F1-A2C9452B9A65}" srcOrd="1" destOrd="0" presId="urn:microsoft.com/office/officeart/2005/8/layout/bProcess4"/>
    <dgm:cxn modelId="{04DDA7A3-2807-47E1-B409-94A5B3DDE280}" type="presParOf" srcId="{4FAB77D6-74B3-4399-AB93-8AA611340B4C}" destId="{B42FDDCE-E383-4B9A-B3C6-20E9028BD7FA}" srcOrd="3" destOrd="0" presId="urn:microsoft.com/office/officeart/2005/8/layout/bProcess4"/>
    <dgm:cxn modelId="{74D03DFE-AEE5-432B-A1F4-5098A7381C36}" type="presParOf" srcId="{4FAB77D6-74B3-4399-AB93-8AA611340B4C}" destId="{FFC49530-54AF-4FA6-8B53-FFF6DC4E569A}" srcOrd="4" destOrd="0" presId="urn:microsoft.com/office/officeart/2005/8/layout/bProcess4"/>
    <dgm:cxn modelId="{922BA560-4842-46D9-9056-8BEA685C48D1}" type="presParOf" srcId="{FFC49530-54AF-4FA6-8B53-FFF6DC4E569A}" destId="{6596D202-FB48-4353-9707-00CF54F87D87}" srcOrd="0" destOrd="0" presId="urn:microsoft.com/office/officeart/2005/8/layout/bProcess4"/>
    <dgm:cxn modelId="{25AE772F-7B35-4C0F-A051-FB77A44DCB62}" type="presParOf" srcId="{FFC49530-54AF-4FA6-8B53-FFF6DC4E569A}" destId="{EC48D912-2013-4345-9FB4-3D6E3EDAA3CC}" srcOrd="1" destOrd="0" presId="urn:microsoft.com/office/officeart/2005/8/layout/bProcess4"/>
    <dgm:cxn modelId="{7C7FFF00-E0EE-4294-80BF-E6461145CE55}" type="presParOf" srcId="{4FAB77D6-74B3-4399-AB93-8AA611340B4C}" destId="{D6A81207-E9A8-42ED-AF9C-49E5FF10816D}" srcOrd="5" destOrd="0" presId="urn:microsoft.com/office/officeart/2005/8/layout/bProcess4"/>
    <dgm:cxn modelId="{947C9DC6-FDA6-4023-B624-66439085B1D4}" type="presParOf" srcId="{4FAB77D6-74B3-4399-AB93-8AA611340B4C}" destId="{188DC87C-A46E-4856-87AA-B5283B54DFD8}" srcOrd="6" destOrd="0" presId="urn:microsoft.com/office/officeart/2005/8/layout/bProcess4"/>
    <dgm:cxn modelId="{A811501F-D83C-4360-A42F-1A7951FBD973}" type="presParOf" srcId="{188DC87C-A46E-4856-87AA-B5283B54DFD8}" destId="{E096A003-F25D-446C-8EBF-31BA807D5EB0}" srcOrd="0" destOrd="0" presId="urn:microsoft.com/office/officeart/2005/8/layout/bProcess4"/>
    <dgm:cxn modelId="{6E37C50A-9BF6-4718-9A75-765DC88E292F}" type="presParOf" srcId="{188DC87C-A46E-4856-87AA-B5283B54DFD8}" destId="{F16ADDE9-C30C-4D58-9BFF-3C43B3155EF0}" srcOrd="1" destOrd="0" presId="urn:microsoft.com/office/officeart/2005/8/layout/bProcess4"/>
    <dgm:cxn modelId="{2AF074D0-220D-4011-B475-DA3A97AA1DB6}" type="presParOf" srcId="{4FAB77D6-74B3-4399-AB93-8AA611340B4C}" destId="{BBB05018-668D-4DF1-8A9E-8F9BA119C416}" srcOrd="7" destOrd="0" presId="urn:microsoft.com/office/officeart/2005/8/layout/bProcess4"/>
    <dgm:cxn modelId="{EEC6C80F-0784-4636-824F-6FAF37B3B6C4}" type="presParOf" srcId="{4FAB77D6-74B3-4399-AB93-8AA611340B4C}" destId="{CB2A5076-6DD3-49F7-9E4B-57F91B817ECA}" srcOrd="8" destOrd="0" presId="urn:microsoft.com/office/officeart/2005/8/layout/bProcess4"/>
    <dgm:cxn modelId="{80EA46B0-1A05-4844-BB39-0776C16754E1}" type="presParOf" srcId="{CB2A5076-6DD3-49F7-9E4B-57F91B817ECA}" destId="{CB2091F1-DDAC-4975-9691-8A0AD6C55FB6}" srcOrd="0" destOrd="0" presId="urn:microsoft.com/office/officeart/2005/8/layout/bProcess4"/>
    <dgm:cxn modelId="{5ECEFD38-DC66-46DE-BEE1-735A695CF967}" type="presParOf" srcId="{CB2A5076-6DD3-49F7-9E4B-57F91B817ECA}" destId="{2D352294-FF53-4E1C-97E6-1F1B1D793E2D}" srcOrd="1" destOrd="0" presId="urn:microsoft.com/office/officeart/2005/8/layout/bProcess4"/>
    <dgm:cxn modelId="{6D5A3C54-7F8E-4A34-B720-2AF4F4DC5EFE}" type="presParOf" srcId="{4FAB77D6-74B3-4399-AB93-8AA611340B4C}" destId="{A39472E7-FB5A-4257-B62B-CE1A1BFBEC78}" srcOrd="9" destOrd="0" presId="urn:microsoft.com/office/officeart/2005/8/layout/bProcess4"/>
    <dgm:cxn modelId="{5463EFF0-610F-4A76-A956-1451AEF341E2}" type="presParOf" srcId="{4FAB77D6-74B3-4399-AB93-8AA611340B4C}" destId="{1FC2D142-79D1-4F99-B0F9-B823E814FE72}" srcOrd="10" destOrd="0" presId="urn:microsoft.com/office/officeart/2005/8/layout/bProcess4"/>
    <dgm:cxn modelId="{37C0E6FE-80CD-40CE-9173-1A38CE0CD27A}" type="presParOf" srcId="{1FC2D142-79D1-4F99-B0F9-B823E814FE72}" destId="{EBA7E764-6806-4BC6-88E8-0F2CF3FC130E}" srcOrd="0" destOrd="0" presId="urn:microsoft.com/office/officeart/2005/8/layout/bProcess4"/>
    <dgm:cxn modelId="{4318EF42-E749-4A3E-ACB1-A6C02012663D}" type="presParOf" srcId="{1FC2D142-79D1-4F99-B0F9-B823E814FE72}" destId="{B0B32909-3F92-4EA8-B599-D3D5DE49E07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F44729-9D1E-4618-A29F-326FA1CFBEA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CR"/>
        </a:p>
      </dgm:t>
    </dgm:pt>
    <dgm:pt modelId="{22D19902-71EC-4F5F-BF58-81A9980AD535}" type="pres">
      <dgm:prSet presAssocID="{DAF44729-9D1E-4618-A29F-326FA1CFBEAE}" presName="linear" presStyleCnt="0">
        <dgm:presLayoutVars>
          <dgm:animLvl val="lvl"/>
          <dgm:resizeHandles val="exact"/>
        </dgm:presLayoutVars>
      </dgm:prSet>
      <dgm:spPr/>
      <dgm:t>
        <a:bodyPr/>
        <a:lstStyle/>
        <a:p>
          <a:endParaRPr lang="es-CR"/>
        </a:p>
      </dgm:t>
    </dgm:pt>
  </dgm:ptLst>
  <dgm:cxnLst>
    <dgm:cxn modelId="{9C21A560-5939-4675-A6A2-C09B352EA9D0}" type="presOf" srcId="{DAF44729-9D1E-4618-A29F-326FA1CFBEAE}" destId="{22D19902-71EC-4F5F-BF58-81A9980AD53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89B581-0C17-42ED-8F83-3B37038E1D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BEFB0E24-D7CC-454B-80A0-00453B7FA8EA}">
      <dgm:prSet custT="1"/>
      <dgm:spPr/>
      <dgm:t>
        <a:bodyPr/>
        <a:lstStyle/>
        <a:p>
          <a:pPr rtl="0"/>
          <a:r>
            <a:rPr lang="es-CR" sz="2800" dirty="0" smtClean="0"/>
            <a:t>Responsable de negocio</a:t>
          </a:r>
          <a:endParaRPr lang="es-CR" sz="2800" dirty="0"/>
        </a:p>
      </dgm:t>
    </dgm:pt>
    <dgm:pt modelId="{90FB880D-BF19-42E0-AB05-FFEE417AB0EC}" type="parTrans" cxnId="{E25C151A-5BE2-4B40-9D07-79B269061923}">
      <dgm:prSet/>
      <dgm:spPr/>
      <dgm:t>
        <a:bodyPr/>
        <a:lstStyle/>
        <a:p>
          <a:endParaRPr lang="es-CR"/>
        </a:p>
      </dgm:t>
    </dgm:pt>
    <dgm:pt modelId="{BEAFDF02-97E9-4F1F-8648-C621ADDBB514}" type="sibTrans" cxnId="{E25C151A-5BE2-4B40-9D07-79B269061923}">
      <dgm:prSet/>
      <dgm:spPr/>
      <dgm:t>
        <a:bodyPr/>
        <a:lstStyle/>
        <a:p>
          <a:endParaRPr lang="es-CR"/>
        </a:p>
      </dgm:t>
    </dgm:pt>
    <dgm:pt modelId="{D3CB8BD0-17A8-44F0-AFC0-661CB240908E}">
      <dgm:prSet custT="1"/>
      <dgm:spPr/>
      <dgm:t>
        <a:bodyPr/>
        <a:lstStyle/>
        <a:p>
          <a:pPr rtl="0"/>
          <a:r>
            <a:rPr lang="es-CR" sz="2000" dirty="0" smtClean="0">
              <a:solidFill>
                <a:schemeClr val="tx1"/>
              </a:solidFill>
              <a:latin typeface="Calibri Light" panose="020F0302020204030204" pitchFamily="34" charset="0"/>
            </a:rPr>
            <a:t>Ser el único punto de contacto ante la SUGEF, para coordinar al interior de su entidad los ajustes o desarrollos que sean requeridos a los sistemas.</a:t>
          </a:r>
          <a:endParaRPr lang="es-CR" sz="2000" dirty="0">
            <a:solidFill>
              <a:schemeClr val="tx1"/>
            </a:solidFill>
            <a:latin typeface="Calibri Light" panose="020F0302020204030204" pitchFamily="34" charset="0"/>
          </a:endParaRPr>
        </a:p>
      </dgm:t>
    </dgm:pt>
    <dgm:pt modelId="{9BF885FB-0AE2-4FAC-A492-70E00E684CFB}" type="parTrans" cxnId="{C40F1197-22B5-44D6-8F54-E19E0CFABE4A}">
      <dgm:prSet/>
      <dgm:spPr/>
      <dgm:t>
        <a:bodyPr/>
        <a:lstStyle/>
        <a:p>
          <a:endParaRPr lang="es-CR"/>
        </a:p>
      </dgm:t>
    </dgm:pt>
    <dgm:pt modelId="{97B6E2ED-FE52-44B1-855E-F17FBCB66FB0}" type="sibTrans" cxnId="{C40F1197-22B5-44D6-8F54-E19E0CFABE4A}">
      <dgm:prSet/>
      <dgm:spPr/>
      <dgm:t>
        <a:bodyPr/>
        <a:lstStyle/>
        <a:p>
          <a:endParaRPr lang="es-CR"/>
        </a:p>
      </dgm:t>
    </dgm:pt>
    <dgm:pt modelId="{3C1607D9-6BAD-420D-8E50-559A995C14EE}">
      <dgm:prSet custT="1"/>
      <dgm:spPr/>
      <dgm:t>
        <a:bodyPr/>
        <a:lstStyle/>
        <a:p>
          <a:pPr rtl="0"/>
          <a:r>
            <a:rPr lang="es-CR" sz="2800" dirty="0" smtClean="0"/>
            <a:t>Responsable informático</a:t>
          </a:r>
          <a:endParaRPr lang="es-CR" sz="2800" dirty="0"/>
        </a:p>
      </dgm:t>
    </dgm:pt>
    <dgm:pt modelId="{AFFF6DFE-178E-4FEE-B22D-CBDC498CDEBE}" type="sibTrans" cxnId="{BFC11670-60E4-48D2-9711-317EC6F5E6CF}">
      <dgm:prSet/>
      <dgm:spPr/>
      <dgm:t>
        <a:bodyPr/>
        <a:lstStyle/>
        <a:p>
          <a:endParaRPr lang="es-CR"/>
        </a:p>
      </dgm:t>
    </dgm:pt>
    <dgm:pt modelId="{FE5D6682-09F8-48BB-B5B1-ACAF631B7B1E}" type="parTrans" cxnId="{BFC11670-60E4-48D2-9711-317EC6F5E6CF}">
      <dgm:prSet/>
      <dgm:spPr/>
      <dgm:t>
        <a:bodyPr/>
        <a:lstStyle/>
        <a:p>
          <a:endParaRPr lang="es-CR"/>
        </a:p>
      </dgm:t>
    </dgm:pt>
    <dgm:pt modelId="{55CE7A7D-648E-45D0-81A7-E0CD11AD6690}">
      <dgm:prSet custT="1"/>
      <dgm:spPr/>
      <dgm:t>
        <a:bodyPr/>
        <a:lstStyle/>
        <a:p>
          <a:pPr rtl="0"/>
          <a:r>
            <a:rPr lang="es-CR" sz="2000" dirty="0" smtClean="0">
              <a:solidFill>
                <a:schemeClr val="tx1"/>
              </a:solidFill>
              <a:latin typeface="Calibri Light" panose="020F0302020204030204" pitchFamily="34" charset="0"/>
            </a:rPr>
            <a:t>Ser el único punto de contacto ante la SUGEF, para dar seguimiento y asegurar el éxito de las diferentes actividades planificadas a lo largo del proyecto para que su entidad cumpla sus tareas.</a:t>
          </a:r>
          <a:endParaRPr lang="es-CR" sz="2000" dirty="0">
            <a:solidFill>
              <a:schemeClr val="tx1"/>
            </a:solidFill>
            <a:latin typeface="Calibri Light" panose="020F0302020204030204" pitchFamily="34" charset="0"/>
          </a:endParaRPr>
        </a:p>
      </dgm:t>
    </dgm:pt>
    <dgm:pt modelId="{B6F5563C-F45F-44C8-9379-5F398F07379C}" type="sibTrans" cxnId="{3C993169-795C-48AE-AD10-C34B4E6695CD}">
      <dgm:prSet/>
      <dgm:spPr/>
      <dgm:t>
        <a:bodyPr/>
        <a:lstStyle/>
        <a:p>
          <a:endParaRPr lang="es-CR"/>
        </a:p>
      </dgm:t>
    </dgm:pt>
    <dgm:pt modelId="{4D1D430A-252C-4794-848D-D27607D43503}" type="parTrans" cxnId="{3C993169-795C-48AE-AD10-C34B4E6695CD}">
      <dgm:prSet/>
      <dgm:spPr/>
      <dgm:t>
        <a:bodyPr/>
        <a:lstStyle/>
        <a:p>
          <a:endParaRPr lang="es-CR"/>
        </a:p>
      </dgm:t>
    </dgm:pt>
    <dgm:pt modelId="{BA6A3EB9-BFE5-4578-A4C1-90A447171B83}">
      <dgm:prSet custT="1"/>
      <dgm:spPr/>
      <dgm:t>
        <a:bodyPr/>
        <a:lstStyle/>
        <a:p>
          <a:pPr rtl="0"/>
          <a:r>
            <a:rPr lang="es-CR" sz="2000" dirty="0" smtClean="0">
              <a:solidFill>
                <a:schemeClr val="tx1"/>
              </a:solidFill>
              <a:latin typeface="Calibri Light" panose="020F0302020204030204" pitchFamily="34" charset="0"/>
            </a:rPr>
            <a:t>Asistir a las reuniones.</a:t>
          </a:r>
          <a:endParaRPr lang="es-CR" sz="2000" dirty="0">
            <a:solidFill>
              <a:schemeClr val="tx1"/>
            </a:solidFill>
            <a:latin typeface="Calibri Light" panose="020F0302020204030204" pitchFamily="34" charset="0"/>
          </a:endParaRPr>
        </a:p>
      </dgm:t>
    </dgm:pt>
    <dgm:pt modelId="{095AD67E-C40A-4BFE-8A13-3D6594AF39B8}" type="parTrans" cxnId="{06459D0C-DC16-4C8D-9E37-1890A618BE82}">
      <dgm:prSet/>
      <dgm:spPr/>
      <dgm:t>
        <a:bodyPr/>
        <a:lstStyle/>
        <a:p>
          <a:endParaRPr lang="es-CR"/>
        </a:p>
      </dgm:t>
    </dgm:pt>
    <dgm:pt modelId="{5AD9ACA1-BAA8-4367-BD23-94DBF6BA1068}" type="sibTrans" cxnId="{06459D0C-DC16-4C8D-9E37-1890A618BE82}">
      <dgm:prSet/>
      <dgm:spPr/>
      <dgm:t>
        <a:bodyPr/>
        <a:lstStyle/>
        <a:p>
          <a:endParaRPr lang="es-CR"/>
        </a:p>
      </dgm:t>
    </dgm:pt>
    <dgm:pt modelId="{76F8F9D4-0EAB-4C7F-B940-4E2CCF88A8A7}">
      <dgm:prSet/>
      <dgm:spPr/>
      <dgm:t>
        <a:bodyPr/>
        <a:lstStyle/>
        <a:p>
          <a:pPr rtl="0"/>
          <a:r>
            <a:rPr lang="es-CR" sz="2000" dirty="0" smtClean="0">
              <a:solidFill>
                <a:schemeClr val="tx1"/>
              </a:solidFill>
              <a:latin typeface="Calibri Light" panose="020F0302020204030204" pitchFamily="34" charset="0"/>
            </a:rPr>
            <a:t>Asistir a las reuniones</a:t>
          </a:r>
          <a:endParaRPr lang="es-CR" sz="2000" dirty="0">
            <a:solidFill>
              <a:schemeClr val="tx1"/>
            </a:solidFill>
            <a:latin typeface="Calibri Light" panose="020F0302020204030204" pitchFamily="34" charset="0"/>
          </a:endParaRPr>
        </a:p>
      </dgm:t>
    </dgm:pt>
    <dgm:pt modelId="{43307A9D-2ADD-41DF-9DFB-298F1A4639CE}" type="parTrans" cxnId="{D9684EDE-CE8A-4361-B099-F2A173563579}">
      <dgm:prSet/>
      <dgm:spPr/>
      <dgm:t>
        <a:bodyPr/>
        <a:lstStyle/>
        <a:p>
          <a:endParaRPr lang="es-CR"/>
        </a:p>
      </dgm:t>
    </dgm:pt>
    <dgm:pt modelId="{AFD4C9FF-39AF-4A25-85B6-C2BD83647F48}" type="sibTrans" cxnId="{D9684EDE-CE8A-4361-B099-F2A173563579}">
      <dgm:prSet/>
      <dgm:spPr/>
      <dgm:t>
        <a:bodyPr/>
        <a:lstStyle/>
        <a:p>
          <a:endParaRPr lang="es-CR"/>
        </a:p>
      </dgm:t>
    </dgm:pt>
    <dgm:pt modelId="{72D32374-CE89-4669-A161-B48B4EA56281}" type="pres">
      <dgm:prSet presAssocID="{B089B581-0C17-42ED-8F83-3B37038E1D4D}" presName="linear" presStyleCnt="0">
        <dgm:presLayoutVars>
          <dgm:animLvl val="lvl"/>
          <dgm:resizeHandles val="exact"/>
        </dgm:presLayoutVars>
      </dgm:prSet>
      <dgm:spPr/>
      <dgm:t>
        <a:bodyPr/>
        <a:lstStyle/>
        <a:p>
          <a:endParaRPr lang="es-CR"/>
        </a:p>
      </dgm:t>
    </dgm:pt>
    <dgm:pt modelId="{CC4B0C5A-313C-4E57-82AE-8F965A4C8950}" type="pres">
      <dgm:prSet presAssocID="{BEFB0E24-D7CC-454B-80A0-00453B7FA8EA}" presName="parentText" presStyleLbl="node1" presStyleIdx="0" presStyleCnt="2" custScaleY="56826">
        <dgm:presLayoutVars>
          <dgm:chMax val="0"/>
          <dgm:bulletEnabled val="1"/>
        </dgm:presLayoutVars>
      </dgm:prSet>
      <dgm:spPr/>
      <dgm:t>
        <a:bodyPr/>
        <a:lstStyle/>
        <a:p>
          <a:endParaRPr lang="es-CR"/>
        </a:p>
      </dgm:t>
    </dgm:pt>
    <dgm:pt modelId="{9A3B68E9-2F85-4EC8-BE7C-C318C1A3486A}" type="pres">
      <dgm:prSet presAssocID="{BEFB0E24-D7CC-454B-80A0-00453B7FA8EA}" presName="childText" presStyleLbl="revTx" presStyleIdx="0" presStyleCnt="2" custScaleY="131323">
        <dgm:presLayoutVars>
          <dgm:bulletEnabled val="1"/>
        </dgm:presLayoutVars>
      </dgm:prSet>
      <dgm:spPr/>
      <dgm:t>
        <a:bodyPr/>
        <a:lstStyle/>
        <a:p>
          <a:endParaRPr lang="es-CR"/>
        </a:p>
      </dgm:t>
    </dgm:pt>
    <dgm:pt modelId="{C7E51833-1F8B-43B0-B772-6B0BEC47938F}" type="pres">
      <dgm:prSet presAssocID="{3C1607D9-6BAD-420D-8E50-559A995C14EE}" presName="parentText" presStyleLbl="node1" presStyleIdx="1" presStyleCnt="2" custScaleY="65073">
        <dgm:presLayoutVars>
          <dgm:chMax val="0"/>
          <dgm:bulletEnabled val="1"/>
        </dgm:presLayoutVars>
      </dgm:prSet>
      <dgm:spPr/>
      <dgm:t>
        <a:bodyPr/>
        <a:lstStyle/>
        <a:p>
          <a:endParaRPr lang="es-CR"/>
        </a:p>
      </dgm:t>
    </dgm:pt>
    <dgm:pt modelId="{3DB23035-FFBD-406D-851F-8AB0246D7F90}" type="pres">
      <dgm:prSet presAssocID="{3C1607D9-6BAD-420D-8E50-559A995C14EE}" presName="childText" presStyleLbl="revTx" presStyleIdx="1" presStyleCnt="2">
        <dgm:presLayoutVars>
          <dgm:bulletEnabled val="1"/>
        </dgm:presLayoutVars>
      </dgm:prSet>
      <dgm:spPr/>
      <dgm:t>
        <a:bodyPr/>
        <a:lstStyle/>
        <a:p>
          <a:endParaRPr lang="es-CR"/>
        </a:p>
      </dgm:t>
    </dgm:pt>
  </dgm:ptLst>
  <dgm:cxnLst>
    <dgm:cxn modelId="{BFC11670-60E4-48D2-9711-317EC6F5E6CF}" srcId="{B089B581-0C17-42ED-8F83-3B37038E1D4D}" destId="{3C1607D9-6BAD-420D-8E50-559A995C14EE}" srcOrd="1" destOrd="0" parTransId="{FE5D6682-09F8-48BB-B5B1-ACAF631B7B1E}" sibTransId="{AFFF6DFE-178E-4FEE-B22D-CBDC498CDEBE}"/>
    <dgm:cxn modelId="{E25C151A-5BE2-4B40-9D07-79B269061923}" srcId="{B089B581-0C17-42ED-8F83-3B37038E1D4D}" destId="{BEFB0E24-D7CC-454B-80A0-00453B7FA8EA}" srcOrd="0" destOrd="0" parTransId="{90FB880D-BF19-42E0-AB05-FFEE417AB0EC}" sibTransId="{BEAFDF02-97E9-4F1F-8648-C621ADDBB514}"/>
    <dgm:cxn modelId="{90EBA8D4-F5E2-4769-828D-361A143CF233}" type="presOf" srcId="{D3CB8BD0-17A8-44F0-AFC0-661CB240908E}" destId="{3DB23035-FFBD-406D-851F-8AB0246D7F90}" srcOrd="0" destOrd="1" presId="urn:microsoft.com/office/officeart/2005/8/layout/vList2"/>
    <dgm:cxn modelId="{E5AEC2F3-8647-4D38-ABF5-2D6978A00224}" type="presOf" srcId="{3C1607D9-6BAD-420D-8E50-559A995C14EE}" destId="{C7E51833-1F8B-43B0-B772-6B0BEC47938F}" srcOrd="0" destOrd="0" presId="urn:microsoft.com/office/officeart/2005/8/layout/vList2"/>
    <dgm:cxn modelId="{3C993169-795C-48AE-AD10-C34B4E6695CD}" srcId="{BEFB0E24-D7CC-454B-80A0-00453B7FA8EA}" destId="{55CE7A7D-648E-45D0-81A7-E0CD11AD6690}" srcOrd="1" destOrd="0" parTransId="{4D1D430A-252C-4794-848D-D27607D43503}" sibTransId="{B6F5563C-F45F-44C8-9379-5F398F07379C}"/>
    <dgm:cxn modelId="{06459D0C-DC16-4C8D-9E37-1890A618BE82}" srcId="{3C1607D9-6BAD-420D-8E50-559A995C14EE}" destId="{BA6A3EB9-BFE5-4578-A4C1-90A447171B83}" srcOrd="0" destOrd="0" parTransId="{095AD67E-C40A-4BFE-8A13-3D6594AF39B8}" sibTransId="{5AD9ACA1-BAA8-4367-BD23-94DBF6BA1068}"/>
    <dgm:cxn modelId="{86483FED-8572-4789-A63A-0D935B4FA75F}" type="presOf" srcId="{BA6A3EB9-BFE5-4578-A4C1-90A447171B83}" destId="{3DB23035-FFBD-406D-851F-8AB0246D7F90}" srcOrd="0" destOrd="0" presId="urn:microsoft.com/office/officeart/2005/8/layout/vList2"/>
    <dgm:cxn modelId="{6883EF26-06C4-4034-9E4C-6F3F6044E7C0}" type="presOf" srcId="{B089B581-0C17-42ED-8F83-3B37038E1D4D}" destId="{72D32374-CE89-4669-A161-B48B4EA56281}" srcOrd="0" destOrd="0" presId="urn:microsoft.com/office/officeart/2005/8/layout/vList2"/>
    <dgm:cxn modelId="{C40F1197-22B5-44D6-8F54-E19E0CFABE4A}" srcId="{3C1607D9-6BAD-420D-8E50-559A995C14EE}" destId="{D3CB8BD0-17A8-44F0-AFC0-661CB240908E}" srcOrd="1" destOrd="0" parTransId="{9BF885FB-0AE2-4FAC-A492-70E00E684CFB}" sibTransId="{97B6E2ED-FE52-44B1-855E-F17FBCB66FB0}"/>
    <dgm:cxn modelId="{D9684EDE-CE8A-4361-B099-F2A173563579}" srcId="{BEFB0E24-D7CC-454B-80A0-00453B7FA8EA}" destId="{76F8F9D4-0EAB-4C7F-B940-4E2CCF88A8A7}" srcOrd="0" destOrd="0" parTransId="{43307A9D-2ADD-41DF-9DFB-298F1A4639CE}" sibTransId="{AFD4C9FF-39AF-4A25-85B6-C2BD83647F48}"/>
    <dgm:cxn modelId="{5293A229-E55B-4BB6-9E11-CE98916A91C3}" type="presOf" srcId="{76F8F9D4-0EAB-4C7F-B940-4E2CCF88A8A7}" destId="{9A3B68E9-2F85-4EC8-BE7C-C318C1A3486A}" srcOrd="0" destOrd="0" presId="urn:microsoft.com/office/officeart/2005/8/layout/vList2"/>
    <dgm:cxn modelId="{B71A30CC-4D0A-41D2-BBA2-6287957CE110}" type="presOf" srcId="{BEFB0E24-D7CC-454B-80A0-00453B7FA8EA}" destId="{CC4B0C5A-313C-4E57-82AE-8F965A4C8950}" srcOrd="0" destOrd="0" presId="urn:microsoft.com/office/officeart/2005/8/layout/vList2"/>
    <dgm:cxn modelId="{1629F499-18D3-4FB5-8C33-3B1B7C1FEE74}" type="presOf" srcId="{55CE7A7D-648E-45D0-81A7-E0CD11AD6690}" destId="{9A3B68E9-2F85-4EC8-BE7C-C318C1A3486A}" srcOrd="0" destOrd="1" presId="urn:microsoft.com/office/officeart/2005/8/layout/vList2"/>
    <dgm:cxn modelId="{376E27A6-435F-4BCA-834C-6B60A8920B76}" type="presParOf" srcId="{72D32374-CE89-4669-A161-B48B4EA56281}" destId="{CC4B0C5A-313C-4E57-82AE-8F965A4C8950}" srcOrd="0" destOrd="0" presId="urn:microsoft.com/office/officeart/2005/8/layout/vList2"/>
    <dgm:cxn modelId="{3B113AD9-78E0-4BF1-B2F8-7E4F8A9C3AD2}" type="presParOf" srcId="{72D32374-CE89-4669-A161-B48B4EA56281}" destId="{9A3B68E9-2F85-4EC8-BE7C-C318C1A3486A}" srcOrd="1" destOrd="0" presId="urn:microsoft.com/office/officeart/2005/8/layout/vList2"/>
    <dgm:cxn modelId="{3AC54CE6-24D3-40E6-BCE7-AD18573E2E83}" type="presParOf" srcId="{72D32374-CE89-4669-A161-B48B4EA56281}" destId="{C7E51833-1F8B-43B0-B772-6B0BEC47938F}" srcOrd="2" destOrd="0" presId="urn:microsoft.com/office/officeart/2005/8/layout/vList2"/>
    <dgm:cxn modelId="{6DE1F545-8ACF-40DE-9EBB-3AE398EAE3FF}" type="presParOf" srcId="{72D32374-CE89-4669-A161-B48B4EA56281}" destId="{3DB23035-FFBD-406D-851F-8AB0246D7F90}"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68D41-2270-49BE-8C7E-4398B090C41E}">
      <dsp:nvSpPr>
        <dsp:cNvPr id="0" name=""/>
        <dsp:cNvSpPr/>
      </dsp:nvSpPr>
      <dsp:spPr>
        <a:xfrm rot="5400000">
          <a:off x="1399782" y="1057881"/>
          <a:ext cx="1648409" cy="1989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EFB36A-FA21-418D-971B-0C4DE03BAFED}">
      <dsp:nvSpPr>
        <dsp:cNvPr id="0" name=""/>
        <dsp:cNvSpPr/>
      </dsp:nvSpPr>
      <dsp:spPr>
        <a:xfrm>
          <a:off x="1777403" y="3529"/>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R" sz="1600" kern="1200" dirty="0" smtClean="0"/>
            <a:t>1. Definir responsables de las Entidades</a:t>
          </a:r>
          <a:endParaRPr lang="es-CR" sz="1600" kern="1200" dirty="0"/>
        </a:p>
      </dsp:txBody>
      <dsp:txXfrm>
        <a:off x="1816241" y="42367"/>
        <a:ext cx="2132390" cy="1248364"/>
      </dsp:txXfrm>
    </dsp:sp>
    <dsp:sp modelId="{B42FDDCE-E383-4B9A-B3C6-20E9028BD7FA}">
      <dsp:nvSpPr>
        <dsp:cNvPr id="0" name=""/>
        <dsp:cNvSpPr/>
      </dsp:nvSpPr>
      <dsp:spPr>
        <a:xfrm rot="5400000">
          <a:off x="1399782" y="2715431"/>
          <a:ext cx="1648409" cy="1989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B93108-F455-4196-82F1-A2C9452B9A65}">
      <dsp:nvSpPr>
        <dsp:cNvPr id="0" name=""/>
        <dsp:cNvSpPr/>
      </dsp:nvSpPr>
      <dsp:spPr>
        <a:xfrm>
          <a:off x="1777403" y="1661079"/>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R" sz="1600" kern="1200" dirty="0" smtClean="0"/>
            <a:t>2. Suministrar información de Representantes legales</a:t>
          </a:r>
          <a:endParaRPr lang="es-CR" sz="1600" kern="1200" dirty="0"/>
        </a:p>
      </dsp:txBody>
      <dsp:txXfrm>
        <a:off x="1816241" y="1699917"/>
        <a:ext cx="2132390" cy="1248364"/>
      </dsp:txXfrm>
    </dsp:sp>
    <dsp:sp modelId="{D6A81207-E9A8-42ED-AF9C-49E5FF10816D}">
      <dsp:nvSpPr>
        <dsp:cNvPr id="0" name=""/>
        <dsp:cNvSpPr/>
      </dsp:nvSpPr>
      <dsp:spPr>
        <a:xfrm>
          <a:off x="2228557" y="3544207"/>
          <a:ext cx="2930248" cy="1989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48D912-2013-4345-9FB4-3D6E3EDAA3CC}">
      <dsp:nvSpPr>
        <dsp:cNvPr id="0" name=""/>
        <dsp:cNvSpPr/>
      </dsp:nvSpPr>
      <dsp:spPr>
        <a:xfrm>
          <a:off x="1777403" y="3318630"/>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R" sz="1600" kern="1200" dirty="0" smtClean="0"/>
            <a:t>3. Suministrar información de Responsables de Seguridad Total</a:t>
          </a:r>
          <a:endParaRPr lang="es-CR" sz="1600" kern="1200" dirty="0"/>
        </a:p>
      </dsp:txBody>
      <dsp:txXfrm>
        <a:off x="1816241" y="3357468"/>
        <a:ext cx="2132390" cy="1248364"/>
      </dsp:txXfrm>
    </dsp:sp>
    <dsp:sp modelId="{BBB05018-668D-4DF1-8A9E-8F9BA119C416}">
      <dsp:nvSpPr>
        <dsp:cNvPr id="0" name=""/>
        <dsp:cNvSpPr/>
      </dsp:nvSpPr>
      <dsp:spPr>
        <a:xfrm rot="16200000">
          <a:off x="4339171" y="2715431"/>
          <a:ext cx="1648409" cy="1989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6ADDE9-C30C-4D58-9BFF-3C43B3155EF0}">
      <dsp:nvSpPr>
        <dsp:cNvPr id="0" name=""/>
        <dsp:cNvSpPr/>
      </dsp:nvSpPr>
      <dsp:spPr>
        <a:xfrm>
          <a:off x="4716792" y="3318630"/>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R" sz="1600" kern="1200" dirty="0" smtClean="0"/>
            <a:t>4. Asistir a capacitación</a:t>
          </a:r>
          <a:endParaRPr lang="es-CR" sz="1600" kern="1200" dirty="0"/>
        </a:p>
      </dsp:txBody>
      <dsp:txXfrm>
        <a:off x="4755630" y="3357468"/>
        <a:ext cx="2132390" cy="1248364"/>
      </dsp:txXfrm>
    </dsp:sp>
    <dsp:sp modelId="{A39472E7-FB5A-4257-B62B-CE1A1BFBEC78}">
      <dsp:nvSpPr>
        <dsp:cNvPr id="0" name=""/>
        <dsp:cNvSpPr/>
      </dsp:nvSpPr>
      <dsp:spPr>
        <a:xfrm rot="16200000">
          <a:off x="4339171" y="1057881"/>
          <a:ext cx="1648409" cy="1989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52294-FF53-4E1C-97E6-1F1B1D793E2D}">
      <dsp:nvSpPr>
        <dsp:cNvPr id="0" name=""/>
        <dsp:cNvSpPr/>
      </dsp:nvSpPr>
      <dsp:spPr>
        <a:xfrm>
          <a:off x="4716792" y="1661079"/>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R" sz="1600" kern="1200" dirty="0" smtClean="0"/>
            <a:t>5. Activar y reportar roles</a:t>
          </a:r>
        </a:p>
      </dsp:txBody>
      <dsp:txXfrm>
        <a:off x="4755630" y="1699917"/>
        <a:ext cx="2132390" cy="1248364"/>
      </dsp:txXfrm>
    </dsp:sp>
    <dsp:sp modelId="{B0B32909-3F92-4EA8-B599-D3D5DE49E07B}">
      <dsp:nvSpPr>
        <dsp:cNvPr id="0" name=""/>
        <dsp:cNvSpPr/>
      </dsp:nvSpPr>
      <dsp:spPr>
        <a:xfrm>
          <a:off x="4716792" y="3529"/>
          <a:ext cx="2210066" cy="1326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R" sz="1600" kern="1200" dirty="0" smtClean="0"/>
            <a:t>6. Cambiar sistemas</a:t>
          </a:r>
        </a:p>
      </dsp:txBody>
      <dsp:txXfrm>
        <a:off x="4755630" y="42367"/>
        <a:ext cx="2132390" cy="1248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B0C5A-313C-4E57-82AE-8F965A4C8950}">
      <dsp:nvSpPr>
        <dsp:cNvPr id="0" name=""/>
        <dsp:cNvSpPr/>
      </dsp:nvSpPr>
      <dsp:spPr>
        <a:xfrm>
          <a:off x="0" y="126364"/>
          <a:ext cx="8452743" cy="6914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R" sz="2800" kern="1200" dirty="0" smtClean="0"/>
            <a:t>Responsable de negocio</a:t>
          </a:r>
          <a:endParaRPr lang="es-CR" sz="2800" kern="1200" dirty="0"/>
        </a:p>
      </dsp:txBody>
      <dsp:txXfrm>
        <a:off x="33754" y="160118"/>
        <a:ext cx="8385235" cy="623950"/>
      </dsp:txXfrm>
    </dsp:sp>
    <dsp:sp modelId="{9A3B68E9-2F85-4EC8-BE7C-C318C1A3486A}">
      <dsp:nvSpPr>
        <dsp:cNvPr id="0" name=""/>
        <dsp:cNvSpPr/>
      </dsp:nvSpPr>
      <dsp:spPr>
        <a:xfrm>
          <a:off x="0" y="817823"/>
          <a:ext cx="8452743" cy="1634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375"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CR" sz="2000" kern="1200" dirty="0" smtClean="0">
              <a:solidFill>
                <a:schemeClr val="tx1"/>
              </a:solidFill>
              <a:latin typeface="Calibri Light" panose="020F0302020204030204" pitchFamily="34" charset="0"/>
            </a:rPr>
            <a:t>Asistir a las reuniones</a:t>
          </a:r>
          <a:endParaRPr lang="es-CR" sz="2000" kern="1200" dirty="0">
            <a:solidFill>
              <a:schemeClr val="tx1"/>
            </a:solidFill>
            <a:latin typeface="Calibri Light" panose="020F0302020204030204" pitchFamily="34" charset="0"/>
          </a:endParaRPr>
        </a:p>
        <a:p>
          <a:pPr marL="228600" lvl="1" indent="-228600" algn="l" defTabSz="889000" rtl="0">
            <a:lnSpc>
              <a:spcPct val="90000"/>
            </a:lnSpc>
            <a:spcBef>
              <a:spcPct val="0"/>
            </a:spcBef>
            <a:spcAft>
              <a:spcPct val="20000"/>
            </a:spcAft>
            <a:buChar char="••"/>
          </a:pPr>
          <a:r>
            <a:rPr lang="es-CR" sz="2000" kern="1200" dirty="0" smtClean="0">
              <a:solidFill>
                <a:schemeClr val="tx1"/>
              </a:solidFill>
              <a:latin typeface="Calibri Light" panose="020F0302020204030204" pitchFamily="34" charset="0"/>
            </a:rPr>
            <a:t>Ser el único punto de contacto ante la SUGEF, para dar seguimiento y asegurar el éxito de las diferentes actividades planificadas a lo largo del proyecto para que su entidad cumpla sus tareas.</a:t>
          </a:r>
          <a:endParaRPr lang="es-CR" sz="2000" kern="1200" dirty="0">
            <a:solidFill>
              <a:schemeClr val="tx1"/>
            </a:solidFill>
            <a:latin typeface="Calibri Light" panose="020F0302020204030204" pitchFamily="34" charset="0"/>
          </a:endParaRPr>
        </a:p>
      </dsp:txBody>
      <dsp:txXfrm>
        <a:off x="0" y="817823"/>
        <a:ext cx="8452743" cy="1634429"/>
      </dsp:txXfrm>
    </dsp:sp>
    <dsp:sp modelId="{C7E51833-1F8B-43B0-B772-6B0BEC47938F}">
      <dsp:nvSpPr>
        <dsp:cNvPr id="0" name=""/>
        <dsp:cNvSpPr/>
      </dsp:nvSpPr>
      <dsp:spPr>
        <a:xfrm>
          <a:off x="0" y="2452253"/>
          <a:ext cx="8452743" cy="7918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CR" sz="2800" kern="1200" dirty="0" smtClean="0"/>
            <a:t>Responsable informático</a:t>
          </a:r>
          <a:endParaRPr lang="es-CR" sz="2800" kern="1200" dirty="0"/>
        </a:p>
      </dsp:txBody>
      <dsp:txXfrm>
        <a:off x="38653" y="2490906"/>
        <a:ext cx="8375437" cy="714502"/>
      </dsp:txXfrm>
    </dsp:sp>
    <dsp:sp modelId="{3DB23035-FFBD-406D-851F-8AB0246D7F90}">
      <dsp:nvSpPr>
        <dsp:cNvPr id="0" name=""/>
        <dsp:cNvSpPr/>
      </dsp:nvSpPr>
      <dsp:spPr>
        <a:xfrm>
          <a:off x="0" y="3244061"/>
          <a:ext cx="845274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375"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CR" sz="2000" kern="1200" dirty="0" smtClean="0">
              <a:solidFill>
                <a:schemeClr val="tx1"/>
              </a:solidFill>
              <a:latin typeface="Calibri Light" panose="020F0302020204030204" pitchFamily="34" charset="0"/>
            </a:rPr>
            <a:t>Asistir a las reuniones.</a:t>
          </a:r>
          <a:endParaRPr lang="es-CR" sz="2000" kern="1200" dirty="0">
            <a:solidFill>
              <a:schemeClr val="tx1"/>
            </a:solidFill>
            <a:latin typeface="Calibri Light" panose="020F0302020204030204" pitchFamily="34" charset="0"/>
          </a:endParaRPr>
        </a:p>
        <a:p>
          <a:pPr marL="228600" lvl="1" indent="-228600" algn="l" defTabSz="889000" rtl="0">
            <a:lnSpc>
              <a:spcPct val="90000"/>
            </a:lnSpc>
            <a:spcBef>
              <a:spcPct val="0"/>
            </a:spcBef>
            <a:spcAft>
              <a:spcPct val="20000"/>
            </a:spcAft>
            <a:buChar char="••"/>
          </a:pPr>
          <a:r>
            <a:rPr lang="es-CR" sz="2000" kern="1200" dirty="0" smtClean="0">
              <a:solidFill>
                <a:schemeClr val="tx1"/>
              </a:solidFill>
              <a:latin typeface="Calibri Light" panose="020F0302020204030204" pitchFamily="34" charset="0"/>
            </a:rPr>
            <a:t>Ser el único punto de contacto ante la SUGEF, para coordinar al interior de su entidad los ajustes o desarrollos que sean requeridos a los sistemas.</a:t>
          </a:r>
          <a:endParaRPr lang="es-CR" sz="2000" kern="1200" dirty="0">
            <a:solidFill>
              <a:schemeClr val="tx1"/>
            </a:solidFill>
            <a:latin typeface="Calibri Light" panose="020F0302020204030204" pitchFamily="34" charset="0"/>
          </a:endParaRPr>
        </a:p>
      </dsp:txBody>
      <dsp:txXfrm>
        <a:off x="0" y="3244061"/>
        <a:ext cx="8452743"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830" tIns="46415" rIns="92830" bIns="46415" rtlCol="0"/>
          <a:lstStyle>
            <a:lvl1pPr algn="l">
              <a:defRPr sz="1200"/>
            </a:lvl1pPr>
          </a:lstStyle>
          <a:p>
            <a:endParaRPr lang="es-CR"/>
          </a:p>
        </p:txBody>
      </p:sp>
      <p:sp>
        <p:nvSpPr>
          <p:cNvPr id="3" name="Date Placeholder 2"/>
          <p:cNvSpPr>
            <a:spLocks noGrp="1"/>
          </p:cNvSpPr>
          <p:nvPr>
            <p:ph type="dt" idx="1"/>
          </p:nvPr>
        </p:nvSpPr>
        <p:spPr>
          <a:xfrm>
            <a:off x="3898102" y="0"/>
            <a:ext cx="2982119" cy="464820"/>
          </a:xfrm>
          <a:prstGeom prst="rect">
            <a:avLst/>
          </a:prstGeom>
        </p:spPr>
        <p:txBody>
          <a:bodyPr vert="horz" lIns="92830" tIns="46415" rIns="92830" bIns="46415" rtlCol="0"/>
          <a:lstStyle>
            <a:lvl1pPr algn="r">
              <a:defRPr sz="1200"/>
            </a:lvl1pPr>
          </a:lstStyle>
          <a:p>
            <a:fld id="{DA51DB02-3DF5-470A-8B7A-CBE982469343}" type="datetimeFigureOut">
              <a:rPr lang="es-CR" smtClean="0"/>
              <a:t>13/07/2016</a:t>
            </a:fld>
            <a:endParaRPr lang="es-CR"/>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830" tIns="46415" rIns="92830" bIns="46415" rtlCol="0" anchor="ctr"/>
          <a:lstStyle/>
          <a:p>
            <a:endParaRPr lang="es-CR"/>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8829966"/>
            <a:ext cx="2982119" cy="464820"/>
          </a:xfrm>
          <a:prstGeom prst="rect">
            <a:avLst/>
          </a:prstGeom>
        </p:spPr>
        <p:txBody>
          <a:bodyPr vert="horz" lIns="92830" tIns="46415" rIns="92830" bIns="46415" rtlCol="0" anchor="b"/>
          <a:lstStyle>
            <a:lvl1pPr algn="l">
              <a:defRPr sz="1200"/>
            </a:lvl1pPr>
          </a:lstStyle>
          <a:p>
            <a:endParaRPr lang="es-CR"/>
          </a:p>
        </p:txBody>
      </p:sp>
      <p:sp>
        <p:nvSpPr>
          <p:cNvPr id="7" name="Slide Number Placeholder 6"/>
          <p:cNvSpPr>
            <a:spLocks noGrp="1"/>
          </p:cNvSpPr>
          <p:nvPr>
            <p:ph type="sldNum" sz="quarter" idx="5"/>
          </p:nvPr>
        </p:nvSpPr>
        <p:spPr>
          <a:xfrm>
            <a:off x="3898102" y="8829966"/>
            <a:ext cx="2982119" cy="464820"/>
          </a:xfrm>
          <a:prstGeom prst="rect">
            <a:avLst/>
          </a:prstGeom>
        </p:spPr>
        <p:txBody>
          <a:bodyPr vert="horz" lIns="92830" tIns="46415" rIns="92830" bIns="46415" rtlCol="0" anchor="b"/>
          <a:lstStyle>
            <a:lvl1pPr algn="r">
              <a:defRPr sz="1200"/>
            </a:lvl1pPr>
          </a:lstStyle>
          <a:p>
            <a:fld id="{6823CFD4-5C50-447C-88B4-99582F65FDE8}" type="slidenum">
              <a:rPr lang="es-CR" smtClean="0"/>
              <a:t>‹Nº›</a:t>
            </a:fld>
            <a:endParaRPr lang="es-CR"/>
          </a:p>
        </p:txBody>
      </p:sp>
    </p:spTree>
    <p:extLst>
      <p:ext uri="{BB962C8B-B14F-4D97-AF65-F5344CB8AC3E}">
        <p14:creationId xmlns:p14="http://schemas.microsoft.com/office/powerpoint/2010/main" val="30198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6823CFD4-5C50-447C-88B4-99582F65FDE8}" type="slidenum">
              <a:rPr lang="es-CR" smtClean="0"/>
              <a:t>4</a:t>
            </a:fld>
            <a:endParaRPr lang="es-CR"/>
          </a:p>
        </p:txBody>
      </p:sp>
    </p:spTree>
    <p:extLst>
      <p:ext uri="{BB962C8B-B14F-4D97-AF65-F5344CB8AC3E}">
        <p14:creationId xmlns:p14="http://schemas.microsoft.com/office/powerpoint/2010/main" val="281698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6823CFD4-5C50-447C-88B4-99582F65FDE8}" type="slidenum">
              <a:rPr lang="es-CR" smtClean="0"/>
              <a:t>9</a:t>
            </a:fld>
            <a:endParaRPr lang="es-CR"/>
          </a:p>
        </p:txBody>
      </p:sp>
    </p:spTree>
    <p:extLst>
      <p:ext uri="{BB962C8B-B14F-4D97-AF65-F5344CB8AC3E}">
        <p14:creationId xmlns:p14="http://schemas.microsoft.com/office/powerpoint/2010/main" val="377241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smtClean="0"/>
              <a:t>Declarar: un usuario declarando su</a:t>
            </a:r>
            <a:r>
              <a:rPr lang="es-CR" baseline="0" dirty="0" smtClean="0"/>
              <a:t> propio rol en la entidad</a:t>
            </a:r>
            <a:endParaRPr lang="es-CR" dirty="0" smtClean="0"/>
          </a:p>
          <a:p>
            <a:r>
              <a:rPr lang="es-CR" dirty="0" smtClean="0"/>
              <a:t>Aprobar: El RL aprueba</a:t>
            </a:r>
            <a:r>
              <a:rPr lang="es-CR" baseline="0" dirty="0" smtClean="0"/>
              <a:t> un rol de su entidad</a:t>
            </a:r>
            <a:endParaRPr lang="es-CR" dirty="0" smtClean="0"/>
          </a:p>
          <a:p>
            <a:r>
              <a:rPr lang="es-CR" dirty="0" err="1" smtClean="0"/>
              <a:t>RevisarRL</a:t>
            </a:r>
            <a:r>
              <a:rPr lang="es-CR" dirty="0" smtClean="0"/>
              <a:t>: La SUGEF revisa el RL de una entidad, es el único</a:t>
            </a:r>
            <a:r>
              <a:rPr lang="es-CR" baseline="0" dirty="0" smtClean="0"/>
              <a:t> paso que requiere  revisión por parte de la SUGEF</a:t>
            </a:r>
          </a:p>
          <a:p>
            <a:endParaRPr lang="es-CR" dirty="0"/>
          </a:p>
        </p:txBody>
      </p:sp>
      <p:sp>
        <p:nvSpPr>
          <p:cNvPr id="4" name="3 Marcador de número de diapositiva"/>
          <p:cNvSpPr>
            <a:spLocks noGrp="1"/>
          </p:cNvSpPr>
          <p:nvPr>
            <p:ph type="sldNum" sz="quarter" idx="10"/>
          </p:nvPr>
        </p:nvSpPr>
        <p:spPr/>
        <p:txBody>
          <a:bodyPr/>
          <a:lstStyle/>
          <a:p>
            <a:fld id="{D5B7AA01-421B-4370-A253-4B444476D020}" type="slidenum">
              <a:rPr lang="es-ES" smtClean="0"/>
              <a:pPr/>
              <a:t>11</a:t>
            </a:fld>
            <a:endParaRPr lang="es-ES" dirty="0"/>
          </a:p>
        </p:txBody>
      </p:sp>
    </p:spTree>
    <p:extLst>
      <p:ext uri="{BB962C8B-B14F-4D97-AF65-F5344CB8AC3E}">
        <p14:creationId xmlns:p14="http://schemas.microsoft.com/office/powerpoint/2010/main" val="414244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b="1" dirty="0"/>
              <a:t>Consideraciones</a:t>
            </a:r>
          </a:p>
          <a:p>
            <a:pPr marL="169581" indent="-169581">
              <a:buFont typeface="Arial" pitchFamily="34" charset="0"/>
              <a:buChar char="•"/>
            </a:pPr>
            <a:r>
              <a:rPr lang="es-CR" dirty="0"/>
              <a:t>Cerrar trámite para la entidad mientras para ellos este en enviado o incompleto</a:t>
            </a:r>
          </a:p>
          <a:p>
            <a:pPr marL="169581" indent="-169581">
              <a:buFont typeface="Arial" pitchFamily="34" charset="0"/>
              <a:buChar char="•"/>
            </a:pPr>
            <a:r>
              <a:rPr lang="es-CR" dirty="0"/>
              <a:t>Si no cambia análisis de congruencia no es necesaria la firma del abogado y actuario</a:t>
            </a:r>
          </a:p>
          <a:p>
            <a:pPr marL="169581" indent="-169581">
              <a:buFont typeface="Arial" pitchFamily="34" charset="0"/>
              <a:buChar char="•"/>
            </a:pPr>
            <a:r>
              <a:rPr lang="es-CR" dirty="0"/>
              <a:t>Un producto enviado  solo se puede editar si esta incompleto</a:t>
            </a:r>
          </a:p>
          <a:p>
            <a:pPr marL="169581" indent="-169581">
              <a:buFont typeface="Arial" pitchFamily="34" charset="0"/>
              <a:buChar char="•"/>
            </a:pPr>
            <a:r>
              <a:rPr lang="es-CR" dirty="0"/>
              <a:t>Notificar un día antes del vencimiento aprobación automática(S)</a:t>
            </a:r>
          </a:p>
          <a:p>
            <a:pPr marL="169581" indent="-169581">
              <a:buFont typeface="Arial" pitchFamily="34" charset="0"/>
              <a:buChar char="•"/>
            </a:pPr>
            <a:r>
              <a:rPr lang="es-CR" dirty="0"/>
              <a:t>Notificar un día antes del vencimiento de solicitud de ajuste(E)</a:t>
            </a:r>
          </a:p>
          <a:p>
            <a:pPr marL="169581" indent="-169581">
              <a:buFont typeface="Arial" pitchFamily="34" charset="0"/>
              <a:buChar char="•"/>
            </a:pPr>
            <a:r>
              <a:rPr lang="es-CR" dirty="0"/>
              <a:t>Si no se </a:t>
            </a:r>
            <a:r>
              <a:rPr lang="es-CR" b="1" dirty="0"/>
              <a:t>envía</a:t>
            </a:r>
            <a:r>
              <a:rPr lang="es-CR" dirty="0"/>
              <a:t> la  información solicitada por  SUGEF, se archiva, </a:t>
            </a:r>
          </a:p>
          <a:p>
            <a:r>
              <a:rPr lang="es-CR" dirty="0"/>
              <a:t>       puede estar incompleto o editado (puede tener firma)</a:t>
            </a:r>
          </a:p>
          <a:p>
            <a:endParaRPr lang="es-CR" dirty="0"/>
          </a:p>
        </p:txBody>
      </p:sp>
      <p:sp>
        <p:nvSpPr>
          <p:cNvPr id="4" name="3 Marcador de número de diapositiva"/>
          <p:cNvSpPr>
            <a:spLocks noGrp="1"/>
          </p:cNvSpPr>
          <p:nvPr>
            <p:ph type="sldNum" sz="quarter" idx="10"/>
          </p:nvPr>
        </p:nvSpPr>
        <p:spPr/>
        <p:txBody>
          <a:bodyPr/>
          <a:lstStyle/>
          <a:p>
            <a:fld id="{A22AC82B-AF4D-B449-B36F-C36717317F72}" type="slidenum">
              <a:rPr lang="es-ES" smtClean="0"/>
              <a:t>12</a:t>
            </a:fld>
            <a:endParaRPr lang="es-ES"/>
          </a:p>
        </p:txBody>
      </p:sp>
    </p:spTree>
    <p:extLst>
      <p:ext uri="{BB962C8B-B14F-4D97-AF65-F5344CB8AC3E}">
        <p14:creationId xmlns:p14="http://schemas.microsoft.com/office/powerpoint/2010/main" val="284655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fld id="{E3975E86-5FAB-4D53-9EA1-86D3DD91E3FA}" type="slidenum">
              <a:rPr lang="es-CR" smtClean="0"/>
              <a:t>15</a:t>
            </a:fld>
            <a:endParaRPr lang="es-CR"/>
          </a:p>
        </p:txBody>
      </p:sp>
    </p:spTree>
    <p:extLst>
      <p:ext uri="{BB962C8B-B14F-4D97-AF65-F5344CB8AC3E}">
        <p14:creationId xmlns:p14="http://schemas.microsoft.com/office/powerpoint/2010/main" val="82677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9C131E4C-0E64-48DC-A4D3-9726B29DADD1}" type="slidenum">
              <a:rPr lang="es-CR" smtClean="0"/>
              <a:pPr/>
              <a:t>24</a:t>
            </a:fld>
            <a:endParaRPr lang="es-CR"/>
          </a:p>
        </p:txBody>
      </p:sp>
    </p:spTree>
    <p:extLst>
      <p:ext uri="{BB962C8B-B14F-4D97-AF65-F5344CB8AC3E}">
        <p14:creationId xmlns:p14="http://schemas.microsoft.com/office/powerpoint/2010/main" val="137440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6823CFD4-5C50-447C-88B4-99582F65FDE8}" type="slidenum">
              <a:rPr lang="es-CR" smtClean="0"/>
              <a:t>25</a:t>
            </a:fld>
            <a:endParaRPr lang="es-CR"/>
          </a:p>
        </p:txBody>
      </p:sp>
    </p:spTree>
    <p:extLst>
      <p:ext uri="{BB962C8B-B14F-4D97-AF65-F5344CB8AC3E}">
        <p14:creationId xmlns:p14="http://schemas.microsoft.com/office/powerpoint/2010/main" val="132718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40894237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51566DC-7DF4-4B37-9303-F47557CAEA0E}" type="datetime1">
              <a:rPr lang="en-US" smtClean="0">
                <a:solidFill>
                  <a:prstClr val="black">
                    <a:tint val="75000"/>
                  </a:prstClr>
                </a:solidFill>
              </a:rPr>
              <a:pPr/>
              <a:t>7/13/2016</a:t>
            </a:fld>
            <a:endParaRPr lang="en-US"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n-U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1492825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76706" y="416154"/>
            <a:ext cx="3008313" cy="1162050"/>
          </a:xfrm>
        </p:spPr>
        <p:txBody>
          <a:bodyPr anchor="b"/>
          <a:lstStyle>
            <a:lvl1pPr algn="l">
              <a:defRPr sz="2000" b="1"/>
            </a:lvl1pPr>
          </a:lstStyle>
          <a:p>
            <a:r>
              <a:rPr lang="en-US" smtClean="0"/>
              <a:t>Click to edit Master title style</a:t>
            </a:r>
            <a:endParaRPr lang="es-ES"/>
          </a:p>
        </p:txBody>
      </p:sp>
      <p:sp>
        <p:nvSpPr>
          <p:cNvPr id="3" name="Marcador de contenido 2"/>
          <p:cNvSpPr>
            <a:spLocks noGrp="1"/>
          </p:cNvSpPr>
          <p:nvPr>
            <p:ph idx="1"/>
          </p:nvPr>
        </p:nvSpPr>
        <p:spPr>
          <a:xfrm>
            <a:off x="3494554" y="4161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texto 3"/>
          <p:cNvSpPr>
            <a:spLocks noGrp="1"/>
          </p:cNvSpPr>
          <p:nvPr>
            <p:ph type="body" sz="half" idx="2"/>
          </p:nvPr>
        </p:nvSpPr>
        <p:spPr>
          <a:xfrm>
            <a:off x="376706" y="157820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Marcador de fecha 4"/>
          <p:cNvSpPr>
            <a:spLocks noGrp="1"/>
          </p:cNvSpPr>
          <p:nvPr>
            <p:ph type="dt" sz="half" idx="10"/>
          </p:nvPr>
        </p:nvSpPr>
        <p:spPr/>
        <p:txBody>
          <a:bodyPr/>
          <a:lstStyle/>
          <a:p>
            <a:fld id="{28B75B02-2973-4B9A-BDA7-B52049AF7B43}" type="datetime1">
              <a:rPr lang="en-US" smtClean="0">
                <a:solidFill>
                  <a:prstClr val="black">
                    <a:tint val="75000"/>
                  </a:prstClr>
                </a:solidFill>
              </a:rPr>
              <a:pPr/>
              <a:t>7/13/2016</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215133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Marcador de fecha 4"/>
          <p:cNvSpPr>
            <a:spLocks noGrp="1"/>
          </p:cNvSpPr>
          <p:nvPr>
            <p:ph type="dt" sz="half" idx="10"/>
          </p:nvPr>
        </p:nvSpPr>
        <p:spPr/>
        <p:txBody>
          <a:bodyPr/>
          <a:lstStyle/>
          <a:p>
            <a:fld id="{2421E0F3-0754-4E19-BD35-BF4F1F039033}" type="datetime1">
              <a:rPr lang="en-US" smtClean="0">
                <a:solidFill>
                  <a:prstClr val="black">
                    <a:tint val="75000"/>
                  </a:prstClr>
                </a:solidFill>
              </a:rPr>
              <a:pPr/>
              <a:t>7/13/2016</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183120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texto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fecha 3"/>
          <p:cNvSpPr>
            <a:spLocks noGrp="1"/>
          </p:cNvSpPr>
          <p:nvPr>
            <p:ph type="dt" sz="half" idx="10"/>
          </p:nvPr>
        </p:nvSpPr>
        <p:spPr/>
        <p:txBody>
          <a:bodyPr/>
          <a:lstStyle/>
          <a:p>
            <a:fld id="{B1DBCA55-3B8F-45B1-A39B-BDDA6FD8E4EB}" type="datetime1">
              <a:rPr lang="en-US" smtClean="0">
                <a:solidFill>
                  <a:prstClr val="black">
                    <a:tint val="75000"/>
                  </a:prstClr>
                </a:solidFill>
              </a:rPr>
              <a:pPr/>
              <a:t>7/13/2016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27662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8904" y="417754"/>
            <a:ext cx="2057400" cy="5851525"/>
          </a:xfrm>
        </p:spPr>
        <p:txBody>
          <a:bodyPr vert="eaVert"/>
          <a:lstStyle/>
          <a:p>
            <a:r>
              <a:rPr lang="en-US" smtClean="0"/>
              <a:t>Click to edit Master title style</a:t>
            </a:r>
            <a:endParaRPr lang="es-ES"/>
          </a:p>
        </p:txBody>
      </p:sp>
      <p:sp>
        <p:nvSpPr>
          <p:cNvPr id="3" name="Marcador de texto vertical 2"/>
          <p:cNvSpPr>
            <a:spLocks noGrp="1"/>
          </p:cNvSpPr>
          <p:nvPr>
            <p:ph type="body" orient="vert" idx="1"/>
          </p:nvPr>
        </p:nvSpPr>
        <p:spPr>
          <a:xfrm>
            <a:off x="376704" y="4177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Marcador de fecha 3"/>
          <p:cNvSpPr>
            <a:spLocks noGrp="1"/>
          </p:cNvSpPr>
          <p:nvPr>
            <p:ph type="dt" sz="half" idx="10"/>
          </p:nvPr>
        </p:nvSpPr>
        <p:spPr/>
        <p:txBody>
          <a:bodyPr/>
          <a:lstStyle/>
          <a:p>
            <a:fld id="{89B7B252-32AA-4A75-B1D3-83E40AAD2D94}" type="datetime1">
              <a:rPr lang="en-US" smtClean="0">
                <a:solidFill>
                  <a:prstClr val="black">
                    <a:tint val="75000"/>
                  </a:prstClr>
                </a:solidFill>
              </a:rPr>
              <a:pPr/>
              <a:t>7/13/2016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162979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36196063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EE8AB3-FA6B-4C71-8181-0A84A96951BB}" type="datetimeFigureOut">
              <a:rPr lang="es-CR">
                <a:solidFill>
                  <a:srgbClr val="000000"/>
                </a:solidFill>
              </a:rPr>
              <a:pPr/>
              <a:t>13/07/2016</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147CFBE-F1DE-4720-AF05-2D37CC63DFBC}" type="slidenum">
              <a:rPr>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02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EE8AB3-FA6B-4C71-8181-0A84A96951BB}" type="datetimeFigureOut">
              <a:rPr lang="es-CR">
                <a:solidFill>
                  <a:srgbClr val="000000"/>
                </a:solidFill>
              </a:rPr>
              <a:pPr/>
              <a:t>13/07/2016</a:t>
            </a:fld>
            <a:endParaRPr lang="en-US">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147CFBE-F1DE-4720-AF05-2D37CC63DFBC}" type="slidenum">
              <a:rPr>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6153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a:xfrm>
            <a:off x="252049" y="252082"/>
            <a:ext cx="8598704" cy="3907085"/>
          </a:xfrm>
          <a:prstGeom prst="rect">
            <a:avLst/>
          </a:prstGeom>
          <a:solidFill>
            <a:schemeClr val="tx2">
              <a:lumMod val="75000"/>
            </a:schemeClr>
          </a:solidFill>
          <a:effectLst/>
          <a:scene3d>
            <a:camera prst="orthographicFront">
              <a:rot lat="0" lon="0" rev="0"/>
            </a:camera>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solidFill>
            </a:endParaRPr>
          </a:p>
        </p:txBody>
      </p:sp>
      <p:sp>
        <p:nvSpPr>
          <p:cNvPr id="3" name="Subtítulo 2"/>
          <p:cNvSpPr>
            <a:spLocks noGrp="1"/>
          </p:cNvSpPr>
          <p:nvPr>
            <p:ph type="subTitle" idx="1" hasCustomPrompt="1"/>
          </p:nvPr>
        </p:nvSpPr>
        <p:spPr>
          <a:xfrm>
            <a:off x="339299" y="5842602"/>
            <a:ext cx="8504011" cy="513748"/>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Fecha</a:t>
            </a:r>
            <a:endParaRPr lang="es-ES" dirty="0"/>
          </a:p>
        </p:txBody>
      </p:sp>
      <p:sp>
        <p:nvSpPr>
          <p:cNvPr id="4" name="Marcador de fecha 3"/>
          <p:cNvSpPr>
            <a:spLocks noGrp="1"/>
          </p:cNvSpPr>
          <p:nvPr>
            <p:ph type="dt" sz="half" idx="10"/>
          </p:nvPr>
        </p:nvSpPr>
        <p:spPr/>
        <p:txBody>
          <a:bodyPr/>
          <a:lstStyle/>
          <a:p>
            <a:fld id="{1B53AC6C-709F-4ED5-AEDD-76A78EB39974}" type="datetime1">
              <a:rPr lang="en-US" smtClean="0">
                <a:solidFill>
                  <a:prstClr val="black">
                    <a:tint val="75000"/>
                  </a:prstClr>
                </a:solidFill>
              </a:rPr>
              <a:pPr/>
              <a:t>7/13/2016</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dirty="0">
              <a:solidFill>
                <a:prstClr val="black">
                  <a:tint val="75000"/>
                </a:prstClr>
              </a:solidFill>
            </a:endParaRPr>
          </a:p>
        </p:txBody>
      </p:sp>
      <p:pic>
        <p:nvPicPr>
          <p:cNvPr id="8" name="Imagen 7"/>
          <p:cNvPicPr>
            <a:picLocks noChangeAspect="1"/>
          </p:cNvPicPr>
          <p:nvPr userDrawn="1"/>
        </p:nvPicPr>
        <p:blipFill>
          <a:blip r:embed="rId2"/>
          <a:stretch>
            <a:fillRect/>
          </a:stretch>
        </p:blipFill>
        <p:spPr>
          <a:xfrm>
            <a:off x="498009" y="483833"/>
            <a:ext cx="1382491" cy="423592"/>
          </a:xfrm>
          <a:prstGeom prst="rect">
            <a:avLst/>
          </a:prstGeom>
        </p:spPr>
      </p:pic>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dirty="0">
              <a:solidFill>
                <a:prstClr val="black">
                  <a:tint val="75000"/>
                </a:prstClr>
              </a:solidFill>
            </a:endParaRPr>
          </a:p>
        </p:txBody>
      </p:sp>
      <p:sp>
        <p:nvSpPr>
          <p:cNvPr id="16" name="Título 15"/>
          <p:cNvSpPr>
            <a:spLocks noGrp="1"/>
          </p:cNvSpPr>
          <p:nvPr>
            <p:ph type="title"/>
          </p:nvPr>
        </p:nvSpPr>
        <p:spPr>
          <a:xfrm>
            <a:off x="379805" y="2898979"/>
            <a:ext cx="8331537" cy="1143000"/>
          </a:xfrm>
        </p:spPr>
        <p:txBody>
          <a:bodyPr anchor="t">
            <a:normAutofit/>
          </a:bodyPr>
          <a:lstStyle>
            <a:lvl1pPr algn="l">
              <a:defRPr sz="3600">
                <a:solidFill>
                  <a:srgbClr val="FFFFFF"/>
                </a:solidFill>
              </a:defRPr>
            </a:lvl1pPr>
          </a:lstStyle>
          <a:p>
            <a:r>
              <a:rPr lang="en-US" smtClean="0"/>
              <a:t>Click to edit Master title style</a:t>
            </a:r>
            <a:endParaRPr lang="es-ES" dirty="0"/>
          </a:p>
        </p:txBody>
      </p:sp>
      <p:sp>
        <p:nvSpPr>
          <p:cNvPr id="21" name="Marcador de texto 20"/>
          <p:cNvSpPr>
            <a:spLocks noGrp="1"/>
          </p:cNvSpPr>
          <p:nvPr>
            <p:ph type="body" sz="quarter" idx="13" hasCustomPrompt="1"/>
          </p:nvPr>
        </p:nvSpPr>
        <p:spPr>
          <a:xfrm>
            <a:off x="350517" y="2361293"/>
            <a:ext cx="8360824" cy="537697"/>
          </a:xfrm>
        </p:spPr>
        <p:txBody>
          <a:bodyPr>
            <a:normAutofit/>
          </a:bodyPr>
          <a:lstStyle>
            <a:lvl1pPr marL="0" indent="0">
              <a:buNone/>
              <a:defRPr sz="2800" baseline="0">
                <a:solidFill>
                  <a:srgbClr val="95B3D7"/>
                </a:solidFill>
                <a:latin typeface="+mj-lt"/>
              </a:defRPr>
            </a:lvl1pPr>
          </a:lstStyle>
          <a:p>
            <a:pPr lvl="0"/>
            <a:r>
              <a:rPr lang="es-ES_tradnl" dirty="0" smtClean="0"/>
              <a:t>Nombre de División</a:t>
            </a:r>
            <a:endParaRPr lang="es-ES" dirty="0"/>
          </a:p>
        </p:txBody>
      </p:sp>
    </p:spTree>
    <p:extLst>
      <p:ext uri="{BB962C8B-B14F-4D97-AF65-F5344CB8AC3E}">
        <p14:creationId xmlns:p14="http://schemas.microsoft.com/office/powerpoint/2010/main" val="16254450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Marcador de fecha 3"/>
          <p:cNvSpPr>
            <a:spLocks noGrp="1"/>
          </p:cNvSpPr>
          <p:nvPr>
            <p:ph type="dt" sz="half" idx="10"/>
          </p:nvPr>
        </p:nvSpPr>
        <p:spPr/>
        <p:txBody>
          <a:bodyPr/>
          <a:lstStyle/>
          <a:p>
            <a:fld id="{183C0E44-C951-4FC4-9F86-41581D2C8119}" type="datetime1">
              <a:rPr lang="en-US" smtClean="0">
                <a:solidFill>
                  <a:prstClr val="black">
                    <a:tint val="75000"/>
                  </a:prstClr>
                </a:solidFill>
              </a:rPr>
              <a:pPr/>
              <a:t>7/13/2016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59655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54521" y="4406912"/>
            <a:ext cx="7940192" cy="1362075"/>
          </a:xfrm>
        </p:spPr>
        <p:txBody>
          <a:bodyPr anchor="t"/>
          <a:lstStyle>
            <a:lvl1pPr algn="l">
              <a:defRPr sz="4000" b="1" cap="all"/>
            </a:lvl1pPr>
          </a:lstStyle>
          <a:p>
            <a:r>
              <a:rPr lang="en-US" smtClean="0"/>
              <a:t>Click to edit Master title style</a:t>
            </a:r>
            <a:endParaRPr lang="es-ES"/>
          </a:p>
        </p:txBody>
      </p:sp>
      <p:sp>
        <p:nvSpPr>
          <p:cNvPr id="3" name="Marcador de texto 2"/>
          <p:cNvSpPr>
            <a:spLocks noGrp="1"/>
          </p:cNvSpPr>
          <p:nvPr>
            <p:ph type="body" idx="1"/>
          </p:nvPr>
        </p:nvSpPr>
        <p:spPr>
          <a:xfrm>
            <a:off x="554521" y="2906713"/>
            <a:ext cx="794019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Marcador de fecha 3"/>
          <p:cNvSpPr>
            <a:spLocks noGrp="1"/>
          </p:cNvSpPr>
          <p:nvPr>
            <p:ph type="dt" sz="half" idx="10"/>
          </p:nvPr>
        </p:nvSpPr>
        <p:spPr/>
        <p:txBody>
          <a:bodyPr/>
          <a:lstStyle/>
          <a:p>
            <a:fld id="{797EADAC-D371-4436-95DE-7394ECB7F8E5}" type="datetime1">
              <a:rPr lang="en-US" smtClean="0">
                <a:solidFill>
                  <a:prstClr val="black">
                    <a:tint val="75000"/>
                  </a:prstClr>
                </a:solidFill>
              </a:rPr>
              <a:pPr/>
              <a:t>7/13/2016</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833C8DE-8512-F740-8AB8-C2E0C9C676D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840595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contenido 2"/>
          <p:cNvSpPr>
            <a:spLocks noGrp="1"/>
          </p:cNvSpPr>
          <p:nvPr>
            <p:ph sz="half" idx="1"/>
          </p:nvPr>
        </p:nvSpPr>
        <p:spPr>
          <a:xfrm>
            <a:off x="379805" y="1600206"/>
            <a:ext cx="41159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Marcador de contenido 3"/>
          <p:cNvSpPr>
            <a:spLocks noGrp="1"/>
          </p:cNvSpPr>
          <p:nvPr>
            <p:ph sz="half" idx="2"/>
          </p:nvPr>
        </p:nvSpPr>
        <p:spPr>
          <a:xfrm>
            <a:off x="4648200" y="1600206"/>
            <a:ext cx="39415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Marcador de fecha 4"/>
          <p:cNvSpPr>
            <a:spLocks noGrp="1"/>
          </p:cNvSpPr>
          <p:nvPr>
            <p:ph type="dt" sz="half" idx="10"/>
          </p:nvPr>
        </p:nvSpPr>
        <p:spPr/>
        <p:txBody>
          <a:bodyPr/>
          <a:lstStyle/>
          <a:p>
            <a:fld id="{2FF9ACBE-8043-4257-AA8D-A27FD2E621E3}" type="datetime1">
              <a:rPr lang="en-US" smtClean="0">
                <a:solidFill>
                  <a:prstClr val="black">
                    <a:tint val="75000"/>
                  </a:prstClr>
                </a:solidFill>
              </a:rPr>
              <a:pPr/>
              <a:t>7/13/2016</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465026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Click to edit Master title style</a:t>
            </a:r>
            <a:endParaRPr lang="es-ES" dirty="0"/>
          </a:p>
        </p:txBody>
      </p:sp>
      <p:sp>
        <p:nvSpPr>
          <p:cNvPr id="3" name="Marcador de texto 2"/>
          <p:cNvSpPr>
            <a:spLocks noGrp="1"/>
          </p:cNvSpPr>
          <p:nvPr>
            <p:ph type="body" idx="1"/>
          </p:nvPr>
        </p:nvSpPr>
        <p:spPr>
          <a:xfrm>
            <a:off x="379809" y="1731881"/>
            <a:ext cx="41175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Marcador de contenido 3"/>
          <p:cNvSpPr>
            <a:spLocks noGrp="1"/>
          </p:cNvSpPr>
          <p:nvPr>
            <p:ph sz="half" idx="2"/>
          </p:nvPr>
        </p:nvSpPr>
        <p:spPr>
          <a:xfrm>
            <a:off x="379809" y="2371643"/>
            <a:ext cx="41175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5" name="Marcador de texto 4"/>
          <p:cNvSpPr>
            <a:spLocks noGrp="1"/>
          </p:cNvSpPr>
          <p:nvPr>
            <p:ph type="body" sz="quarter" idx="3"/>
          </p:nvPr>
        </p:nvSpPr>
        <p:spPr>
          <a:xfrm>
            <a:off x="4645031" y="1758713"/>
            <a:ext cx="39612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Marcador de contenido 5"/>
          <p:cNvSpPr>
            <a:spLocks noGrp="1"/>
          </p:cNvSpPr>
          <p:nvPr>
            <p:ph sz="quarter" idx="4"/>
          </p:nvPr>
        </p:nvSpPr>
        <p:spPr>
          <a:xfrm>
            <a:off x="4645031" y="2398475"/>
            <a:ext cx="39612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Marcador de fecha 6"/>
          <p:cNvSpPr>
            <a:spLocks noGrp="1"/>
          </p:cNvSpPr>
          <p:nvPr>
            <p:ph type="dt" sz="half" idx="10"/>
          </p:nvPr>
        </p:nvSpPr>
        <p:spPr/>
        <p:txBody>
          <a:bodyPr/>
          <a:lstStyle/>
          <a:p>
            <a:fld id="{42919CA4-5394-4337-954B-5EFDC3DED119}" type="datetime1">
              <a:rPr lang="en-US" smtClean="0">
                <a:solidFill>
                  <a:prstClr val="black">
                    <a:tint val="75000"/>
                  </a:prstClr>
                </a:solidFill>
              </a:rPr>
              <a:pPr/>
              <a:t>7/13/2016</a:t>
            </a:fld>
            <a:endParaRPr lang="en-U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n-U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757244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Click to edit Master title style</a:t>
            </a:r>
            <a:endParaRPr lang="es-ES"/>
          </a:p>
        </p:txBody>
      </p:sp>
      <p:sp>
        <p:nvSpPr>
          <p:cNvPr id="3" name="Marcador de fecha 2"/>
          <p:cNvSpPr>
            <a:spLocks noGrp="1"/>
          </p:cNvSpPr>
          <p:nvPr>
            <p:ph type="dt" sz="half" idx="10"/>
          </p:nvPr>
        </p:nvSpPr>
        <p:spPr/>
        <p:txBody>
          <a:bodyPr/>
          <a:lstStyle/>
          <a:p>
            <a:fld id="{BDD66CB0-8C33-41D4-9D83-BD5F365208C7}" type="datetime1">
              <a:rPr lang="en-US" smtClean="0">
                <a:solidFill>
                  <a:prstClr val="black">
                    <a:tint val="75000"/>
                  </a:prstClr>
                </a:solidFill>
              </a:rPr>
              <a:pPr/>
              <a:t>7/13/2016</a:t>
            </a:fld>
            <a:endParaRPr lang="en-U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n-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F40B41D-FD10-4A38-B39B-626510BD49B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91806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228600" y="1428736"/>
            <a:ext cx="8704263"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modificar</a:t>
            </a:r>
            <a:r>
              <a:rPr lang="en-US" dirty="0" smtClean="0"/>
              <a:t> el </a:t>
            </a:r>
            <a:r>
              <a:rPr lang="en-US" dirty="0" err="1" smtClean="0"/>
              <a:t>estilo</a:t>
            </a:r>
            <a:r>
              <a:rPr lang="en-US" dirty="0" smtClean="0"/>
              <a:t> de </a:t>
            </a:r>
            <a:r>
              <a:rPr lang="en-US" dirty="0" err="1" smtClean="0"/>
              <a:t>texto</a:t>
            </a:r>
            <a:r>
              <a:rPr lang="en-US" dirty="0" smtClean="0"/>
              <a:t> del </a:t>
            </a:r>
            <a:r>
              <a:rPr lang="en-US" dirty="0" err="1" smtClean="0"/>
              <a:t>patrón</a:t>
            </a:r>
            <a:endParaRPr lang="en-US" dirty="0" smtClean="0"/>
          </a:p>
          <a:p>
            <a:pPr lvl="1"/>
            <a:r>
              <a:rPr lang="en-US" dirty="0" smtClean="0"/>
              <a:t>Segundo </a:t>
            </a:r>
            <a:r>
              <a:rPr lang="en-US" dirty="0" err="1" smtClean="0"/>
              <a:t>nivel</a:t>
            </a:r>
            <a:endParaRPr lang="en-US" dirty="0" smtClean="0"/>
          </a:p>
          <a:p>
            <a:pPr lvl="2"/>
            <a:r>
              <a:rPr lang="en-US" dirty="0" err="1" smtClean="0"/>
              <a:t>Tercer</a:t>
            </a:r>
            <a:r>
              <a:rPr lang="en-US" dirty="0" smtClean="0"/>
              <a:t> </a:t>
            </a:r>
            <a:r>
              <a:rPr lang="en-US" dirty="0" err="1" smtClean="0"/>
              <a:t>nivel</a:t>
            </a:r>
            <a:endParaRPr lang="en-US" dirty="0" smtClean="0"/>
          </a:p>
          <a:p>
            <a:pPr lvl="3"/>
            <a:r>
              <a:rPr lang="en-US" dirty="0" smtClean="0"/>
              <a:t>Cuarto </a:t>
            </a:r>
            <a:r>
              <a:rPr lang="en-US" dirty="0" err="1" smtClean="0"/>
              <a:t>nivel</a:t>
            </a:r>
            <a:endParaRPr lang="en-US" dirty="0" smtClean="0"/>
          </a:p>
          <a:p>
            <a:pPr lvl="4"/>
            <a:r>
              <a:rPr lang="en-US" dirty="0" err="1" smtClean="0"/>
              <a:t>Quinto</a:t>
            </a:r>
            <a:r>
              <a:rPr lang="en-US" dirty="0" smtClean="0"/>
              <a:t> </a:t>
            </a:r>
            <a:r>
              <a:rPr lang="en-US" dirty="0" err="1" smtClean="0"/>
              <a:t>nivel</a:t>
            </a:r>
            <a:endParaRPr lang="en-US" dirty="0" smtClean="0"/>
          </a:p>
        </p:txBody>
      </p:sp>
      <p:sp>
        <p:nvSpPr>
          <p:cNvPr id="5126" name="Rectangle 7"/>
          <p:cNvSpPr>
            <a:spLocks noGrp="1" noChangeArrowheads="1"/>
          </p:cNvSpPr>
          <p:nvPr>
            <p:ph type="title"/>
          </p:nvPr>
        </p:nvSpPr>
        <p:spPr bwMode="auto">
          <a:xfrm>
            <a:off x="214282" y="857232"/>
            <a:ext cx="8786874"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err="1" smtClean="0"/>
              <a:t>Haga</a:t>
            </a:r>
            <a:r>
              <a:rPr lang="en-US" dirty="0" smtClean="0"/>
              <a:t> </a:t>
            </a:r>
            <a:r>
              <a:rPr lang="en-US" dirty="0" err="1" smtClean="0"/>
              <a:t>clic</a:t>
            </a:r>
            <a:r>
              <a:rPr lang="en-US" dirty="0" smtClean="0"/>
              <a:t> </a:t>
            </a:r>
            <a:r>
              <a:rPr lang="en-US" dirty="0" err="1" smtClean="0"/>
              <a:t>para</a:t>
            </a:r>
            <a:r>
              <a:rPr lang="en-US" dirty="0" smtClean="0"/>
              <a:t> </a:t>
            </a:r>
            <a:r>
              <a:rPr lang="en-US" dirty="0" err="1" smtClean="0"/>
              <a:t>cambiar</a:t>
            </a:r>
            <a:r>
              <a:rPr lang="en-US" dirty="0" smtClean="0"/>
              <a:t> el </a:t>
            </a:r>
            <a:r>
              <a:rPr lang="en-US" dirty="0" err="1" smtClean="0"/>
              <a:t>estilo</a:t>
            </a:r>
            <a:r>
              <a:rPr lang="en-US" dirty="0" smtClean="0"/>
              <a:t> de </a:t>
            </a:r>
            <a:r>
              <a:rPr lang="en-US" dirty="0" err="1" smtClean="0"/>
              <a:t>título</a:t>
            </a:r>
            <a:r>
              <a:rPr lang="en-US" dirty="0" smtClean="0"/>
              <a:t>	</a:t>
            </a:r>
          </a:p>
        </p:txBody>
      </p:sp>
    </p:spTree>
    <p:extLst>
      <p:ext uri="{BB962C8B-B14F-4D97-AF65-F5344CB8AC3E}">
        <p14:creationId xmlns:p14="http://schemas.microsoft.com/office/powerpoint/2010/main" val="105260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rtl="0" eaLnBrk="1" fontAlgn="base" hangingPunct="1">
        <a:spcBef>
          <a:spcPct val="0"/>
        </a:spcBef>
        <a:spcAft>
          <a:spcPct val="0"/>
        </a:spcAft>
        <a:defRPr sz="4000" b="1">
          <a:solidFill>
            <a:srgbClr val="000066"/>
          </a:solidFill>
          <a:latin typeface="Franklin Gothic Book" pitchFamily="34" charset="0"/>
          <a:ea typeface="+mj-ea"/>
          <a:cs typeface="+mj-cs"/>
        </a:defRPr>
      </a:lvl1pPr>
      <a:lvl2pPr algn="l" rtl="0" eaLnBrk="1" fontAlgn="base" hangingPunct="1">
        <a:spcBef>
          <a:spcPct val="0"/>
        </a:spcBef>
        <a:spcAft>
          <a:spcPct val="0"/>
        </a:spcAft>
        <a:defRPr sz="4400">
          <a:solidFill>
            <a:srgbClr val="000066"/>
          </a:solidFill>
          <a:latin typeface="Palatino Linotype" pitchFamily="18" charset="0"/>
        </a:defRPr>
      </a:lvl2pPr>
      <a:lvl3pPr algn="l" rtl="0" eaLnBrk="1" fontAlgn="base" hangingPunct="1">
        <a:spcBef>
          <a:spcPct val="0"/>
        </a:spcBef>
        <a:spcAft>
          <a:spcPct val="0"/>
        </a:spcAft>
        <a:defRPr sz="4400">
          <a:solidFill>
            <a:srgbClr val="000066"/>
          </a:solidFill>
          <a:latin typeface="Palatino Linotype" pitchFamily="18" charset="0"/>
        </a:defRPr>
      </a:lvl3pPr>
      <a:lvl4pPr algn="l" rtl="0" eaLnBrk="1" fontAlgn="base" hangingPunct="1">
        <a:spcBef>
          <a:spcPct val="0"/>
        </a:spcBef>
        <a:spcAft>
          <a:spcPct val="0"/>
        </a:spcAft>
        <a:defRPr sz="4400">
          <a:solidFill>
            <a:srgbClr val="000066"/>
          </a:solidFill>
          <a:latin typeface="Palatino Linotype" pitchFamily="18" charset="0"/>
        </a:defRPr>
      </a:lvl4pPr>
      <a:lvl5pPr algn="l" rtl="0" eaLnBrk="1" fontAlgn="base" hangingPunct="1">
        <a:spcBef>
          <a:spcPct val="0"/>
        </a:spcBef>
        <a:spcAft>
          <a:spcPct val="0"/>
        </a:spcAft>
        <a:defRPr sz="4400">
          <a:solidFill>
            <a:srgbClr val="000066"/>
          </a:solidFill>
          <a:latin typeface="Palatino Linotype" pitchFamily="18" charset="0"/>
        </a:defRPr>
      </a:lvl5pPr>
      <a:lvl6pPr marL="457200" algn="l" rtl="0" eaLnBrk="1" fontAlgn="base" hangingPunct="1">
        <a:spcBef>
          <a:spcPct val="0"/>
        </a:spcBef>
        <a:spcAft>
          <a:spcPct val="0"/>
        </a:spcAft>
        <a:defRPr sz="4400">
          <a:solidFill>
            <a:srgbClr val="000066"/>
          </a:solidFill>
          <a:latin typeface="Palatino Linotype" pitchFamily="18" charset="0"/>
        </a:defRPr>
      </a:lvl6pPr>
      <a:lvl7pPr marL="914400" algn="l" rtl="0" eaLnBrk="1" fontAlgn="base" hangingPunct="1">
        <a:spcBef>
          <a:spcPct val="0"/>
        </a:spcBef>
        <a:spcAft>
          <a:spcPct val="0"/>
        </a:spcAft>
        <a:defRPr sz="4400">
          <a:solidFill>
            <a:srgbClr val="000066"/>
          </a:solidFill>
          <a:latin typeface="Palatino Linotype" pitchFamily="18" charset="0"/>
        </a:defRPr>
      </a:lvl7pPr>
      <a:lvl8pPr marL="1371600" algn="l" rtl="0" eaLnBrk="1" fontAlgn="base" hangingPunct="1">
        <a:spcBef>
          <a:spcPct val="0"/>
        </a:spcBef>
        <a:spcAft>
          <a:spcPct val="0"/>
        </a:spcAft>
        <a:defRPr sz="4400">
          <a:solidFill>
            <a:srgbClr val="000066"/>
          </a:solidFill>
          <a:latin typeface="Palatino Linotype" pitchFamily="18" charset="0"/>
        </a:defRPr>
      </a:lvl8pPr>
      <a:lvl9pPr marL="1828800" algn="l" rtl="0" eaLnBrk="1" fontAlgn="base" hangingPunct="1">
        <a:spcBef>
          <a:spcPct val="0"/>
        </a:spcBef>
        <a:spcAft>
          <a:spcPct val="0"/>
        </a:spcAft>
        <a:defRPr sz="4400">
          <a:solidFill>
            <a:srgbClr val="000066"/>
          </a:solidFill>
          <a:latin typeface="Palatino Linotype" pitchFamily="18" charset="0"/>
        </a:defRPr>
      </a:lvl9pPr>
    </p:titleStyle>
    <p:bodyStyle>
      <a:lvl1pPr marL="342900" indent="-342900" algn="l" rtl="0" eaLnBrk="1" fontAlgn="base" hangingPunct="1">
        <a:spcBef>
          <a:spcPct val="20000"/>
        </a:spcBef>
        <a:spcAft>
          <a:spcPct val="0"/>
        </a:spcAft>
        <a:buClr>
          <a:srgbClr val="000066"/>
        </a:buClr>
        <a:buSzPct val="80000"/>
        <a:buFont typeface="Wingdings" pitchFamily="2" charset="2"/>
        <a:buChar char="§"/>
        <a:defRPr sz="3200">
          <a:solidFill>
            <a:srgbClr val="000066"/>
          </a:solidFill>
          <a:latin typeface="Franklin Gothic Book" pitchFamily="34" charset="0"/>
          <a:ea typeface="+mn-ea"/>
          <a:cs typeface="+mn-cs"/>
        </a:defRPr>
      </a:lvl1pPr>
      <a:lvl2pPr marL="742950" indent="-285750" algn="l" rtl="0" eaLnBrk="1" fontAlgn="base" hangingPunct="1">
        <a:spcBef>
          <a:spcPct val="20000"/>
        </a:spcBef>
        <a:spcAft>
          <a:spcPct val="0"/>
        </a:spcAft>
        <a:buClr>
          <a:srgbClr val="000066"/>
        </a:buClr>
        <a:buSzPct val="80000"/>
        <a:buFont typeface="Wingdings" pitchFamily="2" charset="2"/>
        <a:buChar char="§"/>
        <a:defRPr sz="2800">
          <a:solidFill>
            <a:srgbClr val="000066"/>
          </a:solidFill>
          <a:latin typeface="Franklin Gothic Book" pitchFamily="34" charset="0"/>
        </a:defRPr>
      </a:lvl2pPr>
      <a:lvl3pPr marL="1143000" indent="-228600" algn="l" rtl="0" eaLnBrk="1" fontAlgn="base" hangingPunct="1">
        <a:spcBef>
          <a:spcPct val="20000"/>
        </a:spcBef>
        <a:spcAft>
          <a:spcPct val="0"/>
        </a:spcAft>
        <a:buClr>
          <a:srgbClr val="000066"/>
        </a:buClr>
        <a:buSzPct val="80000"/>
        <a:buFont typeface="Wingdings" pitchFamily="2" charset="2"/>
        <a:buChar char="§"/>
        <a:defRPr sz="2400">
          <a:solidFill>
            <a:srgbClr val="000066"/>
          </a:solidFill>
          <a:latin typeface="Franklin Gothic Book" pitchFamily="34" charset="0"/>
        </a:defRPr>
      </a:lvl3pPr>
      <a:lvl4pPr marL="16002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Franklin Gothic Book" pitchFamily="34" charset="0"/>
        </a:defRPr>
      </a:lvl4pPr>
      <a:lvl5pPr marL="20574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Franklin Gothic Book" pitchFamily="34" charset="0"/>
        </a:defRPr>
      </a:lvl5pPr>
      <a:lvl6pPr marL="25146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6pPr>
      <a:lvl7pPr marL="29718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7pPr>
      <a:lvl8pPr marL="34290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8pPr>
      <a:lvl9pPr marL="3886200" indent="-228600" algn="l" rtl="0" eaLnBrk="1" fontAlgn="base" hangingPunct="1">
        <a:spcBef>
          <a:spcPct val="20000"/>
        </a:spcBef>
        <a:spcAft>
          <a:spcPct val="0"/>
        </a:spcAft>
        <a:buClr>
          <a:srgbClr val="000066"/>
        </a:buClr>
        <a:buSzPct val="80000"/>
        <a:buFont typeface="Wingdings" pitchFamily="2" charset="2"/>
        <a:buChar char="§"/>
        <a:defRPr sz="20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379809" y="457200"/>
            <a:ext cx="8209957"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379809" y="1600200"/>
            <a:ext cx="8209957" cy="4678660"/>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2"/>
          </p:nvPr>
        </p:nvSpPr>
        <p:spPr>
          <a:xfrm>
            <a:off x="394592"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74E8878-15C3-4EB0-9083-AE07A2F385BF}" type="datetime1">
              <a:rPr lang="en-US" smtClean="0">
                <a:solidFill>
                  <a:prstClr val="black">
                    <a:tint val="75000"/>
                  </a:prstClr>
                </a:solidFill>
              </a:rPr>
              <a:pPr defTabSz="457200"/>
              <a:t>7/13/2016</a:t>
            </a:fld>
            <a:endParaRPr lang="en-US" dirty="0">
              <a:solidFill>
                <a:prstClr val="black">
                  <a:tint val="75000"/>
                </a:prstClr>
              </a:solidFill>
            </a:endParaRPr>
          </a:p>
        </p:txBody>
      </p:sp>
      <p:sp>
        <p:nvSpPr>
          <p:cNvPr id="5" name="Marcador de pie de página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Marcador de número de diapositiva 5"/>
          <p:cNvSpPr>
            <a:spLocks noGrp="1"/>
          </p:cNvSpPr>
          <p:nvPr>
            <p:ph type="sldNum" sz="quarter" idx="4"/>
          </p:nvPr>
        </p:nvSpPr>
        <p:spPr>
          <a:xfrm>
            <a:off x="6472704"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F40B41D-FD10-4A38-B39B-626510BD49B7}" type="slidenum">
              <a:rPr lang="en-US" smtClean="0">
                <a:solidFill>
                  <a:prstClr val="black">
                    <a:tint val="75000"/>
                  </a:prstClr>
                </a:solidFill>
              </a:rPr>
              <a:pPr defTabSz="457200"/>
              <a:t>‹Nº›</a:t>
            </a:fld>
            <a:endParaRPr lang="en-US" dirty="0">
              <a:solidFill>
                <a:prstClr val="black">
                  <a:tint val="75000"/>
                </a:prstClr>
              </a:solidFill>
            </a:endParaRPr>
          </a:p>
        </p:txBody>
      </p:sp>
      <p:sp>
        <p:nvSpPr>
          <p:cNvPr id="8" name="Rectángulo 7"/>
          <p:cNvSpPr/>
          <p:nvPr/>
        </p:nvSpPr>
        <p:spPr>
          <a:xfrm>
            <a:off x="379810" y="12"/>
            <a:ext cx="8209957" cy="319039"/>
          </a:xfrm>
          <a:prstGeom prst="rect">
            <a:avLst/>
          </a:prstGeom>
          <a:solidFill>
            <a:schemeClr val="tx2">
              <a:lumMod val="75000"/>
            </a:schemeClr>
          </a:solidFill>
          <a:effectLst/>
          <a:scene3d>
            <a:camera prst="orthographicFront">
              <a:rot lat="0" lon="0" rev="0"/>
            </a:camera>
            <a:lightRig rig="twoPt" dir="r">
              <a:rot lat="0" lon="0" rev="60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
              <a:solidFill>
                <a:prstClr val="white"/>
              </a:solidFill>
            </a:endParaRPr>
          </a:p>
        </p:txBody>
      </p:sp>
    </p:spTree>
    <p:extLst>
      <p:ext uri="{BB962C8B-B14F-4D97-AF65-F5344CB8AC3E}">
        <p14:creationId xmlns:p14="http://schemas.microsoft.com/office/powerpoint/2010/main" val="39683165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4.wmf"/><Relationship Id="rId12" Type="http://schemas.openxmlformats.org/officeDocument/2006/relationships/image" Target="../media/image12.png"/><Relationship Id="rId2" Type="http://schemas.openxmlformats.org/officeDocument/2006/relationships/slideLayout" Target="../slideLayouts/slideLayout5.xml"/><Relationship Id="rId16" Type="http://schemas.openxmlformats.org/officeDocument/2006/relationships/image" Target="../media/image16.png"/><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jpe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slide" Target="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sugef.fi.cr/manuales/SistemaRoles"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sugefdirecto.sugef.fi.cr/sitio/sts/paginaprincipal.aspx"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slide" Target="slide15.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 Target="slide24.xml"/><Relationship Id="rId5" Type="http://schemas.openxmlformats.org/officeDocument/2006/relationships/slideLayout" Target="../slideLayouts/slideLayout10.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044552"/>
            <a:ext cx="7848872" cy="1752600"/>
          </a:xfrm>
        </p:spPr>
        <p:txBody>
          <a:bodyPr/>
          <a:lstStyle/>
          <a:p>
            <a:r>
              <a:rPr lang="en-US" sz="2800" dirty="0" err="1" smtClean="0"/>
              <a:t>Registro</a:t>
            </a:r>
            <a:r>
              <a:rPr lang="en-US" sz="2800" dirty="0" smtClean="0"/>
              <a:t> y </a:t>
            </a:r>
            <a:r>
              <a:rPr lang="en-US" sz="2800" dirty="0" err="1" smtClean="0"/>
              <a:t>actualización</a:t>
            </a:r>
            <a:r>
              <a:rPr lang="en-US" sz="2800" dirty="0" smtClean="0"/>
              <a:t> de Roles </a:t>
            </a:r>
          </a:p>
          <a:p>
            <a:r>
              <a:rPr lang="en-US" sz="2800" dirty="0" err="1" smtClean="0"/>
              <a:t>Entidades</a:t>
            </a:r>
            <a:r>
              <a:rPr lang="en-US" sz="2800" dirty="0" smtClean="0"/>
              <a:t> </a:t>
            </a:r>
            <a:r>
              <a:rPr lang="en-US" sz="2800" dirty="0" err="1" smtClean="0"/>
              <a:t>supervisadas</a:t>
            </a:r>
            <a:r>
              <a:rPr lang="en-US" sz="2800" dirty="0" smtClean="0"/>
              <a:t> y </a:t>
            </a:r>
            <a:r>
              <a:rPr lang="en-US" sz="2800" dirty="0" err="1" smtClean="0"/>
              <a:t>fiscalizadas</a:t>
            </a:r>
            <a:r>
              <a:rPr lang="en-US" sz="2800" dirty="0" smtClean="0"/>
              <a:t> </a:t>
            </a:r>
            <a:r>
              <a:rPr lang="en-US" sz="2800" dirty="0" err="1" smtClean="0"/>
              <a:t>por</a:t>
            </a:r>
            <a:r>
              <a:rPr lang="en-US" sz="2800" dirty="0" smtClean="0"/>
              <a:t> SUGEF</a:t>
            </a:r>
            <a:endParaRPr lang="en-US" sz="2800" dirty="0"/>
          </a:p>
          <a:p>
            <a:r>
              <a:rPr lang="es-CR" sz="1400" dirty="0" smtClean="0">
                <a:solidFill>
                  <a:schemeClr val="tx1"/>
                </a:solidFill>
              </a:rPr>
              <a:t>Julio 2016</a:t>
            </a:r>
            <a:endParaRPr lang="es-CR" sz="1400"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08720"/>
            <a:ext cx="3133725" cy="609600"/>
          </a:xfrm>
          <a:prstGeom prst="rect">
            <a:avLst/>
          </a:prstGeom>
        </p:spPr>
      </p:pic>
    </p:spTree>
    <p:extLst>
      <p:ext uri="{BB962C8B-B14F-4D97-AF65-F5344CB8AC3E}">
        <p14:creationId xmlns:p14="http://schemas.microsoft.com/office/powerpoint/2010/main" val="179553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3028"/>
            <a:ext cx="7793037" cy="647700"/>
          </a:xfrm>
        </p:spPr>
        <p:txBody>
          <a:bodyPr/>
          <a:lstStyle/>
          <a:p>
            <a:r>
              <a:rPr lang="es-CR" sz="3600" dirty="0" smtClean="0"/>
              <a:t>Agenda</a:t>
            </a:r>
            <a:endParaRPr lang="es-CR" sz="3600" dirty="0"/>
          </a:p>
        </p:txBody>
      </p:sp>
      <p:sp>
        <p:nvSpPr>
          <p:cNvPr id="3" name="2 Marcador de contenido"/>
          <p:cNvSpPr>
            <a:spLocks noGrp="1"/>
          </p:cNvSpPr>
          <p:nvPr>
            <p:ph idx="1"/>
          </p:nvPr>
        </p:nvSpPr>
        <p:spPr>
          <a:xfrm>
            <a:off x="1115616" y="1157064"/>
            <a:ext cx="7632848" cy="4648200"/>
          </a:xfrm>
        </p:spPr>
        <p:txBody>
          <a:bodyPr>
            <a:normAutofit/>
          </a:bodyPr>
          <a:lstStyle/>
          <a:p>
            <a:r>
              <a:rPr lang="es-ES" sz="2400" dirty="0" smtClean="0">
                <a:solidFill>
                  <a:schemeClr val="bg1">
                    <a:lumMod val="65000"/>
                  </a:schemeClr>
                </a:solidFill>
              </a:rPr>
              <a:t>Visión</a:t>
            </a:r>
          </a:p>
          <a:p>
            <a:r>
              <a:rPr lang="es-ES" sz="2400" dirty="0">
                <a:solidFill>
                  <a:schemeClr val="bg1">
                    <a:lumMod val="65000"/>
                  </a:schemeClr>
                </a:solidFill>
              </a:rPr>
              <a:t>Alcance del proyecto </a:t>
            </a:r>
          </a:p>
          <a:p>
            <a:r>
              <a:rPr lang="es-ES" sz="2400" dirty="0" smtClean="0">
                <a:solidFill>
                  <a:schemeClr val="bg1">
                    <a:lumMod val="65000"/>
                  </a:schemeClr>
                </a:solidFill>
              </a:rPr>
              <a:t>Clase de datos Registro y Control </a:t>
            </a:r>
          </a:p>
          <a:p>
            <a:pPr lvl="1"/>
            <a:r>
              <a:rPr lang="es-ES" sz="2000" dirty="0" smtClean="0">
                <a:solidFill>
                  <a:schemeClr val="bg1">
                    <a:lumMod val="65000"/>
                  </a:schemeClr>
                </a:solidFill>
              </a:rPr>
              <a:t>Proceso Actual</a:t>
            </a:r>
          </a:p>
          <a:p>
            <a:pPr lvl="1"/>
            <a:r>
              <a:rPr lang="es-ES" sz="2000" dirty="0" smtClean="0">
                <a:solidFill>
                  <a:schemeClr val="bg1">
                    <a:lumMod val="65000"/>
                  </a:schemeClr>
                </a:solidFill>
              </a:rPr>
              <a:t>Nuevo proceso, información sobre los roles</a:t>
            </a:r>
          </a:p>
          <a:p>
            <a:r>
              <a:rPr lang="es-CR" sz="2400" dirty="0" smtClean="0"/>
              <a:t>Servicio de Roles</a:t>
            </a:r>
          </a:p>
          <a:p>
            <a:r>
              <a:rPr lang="es-ES" sz="2400" dirty="0" smtClean="0">
                <a:solidFill>
                  <a:schemeClr val="bg1">
                    <a:lumMod val="65000"/>
                  </a:schemeClr>
                </a:solidFill>
              </a:rPr>
              <a:t>Tareas </a:t>
            </a:r>
            <a:r>
              <a:rPr lang="es-ES" sz="2400" dirty="0">
                <a:solidFill>
                  <a:schemeClr val="bg1">
                    <a:lumMod val="65000"/>
                  </a:schemeClr>
                </a:solidFill>
              </a:rPr>
              <a:t>de las entidades</a:t>
            </a:r>
          </a:p>
          <a:p>
            <a:r>
              <a:rPr lang="es-ES" sz="2400" dirty="0" smtClean="0">
                <a:solidFill>
                  <a:schemeClr val="bg1">
                    <a:lumMod val="65000"/>
                  </a:schemeClr>
                </a:solidFill>
              </a:rPr>
              <a:t>Línea de tiempo</a:t>
            </a:r>
          </a:p>
          <a:p>
            <a:endParaRPr lang="es-CR" sz="2400" dirty="0"/>
          </a:p>
          <a:p>
            <a:pPr marL="0" indent="0">
              <a:buNone/>
            </a:pPr>
            <a:endParaRPr lang="es-CR" sz="2400" dirty="0"/>
          </a:p>
        </p:txBody>
      </p:sp>
    </p:spTree>
    <p:extLst>
      <p:ext uri="{BB962C8B-B14F-4D97-AF65-F5344CB8AC3E}">
        <p14:creationId xmlns:p14="http://schemas.microsoft.com/office/powerpoint/2010/main" val="229796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80" y="4869160"/>
            <a:ext cx="1114132" cy="50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 name="CuadroTexto 125"/>
          <p:cNvSpPr txBox="1"/>
          <p:nvPr/>
        </p:nvSpPr>
        <p:spPr>
          <a:xfrm>
            <a:off x="7670554" y="4959640"/>
            <a:ext cx="936104" cy="461665"/>
          </a:xfrm>
          <a:prstGeom prst="rect">
            <a:avLst/>
          </a:prstGeom>
          <a:noFill/>
        </p:spPr>
        <p:txBody>
          <a:bodyPr wrap="square" rtlCol="0">
            <a:spAutoFit/>
          </a:bodyPr>
          <a:lstStyle/>
          <a:p>
            <a:r>
              <a:rPr lang="es-CR" sz="1200" dirty="0" smtClean="0">
                <a:solidFill>
                  <a:srgbClr val="0070C0"/>
                </a:solidFill>
                <a:latin typeface="Broadway" panose="04040905080B02020502" pitchFamily="82" charset="0"/>
              </a:rPr>
              <a:t>Portal</a:t>
            </a:r>
          </a:p>
          <a:p>
            <a:r>
              <a:rPr lang="es-CR" sz="1200" dirty="0" smtClean="0">
                <a:solidFill>
                  <a:srgbClr val="0070C0"/>
                </a:solidFill>
                <a:latin typeface="Broadway" panose="04040905080B02020502" pitchFamily="82" charset="0"/>
              </a:rPr>
              <a:t>SUGEF</a:t>
            </a:r>
          </a:p>
        </p:txBody>
      </p:sp>
      <p:pic>
        <p:nvPicPr>
          <p:cNvPr id="134" name="Imagen 1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1047" y="3455708"/>
            <a:ext cx="1065677" cy="1279451"/>
          </a:xfrm>
          <a:prstGeom prst="rect">
            <a:avLst/>
          </a:prstGeom>
        </p:spPr>
      </p:pic>
      <p:sp>
        <p:nvSpPr>
          <p:cNvPr id="3" name="Título 1"/>
          <p:cNvSpPr txBox="1">
            <a:spLocks/>
          </p:cNvSpPr>
          <p:nvPr/>
        </p:nvSpPr>
        <p:spPr>
          <a:xfrm>
            <a:off x="379809" y="190500"/>
            <a:ext cx="8209957"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ES" sz="2800" dirty="0"/>
              <a:t>Registro de roles</a:t>
            </a:r>
          </a:p>
          <a:p>
            <a:r>
              <a:rPr lang="es-ES" sz="1400" dirty="0"/>
              <a:t>Por Función</a:t>
            </a:r>
          </a:p>
        </p:txBody>
      </p:sp>
      <p:sp>
        <p:nvSpPr>
          <p:cNvPr id="71" name="70 Rectángulo"/>
          <p:cNvSpPr/>
          <p:nvPr/>
        </p:nvSpPr>
        <p:spPr>
          <a:xfrm>
            <a:off x="3221984" y="4404776"/>
            <a:ext cx="2502144" cy="1848505"/>
          </a:xfrm>
          <a:prstGeom prst="rect">
            <a:avLst/>
          </a:prstGeom>
          <a:solidFill>
            <a:schemeClr val="accent6">
              <a:lumMod val="75000"/>
            </a:schemeClr>
          </a:solidFill>
          <a:ln w="9525" cap="flat" cmpd="sng" algn="ctr">
            <a:solidFill>
              <a:schemeClr val="accent6">
                <a:lumMod val="50000"/>
              </a:schemeClr>
            </a:solidFill>
            <a:prstDash val="solid"/>
          </a:ln>
          <a:effectLst>
            <a:outerShdw blurRad="40000" dist="23000" dir="5400000" rotWithShape="0">
              <a:srgbClr val="000000">
                <a:alpha val="35000"/>
              </a:srgbClr>
            </a:outerShdw>
          </a:effectLst>
        </p:spPr>
        <p:txBody>
          <a:bodyPr rtlCol="0" anchor="ctr"/>
          <a:lstStyle/>
          <a:p>
            <a:pPr algn="ctr">
              <a:defRPr/>
            </a:pPr>
            <a:endParaRPr lang="es-CR" kern="0" smtClean="0">
              <a:solidFill>
                <a:srgbClr val="000000"/>
              </a:solidFill>
            </a:endParaRPr>
          </a:p>
        </p:txBody>
      </p:sp>
      <p:cxnSp>
        <p:nvCxnSpPr>
          <p:cNvPr id="73" name="72 Conector recto de flecha"/>
          <p:cNvCxnSpPr/>
          <p:nvPr/>
        </p:nvCxnSpPr>
        <p:spPr>
          <a:xfrm flipV="1">
            <a:off x="1690955" y="3900688"/>
            <a:ext cx="5545341" cy="1"/>
          </a:xfrm>
          <a:prstGeom prst="straightConnector1">
            <a:avLst/>
          </a:prstGeom>
          <a:noFill/>
          <a:ln w="12700" cap="flat" cmpd="sng" algn="ctr">
            <a:solidFill>
              <a:schemeClr val="accent6">
                <a:lumMod val="75000"/>
              </a:schemeClr>
            </a:solidFill>
            <a:prstDash val="solid"/>
            <a:headEnd type="oval"/>
            <a:tailEnd type="triangle"/>
          </a:ln>
          <a:effectLst/>
        </p:spPr>
      </p:cxnSp>
      <p:sp>
        <p:nvSpPr>
          <p:cNvPr id="74" name="73 Rectángulo"/>
          <p:cNvSpPr/>
          <p:nvPr/>
        </p:nvSpPr>
        <p:spPr>
          <a:xfrm>
            <a:off x="3231556" y="4444976"/>
            <a:ext cx="2481243" cy="1775514"/>
          </a:xfrm>
          <a:prstGeom prst="rect">
            <a:avLst/>
          </a:prstGeom>
          <a:solidFill>
            <a:schemeClr val="accent6">
              <a:lumMod val="20000"/>
              <a:lumOff val="80000"/>
            </a:schemeClr>
          </a:solidFill>
          <a:ln w="9525" cap="flat" cmpd="sng" algn="ctr">
            <a:solidFill>
              <a:schemeClr val="accent6">
                <a:lumMod val="75000"/>
              </a:schemeClr>
            </a:solidFill>
            <a:prstDash val="solid"/>
          </a:ln>
          <a:effectLst>
            <a:outerShdw blurRad="40000" dist="20000" dir="5400000" rotWithShape="0">
              <a:srgbClr val="000000">
                <a:alpha val="38000"/>
              </a:srgbClr>
            </a:outerShdw>
          </a:effectLst>
        </p:spPr>
        <p:txBody>
          <a:bodyPr rtlCol="0" anchor="ctr"/>
          <a:lstStyle/>
          <a:p>
            <a:pPr algn="ctr">
              <a:defRPr/>
            </a:pPr>
            <a:endParaRPr lang="es-CR" kern="0" smtClean="0">
              <a:solidFill>
                <a:srgbClr val="000000"/>
              </a:solidFill>
            </a:endParaRPr>
          </a:p>
        </p:txBody>
      </p:sp>
      <p:sp>
        <p:nvSpPr>
          <p:cNvPr id="75" name="74 Rectángulo"/>
          <p:cNvSpPr/>
          <p:nvPr/>
        </p:nvSpPr>
        <p:spPr>
          <a:xfrm>
            <a:off x="3429424" y="4744593"/>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Agregar</a:t>
            </a:r>
          </a:p>
        </p:txBody>
      </p:sp>
      <p:sp>
        <p:nvSpPr>
          <p:cNvPr id="76" name="75 CuadroTexto"/>
          <p:cNvSpPr txBox="1"/>
          <p:nvPr/>
        </p:nvSpPr>
        <p:spPr>
          <a:xfrm>
            <a:off x="3178112" y="4450377"/>
            <a:ext cx="2618024" cy="307777"/>
          </a:xfrm>
          <a:prstGeom prst="rect">
            <a:avLst/>
          </a:prstGeom>
          <a:noFill/>
        </p:spPr>
        <p:txBody>
          <a:bodyPr wrap="none" rtlCol="0">
            <a:spAutoFit/>
          </a:bodyPr>
          <a:lstStyle/>
          <a:p>
            <a:pPr>
              <a:defRPr/>
            </a:pPr>
            <a:r>
              <a:rPr lang="es-CR" sz="1400" kern="0" dirty="0" smtClean="0">
                <a:solidFill>
                  <a:srgbClr val="000000"/>
                </a:solidFill>
              </a:rPr>
              <a:t>Plataforma de trámites de roles:</a:t>
            </a:r>
            <a:endParaRPr lang="es-CR" sz="900" kern="0" dirty="0" smtClean="0">
              <a:solidFill>
                <a:srgbClr val="000000"/>
              </a:solidFill>
            </a:endParaRPr>
          </a:p>
        </p:txBody>
      </p:sp>
      <p:sp>
        <p:nvSpPr>
          <p:cNvPr id="77" name="76 Rectángulo"/>
          <p:cNvSpPr/>
          <p:nvPr/>
        </p:nvSpPr>
        <p:spPr>
          <a:xfrm>
            <a:off x="4131850" y="4752906"/>
            <a:ext cx="663115" cy="312668"/>
          </a:xfrm>
          <a:prstGeom prst="rect">
            <a:avLst/>
          </a:prstGeom>
          <a:gradFill rotWithShape="1">
            <a:gsLst>
              <a:gs pos="0">
                <a:srgbClr val="FEAA5E">
                  <a:shade val="51000"/>
                  <a:satMod val="130000"/>
                </a:srgbClr>
              </a:gs>
              <a:gs pos="80000">
                <a:srgbClr val="FEAA5E">
                  <a:shade val="93000"/>
                  <a:satMod val="130000"/>
                </a:srgbClr>
              </a:gs>
              <a:gs pos="100000">
                <a:srgbClr val="FEAA5E">
                  <a:shade val="94000"/>
                  <a:satMod val="135000"/>
                </a:srgbClr>
              </a:gs>
            </a:gsLst>
            <a:lin ang="16200000" scaled="0"/>
          </a:gradFill>
          <a:ln w="9525" cap="flat" cmpd="sng" algn="ctr">
            <a:solidFill>
              <a:srgbClr val="FEAA5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Declara</a:t>
            </a:r>
          </a:p>
          <a:p>
            <a:pPr algn="ctr"/>
            <a:r>
              <a:rPr lang="es-CR" sz="800" kern="0" dirty="0" err="1">
                <a:solidFill>
                  <a:srgbClr val="FFFFFF"/>
                </a:solidFill>
              </a:rPr>
              <a:t>ción</a:t>
            </a:r>
            <a:endParaRPr lang="es-CR" sz="800" kern="0" dirty="0">
              <a:solidFill>
                <a:srgbClr val="FFFFFF"/>
              </a:solidFill>
            </a:endParaRPr>
          </a:p>
        </p:txBody>
      </p:sp>
      <p:sp>
        <p:nvSpPr>
          <p:cNvPr id="78" name="77 Rectángulo"/>
          <p:cNvSpPr/>
          <p:nvPr/>
        </p:nvSpPr>
        <p:spPr>
          <a:xfrm>
            <a:off x="4835659" y="4761219"/>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defRPr/>
            </a:pPr>
            <a:r>
              <a:rPr lang="es-CR" sz="800" kern="0" dirty="0" smtClean="0">
                <a:solidFill>
                  <a:srgbClr val="FFFFFF"/>
                </a:solidFill>
              </a:rPr>
              <a:t>Firmar</a:t>
            </a:r>
          </a:p>
          <a:p>
            <a:pPr algn="ctr">
              <a:defRPr/>
            </a:pPr>
            <a:endParaRPr lang="es-CR" sz="800" kern="0" dirty="0" smtClean="0">
              <a:solidFill>
                <a:srgbClr val="FFFFFF"/>
              </a:solidFill>
            </a:endParaRPr>
          </a:p>
        </p:txBody>
      </p:sp>
      <p:sp>
        <p:nvSpPr>
          <p:cNvPr id="79" name="78 Rectángulo"/>
          <p:cNvSpPr/>
          <p:nvPr/>
        </p:nvSpPr>
        <p:spPr>
          <a:xfrm>
            <a:off x="3439991" y="5101099"/>
            <a:ext cx="663115" cy="312668"/>
          </a:xfrm>
          <a:prstGeom prst="rect">
            <a:avLst/>
          </a:prstGeom>
          <a:gradFill rotWithShape="1">
            <a:gsLst>
              <a:gs pos="0">
                <a:srgbClr val="FEAA5E">
                  <a:shade val="51000"/>
                  <a:satMod val="130000"/>
                </a:srgbClr>
              </a:gs>
              <a:gs pos="80000">
                <a:srgbClr val="FEAA5E">
                  <a:shade val="93000"/>
                  <a:satMod val="130000"/>
                </a:srgbClr>
              </a:gs>
              <a:gs pos="100000">
                <a:srgbClr val="FEAA5E">
                  <a:shade val="94000"/>
                  <a:satMod val="135000"/>
                </a:srgbClr>
              </a:gs>
            </a:gsLst>
            <a:lin ang="16200000" scaled="0"/>
          </a:gradFill>
          <a:ln w="9525" cap="flat" cmpd="sng" algn="ctr">
            <a:solidFill>
              <a:srgbClr val="FEAA5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Aprobar</a:t>
            </a:r>
          </a:p>
        </p:txBody>
      </p:sp>
      <p:sp>
        <p:nvSpPr>
          <p:cNvPr id="80" name="79 Rectángulo"/>
          <p:cNvSpPr/>
          <p:nvPr/>
        </p:nvSpPr>
        <p:spPr>
          <a:xfrm>
            <a:off x="4142417" y="5109412"/>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Recibir</a:t>
            </a:r>
          </a:p>
        </p:txBody>
      </p:sp>
      <p:sp>
        <p:nvSpPr>
          <p:cNvPr id="81" name="80 Rectángulo"/>
          <p:cNvSpPr/>
          <p:nvPr/>
        </p:nvSpPr>
        <p:spPr>
          <a:xfrm>
            <a:off x="4846226" y="5117725"/>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Rechazar</a:t>
            </a:r>
          </a:p>
        </p:txBody>
      </p:sp>
      <p:sp>
        <p:nvSpPr>
          <p:cNvPr id="82" name="81 Rectángulo"/>
          <p:cNvSpPr/>
          <p:nvPr/>
        </p:nvSpPr>
        <p:spPr>
          <a:xfrm>
            <a:off x="3448304" y="5457160"/>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Eliminar</a:t>
            </a:r>
          </a:p>
        </p:txBody>
      </p:sp>
      <p:sp>
        <p:nvSpPr>
          <p:cNvPr id="83" name="82 Rectángulo"/>
          <p:cNvSpPr/>
          <p:nvPr/>
        </p:nvSpPr>
        <p:spPr>
          <a:xfrm>
            <a:off x="4150730" y="5465473"/>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Recuperar</a:t>
            </a:r>
          </a:p>
        </p:txBody>
      </p:sp>
      <p:sp>
        <p:nvSpPr>
          <p:cNvPr id="90" name="89 Rectángulo"/>
          <p:cNvSpPr/>
          <p:nvPr/>
        </p:nvSpPr>
        <p:spPr>
          <a:xfrm>
            <a:off x="4852849" y="5477677"/>
            <a:ext cx="663115" cy="312668"/>
          </a:xfrm>
          <a:prstGeom prst="rect">
            <a:avLst/>
          </a:prstGeom>
          <a:gradFill rotWithShape="1">
            <a:gsLst>
              <a:gs pos="0">
                <a:srgbClr val="5DB3C7">
                  <a:shade val="51000"/>
                  <a:satMod val="130000"/>
                </a:srgbClr>
              </a:gs>
              <a:gs pos="80000">
                <a:srgbClr val="5DB3C7">
                  <a:shade val="93000"/>
                  <a:satMod val="130000"/>
                </a:srgbClr>
              </a:gs>
              <a:gs pos="100000">
                <a:srgbClr val="5DB3C7">
                  <a:shade val="94000"/>
                  <a:satMod val="135000"/>
                </a:srgbClr>
              </a:gs>
            </a:gsLst>
            <a:lin ang="16200000" scaled="0"/>
          </a:gra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Editar</a:t>
            </a:r>
          </a:p>
        </p:txBody>
      </p:sp>
      <p:graphicFrame>
        <p:nvGraphicFramePr>
          <p:cNvPr id="92" name="91 Objeto"/>
          <p:cNvGraphicFramePr>
            <a:graphicFrameLocks noChangeAspect="1"/>
          </p:cNvGraphicFramePr>
          <p:nvPr>
            <p:extLst/>
          </p:nvPr>
        </p:nvGraphicFramePr>
        <p:xfrm>
          <a:off x="395536" y="3497227"/>
          <a:ext cx="1119188" cy="1117600"/>
        </p:xfrm>
        <a:graphic>
          <a:graphicData uri="http://schemas.openxmlformats.org/presentationml/2006/ole">
            <mc:AlternateContent xmlns:mc="http://schemas.openxmlformats.org/markup-compatibility/2006">
              <mc:Choice xmlns:v="urn:schemas-microsoft-com:vml" Requires="v">
                <p:oleObj spid="_x0000_s4249" name="Imagen" r:id="rId6" imgW="5600700" imgH="3589338" progId="">
                  <p:embed/>
                </p:oleObj>
              </mc:Choice>
              <mc:Fallback>
                <p:oleObj name="Imagen" r:id="rId6" imgW="5600700" imgH="3589338"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497227"/>
                        <a:ext cx="11191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 name="92 CuadroTexto"/>
          <p:cNvSpPr txBox="1"/>
          <p:nvPr/>
        </p:nvSpPr>
        <p:spPr>
          <a:xfrm>
            <a:off x="7661655" y="4741601"/>
            <a:ext cx="702436" cy="307777"/>
          </a:xfrm>
          <a:prstGeom prst="rect">
            <a:avLst/>
          </a:prstGeom>
          <a:noFill/>
        </p:spPr>
        <p:txBody>
          <a:bodyPr wrap="none" rtlCol="0">
            <a:spAutoFit/>
          </a:bodyPr>
          <a:lstStyle/>
          <a:p>
            <a:pPr>
              <a:defRPr/>
            </a:pPr>
            <a:r>
              <a:rPr lang="es-CR" sz="1400" b="1" kern="0" dirty="0" smtClean="0">
                <a:solidFill>
                  <a:srgbClr val="357CBD"/>
                </a:solidFill>
              </a:rPr>
              <a:t>SUGEF</a:t>
            </a:r>
          </a:p>
        </p:txBody>
      </p:sp>
      <p:sp>
        <p:nvSpPr>
          <p:cNvPr id="94" name="93 CuadroTexto"/>
          <p:cNvSpPr txBox="1"/>
          <p:nvPr/>
        </p:nvSpPr>
        <p:spPr>
          <a:xfrm>
            <a:off x="395545" y="4645466"/>
            <a:ext cx="1205779" cy="307777"/>
          </a:xfrm>
          <a:prstGeom prst="rect">
            <a:avLst/>
          </a:prstGeom>
          <a:noFill/>
        </p:spPr>
        <p:txBody>
          <a:bodyPr wrap="none" rtlCol="0">
            <a:spAutoFit/>
          </a:bodyPr>
          <a:lstStyle/>
          <a:p>
            <a:pPr>
              <a:defRPr/>
            </a:pPr>
            <a:r>
              <a:rPr lang="es-CR" sz="1400" b="1" kern="0" dirty="0" smtClean="0">
                <a:solidFill>
                  <a:srgbClr val="000000">
                    <a:lumMod val="75000"/>
                    <a:lumOff val="25000"/>
                  </a:srgbClr>
                </a:solidFill>
              </a:rPr>
              <a:t>Supervisados</a:t>
            </a:r>
          </a:p>
        </p:txBody>
      </p:sp>
      <p:sp>
        <p:nvSpPr>
          <p:cNvPr id="95" name="94 CuadroTexto"/>
          <p:cNvSpPr txBox="1"/>
          <p:nvPr/>
        </p:nvSpPr>
        <p:spPr>
          <a:xfrm>
            <a:off x="3275856" y="2659129"/>
            <a:ext cx="2081019" cy="1169551"/>
          </a:xfrm>
          <a:prstGeom prst="rect">
            <a:avLst/>
          </a:prstGeom>
          <a:noFill/>
        </p:spPr>
        <p:txBody>
          <a:bodyPr wrap="none" rtlCol="0">
            <a:spAutoFit/>
          </a:bodyPr>
          <a:lstStyle/>
          <a:p>
            <a:pPr>
              <a:defRPr/>
            </a:pPr>
            <a:r>
              <a:rPr lang="es-CR" sz="1400" b="1" kern="0" dirty="0" smtClean="0">
                <a:solidFill>
                  <a:srgbClr val="000000">
                    <a:lumMod val="75000"/>
                    <a:lumOff val="25000"/>
                  </a:srgbClr>
                </a:solidFill>
              </a:rPr>
              <a:t>Trámites (simplificación):</a:t>
            </a:r>
          </a:p>
          <a:p>
            <a:pPr marL="285750" indent="-285750">
              <a:buFont typeface="Arial" panose="020B0604020202020204" pitchFamily="34" charset="0"/>
              <a:buChar char="•"/>
              <a:defRPr/>
            </a:pPr>
            <a:r>
              <a:rPr lang="es-CR" sz="1400" kern="0" dirty="0" smtClean="0">
                <a:solidFill>
                  <a:srgbClr val="000000">
                    <a:lumMod val="75000"/>
                    <a:lumOff val="25000"/>
                  </a:srgbClr>
                </a:solidFill>
              </a:rPr>
              <a:t>Registro</a:t>
            </a:r>
          </a:p>
          <a:p>
            <a:pPr marL="285750" indent="-285750">
              <a:buFont typeface="Arial" panose="020B0604020202020204" pitchFamily="34" charset="0"/>
              <a:buChar char="•"/>
              <a:defRPr/>
            </a:pPr>
            <a:r>
              <a:rPr lang="es-CR" sz="1400" kern="0" dirty="0" smtClean="0">
                <a:solidFill>
                  <a:srgbClr val="000000">
                    <a:lumMod val="75000"/>
                    <a:lumOff val="25000"/>
                  </a:srgbClr>
                </a:solidFill>
              </a:rPr>
              <a:t>Actualización</a:t>
            </a:r>
          </a:p>
          <a:p>
            <a:pPr marL="285750" indent="-285750">
              <a:buFont typeface="Arial" panose="020B0604020202020204" pitchFamily="34" charset="0"/>
              <a:buChar char="•"/>
              <a:defRPr/>
            </a:pPr>
            <a:r>
              <a:rPr lang="es-CR" sz="1400" kern="0" dirty="0" smtClean="0">
                <a:solidFill>
                  <a:srgbClr val="000000">
                    <a:lumMod val="75000"/>
                    <a:lumOff val="25000"/>
                  </a:srgbClr>
                </a:solidFill>
              </a:rPr>
              <a:t>Eliminación</a:t>
            </a:r>
          </a:p>
          <a:p>
            <a:pPr marL="285750" indent="-285750">
              <a:buFont typeface="Arial" panose="020B0604020202020204" pitchFamily="34" charset="0"/>
              <a:buChar char="•"/>
              <a:defRPr/>
            </a:pPr>
            <a:r>
              <a:rPr lang="es-CR" sz="1400" kern="0" dirty="0" smtClean="0">
                <a:solidFill>
                  <a:srgbClr val="000000">
                    <a:lumMod val="75000"/>
                    <a:lumOff val="25000"/>
                  </a:srgbClr>
                </a:solidFill>
              </a:rPr>
              <a:t>Recuperación</a:t>
            </a:r>
          </a:p>
        </p:txBody>
      </p:sp>
      <p:cxnSp>
        <p:nvCxnSpPr>
          <p:cNvPr id="98" name="97 Conector recto de flecha"/>
          <p:cNvCxnSpPr/>
          <p:nvPr/>
        </p:nvCxnSpPr>
        <p:spPr>
          <a:xfrm>
            <a:off x="5724127" y="5598684"/>
            <a:ext cx="1368155" cy="4226"/>
          </a:xfrm>
          <a:prstGeom prst="straightConnector1">
            <a:avLst/>
          </a:prstGeom>
          <a:noFill/>
          <a:ln w="12700" cap="flat" cmpd="sng" algn="ctr">
            <a:solidFill>
              <a:schemeClr val="accent6">
                <a:lumMod val="75000"/>
              </a:schemeClr>
            </a:solidFill>
            <a:prstDash val="solid"/>
            <a:headEnd type="triangle"/>
            <a:tailEnd type="oval"/>
          </a:ln>
          <a:effectLst/>
        </p:spPr>
      </p:cxnSp>
      <p:sp>
        <p:nvSpPr>
          <p:cNvPr id="99" name="98 CuadroTexto"/>
          <p:cNvSpPr txBox="1"/>
          <p:nvPr/>
        </p:nvSpPr>
        <p:spPr>
          <a:xfrm>
            <a:off x="7457993" y="6053226"/>
            <a:ext cx="1569660" cy="400110"/>
          </a:xfrm>
          <a:prstGeom prst="rect">
            <a:avLst/>
          </a:prstGeom>
          <a:noFill/>
        </p:spPr>
        <p:txBody>
          <a:bodyPr wrap="none" rtlCol="0">
            <a:spAutoFit/>
          </a:bodyPr>
          <a:lstStyle/>
          <a:p>
            <a:pPr>
              <a:defRPr/>
            </a:pPr>
            <a:r>
              <a:rPr lang="es-CR" sz="1000" b="1" kern="0" dirty="0" smtClean="0">
                <a:solidFill>
                  <a:srgbClr val="F79646">
                    <a:lumMod val="75000"/>
                  </a:srgbClr>
                </a:solidFill>
              </a:rPr>
              <a:t>Consulta</a:t>
            </a:r>
            <a:r>
              <a:rPr lang="es-CR" sz="1000" b="1" kern="0" dirty="0" smtClean="0">
                <a:solidFill>
                  <a:srgbClr val="C00000"/>
                </a:solidFill>
              </a:rPr>
              <a:t>  </a:t>
            </a:r>
            <a:r>
              <a:rPr lang="es-CR" sz="1000" kern="0" dirty="0" smtClean="0">
                <a:solidFill>
                  <a:srgbClr val="000000">
                    <a:lumMod val="75000"/>
                    <a:lumOff val="25000"/>
                  </a:srgbClr>
                </a:solidFill>
              </a:rPr>
              <a:t>los roles </a:t>
            </a:r>
          </a:p>
          <a:p>
            <a:pPr>
              <a:defRPr/>
            </a:pPr>
            <a:r>
              <a:rPr lang="es-CR" sz="1000" kern="0" dirty="0" smtClean="0">
                <a:solidFill>
                  <a:srgbClr val="000000">
                    <a:lumMod val="75000"/>
                    <a:lumOff val="25000"/>
                  </a:srgbClr>
                </a:solidFill>
              </a:rPr>
              <a:t>registrados por la entidad</a:t>
            </a:r>
          </a:p>
        </p:txBody>
      </p:sp>
      <p:cxnSp>
        <p:nvCxnSpPr>
          <p:cNvPr id="100" name="99 Conector curvado"/>
          <p:cNvCxnSpPr>
            <a:stCxn id="95" idx="1"/>
            <a:endCxn id="74" idx="1"/>
          </p:cNvCxnSpPr>
          <p:nvPr/>
        </p:nvCxnSpPr>
        <p:spPr>
          <a:xfrm rot="10800000" flipV="1">
            <a:off x="3231556" y="3243905"/>
            <a:ext cx="44300" cy="2088828"/>
          </a:xfrm>
          <a:prstGeom prst="curvedConnector3">
            <a:avLst>
              <a:gd name="adj1" fmla="val 616027"/>
            </a:avLst>
          </a:prstGeom>
          <a:noFill/>
          <a:ln w="9525" cap="flat" cmpd="sng" algn="ctr">
            <a:solidFill>
              <a:schemeClr val="accent6">
                <a:lumMod val="75000"/>
              </a:schemeClr>
            </a:solidFill>
            <a:prstDash val="solid"/>
            <a:tailEnd type="arrow"/>
          </a:ln>
          <a:effectLst/>
        </p:spPr>
      </p:cxnSp>
      <p:grpSp>
        <p:nvGrpSpPr>
          <p:cNvPr id="5" name="4 Grupo"/>
          <p:cNvGrpSpPr/>
          <p:nvPr/>
        </p:nvGrpSpPr>
        <p:grpSpPr>
          <a:xfrm>
            <a:off x="3347856" y="1385466"/>
            <a:ext cx="1994116" cy="1272980"/>
            <a:chOff x="2339744" y="1385466"/>
            <a:chExt cx="1994116" cy="1272980"/>
          </a:xfrm>
        </p:grpSpPr>
        <p:pic>
          <p:nvPicPr>
            <p:cNvPr id="9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3551" y="1594990"/>
              <a:ext cx="1420370" cy="1063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106 CuadroTexto"/>
            <p:cNvSpPr txBox="1"/>
            <p:nvPr/>
          </p:nvSpPr>
          <p:spPr>
            <a:xfrm>
              <a:off x="2339744" y="1385466"/>
              <a:ext cx="1994116" cy="307777"/>
            </a:xfrm>
            <a:prstGeom prst="rect">
              <a:avLst/>
            </a:prstGeom>
            <a:noFill/>
          </p:spPr>
          <p:txBody>
            <a:bodyPr wrap="square" rtlCol="0">
              <a:spAutoFit/>
            </a:bodyPr>
            <a:lstStyle/>
            <a:p>
              <a:pPr>
                <a:defRPr/>
              </a:pPr>
              <a:r>
                <a:rPr lang="es-CR" sz="1400" b="1" kern="0" dirty="0" smtClean="0">
                  <a:solidFill>
                    <a:srgbClr val="000000">
                      <a:lumMod val="75000"/>
                      <a:lumOff val="25000"/>
                    </a:srgbClr>
                  </a:solidFill>
                </a:rPr>
                <a:t>Expediente electrónico</a:t>
              </a:r>
            </a:p>
          </p:txBody>
        </p:sp>
      </p:grpSp>
      <p:pic>
        <p:nvPicPr>
          <p:cNvPr id="119" name="Picture 5" descr="https://encrypted-tbn2.gstatic.com/images?q=tbn:ANd9GcQcpTIHbxHGUOggAB4l1DTgXn13ldkWpurVUs09lDWR9QFc3C5JY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1640" y="4102497"/>
            <a:ext cx="285685" cy="232909"/>
          </a:xfrm>
          <a:prstGeom prst="rect">
            <a:avLst/>
          </a:prstGeom>
          <a:ln>
            <a:solidFill>
              <a:srgbClr val="7CADDA">
                <a:lumMod val="75000"/>
              </a:srgbClr>
            </a:solidFill>
          </a:ln>
          <a:extLst>
            <a:ext uri="{909E8E84-426E-40DD-AFC4-6F175D3DCCD1}">
              <a14:hiddenFill xmlns:a14="http://schemas.microsoft.com/office/drawing/2010/main">
                <a:solidFill>
                  <a:srgbClr val="FFFFFF"/>
                </a:solidFill>
              </a14:hiddenFill>
            </a:ext>
          </a:extLst>
        </p:spPr>
      </p:pic>
      <p:pic>
        <p:nvPicPr>
          <p:cNvPr id="120"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0352" y="5516412"/>
            <a:ext cx="547866" cy="547866"/>
          </a:xfrm>
          <a:prstGeom prst="rect">
            <a:avLst/>
          </a:prstGeom>
          <a:noFill/>
          <a:ln>
            <a:noFill/>
          </a:ln>
          <a:effectLst>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12781" y="5341377"/>
            <a:ext cx="527993" cy="54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5" name="124 Conector recto de flecha"/>
          <p:cNvCxnSpPr/>
          <p:nvPr/>
        </p:nvCxnSpPr>
        <p:spPr>
          <a:xfrm>
            <a:off x="1891560" y="5598684"/>
            <a:ext cx="1351324" cy="0"/>
          </a:xfrm>
          <a:prstGeom prst="straightConnector1">
            <a:avLst/>
          </a:prstGeom>
          <a:noFill/>
          <a:ln w="12700" cap="flat" cmpd="sng" algn="ctr">
            <a:solidFill>
              <a:schemeClr val="accent6">
                <a:lumMod val="75000"/>
              </a:schemeClr>
            </a:solidFill>
            <a:prstDash val="solid"/>
            <a:headEnd type="oval"/>
            <a:tailEnd type="triangle"/>
          </a:ln>
          <a:effectLst/>
        </p:spPr>
      </p:cxnSp>
      <p:sp>
        <p:nvSpPr>
          <p:cNvPr id="127" name="126 CuadroTexto"/>
          <p:cNvSpPr txBox="1"/>
          <p:nvPr/>
        </p:nvSpPr>
        <p:spPr>
          <a:xfrm>
            <a:off x="395542" y="5844904"/>
            <a:ext cx="2304250" cy="553998"/>
          </a:xfrm>
          <a:prstGeom prst="rect">
            <a:avLst/>
          </a:prstGeom>
          <a:noFill/>
        </p:spPr>
        <p:txBody>
          <a:bodyPr wrap="square" rtlCol="0">
            <a:spAutoFit/>
          </a:bodyPr>
          <a:lstStyle/>
          <a:p>
            <a:pPr>
              <a:defRPr/>
            </a:pPr>
            <a:r>
              <a:rPr lang="es-CR" sz="1000" kern="0" dirty="0" smtClean="0">
                <a:solidFill>
                  <a:srgbClr val="000000">
                    <a:lumMod val="75000"/>
                    <a:lumOff val="25000"/>
                  </a:srgbClr>
                </a:solidFill>
              </a:rPr>
              <a:t>Usuarios de una entidad supervisada ingresa a la plataforma para realizar el </a:t>
            </a:r>
            <a:r>
              <a:rPr lang="es-CR" sz="1000" b="1" kern="0" dirty="0">
                <a:solidFill>
                  <a:srgbClr val="F79646">
                    <a:lumMod val="75000"/>
                  </a:srgbClr>
                </a:solidFill>
              </a:rPr>
              <a:t>registro</a:t>
            </a:r>
            <a:r>
              <a:rPr lang="es-CR" sz="1000" kern="0" dirty="0" smtClean="0">
                <a:solidFill>
                  <a:srgbClr val="F79646">
                    <a:lumMod val="75000"/>
                  </a:srgbClr>
                </a:solidFill>
              </a:rPr>
              <a:t> </a:t>
            </a:r>
            <a:r>
              <a:rPr lang="es-CR" sz="1000" kern="0" dirty="0" smtClean="0">
                <a:solidFill>
                  <a:srgbClr val="000000">
                    <a:lumMod val="75000"/>
                    <a:lumOff val="25000"/>
                  </a:srgbClr>
                </a:solidFill>
              </a:rPr>
              <a:t>de un rol de junta directiva.</a:t>
            </a:r>
          </a:p>
        </p:txBody>
      </p:sp>
      <p:sp>
        <p:nvSpPr>
          <p:cNvPr id="128" name="127 CuadroTexto"/>
          <p:cNvSpPr txBox="1"/>
          <p:nvPr/>
        </p:nvSpPr>
        <p:spPr>
          <a:xfrm>
            <a:off x="1891566" y="5388580"/>
            <a:ext cx="1042273" cy="230832"/>
          </a:xfrm>
          <a:prstGeom prst="rect">
            <a:avLst/>
          </a:prstGeom>
          <a:noFill/>
        </p:spPr>
        <p:txBody>
          <a:bodyPr wrap="none" rtlCol="0">
            <a:spAutoFit/>
          </a:bodyPr>
          <a:lstStyle/>
          <a:p>
            <a:pPr>
              <a:defRPr/>
            </a:pPr>
            <a:r>
              <a:rPr lang="es-CR" sz="900" i="1" kern="0" dirty="0" smtClean="0">
                <a:solidFill>
                  <a:srgbClr val="000000">
                    <a:lumMod val="75000"/>
                    <a:lumOff val="25000"/>
                  </a:srgbClr>
                </a:solidFill>
              </a:rPr>
              <a:t>Realiza el trámite</a:t>
            </a:r>
          </a:p>
        </p:txBody>
      </p:sp>
      <p:sp>
        <p:nvSpPr>
          <p:cNvPr id="129" name="128 CuadroTexto"/>
          <p:cNvSpPr txBox="1"/>
          <p:nvPr/>
        </p:nvSpPr>
        <p:spPr>
          <a:xfrm>
            <a:off x="5899741" y="5340848"/>
            <a:ext cx="612668" cy="230832"/>
          </a:xfrm>
          <a:prstGeom prst="rect">
            <a:avLst/>
          </a:prstGeom>
          <a:noFill/>
        </p:spPr>
        <p:txBody>
          <a:bodyPr wrap="none" rtlCol="0">
            <a:spAutoFit/>
          </a:bodyPr>
          <a:lstStyle/>
          <a:p>
            <a:pPr>
              <a:defRPr/>
            </a:pPr>
            <a:r>
              <a:rPr lang="es-CR" sz="900" i="1" kern="0" dirty="0" smtClean="0">
                <a:solidFill>
                  <a:srgbClr val="000000">
                    <a:lumMod val="75000"/>
                    <a:lumOff val="25000"/>
                  </a:srgbClr>
                </a:solidFill>
              </a:rPr>
              <a:t>Consulta</a:t>
            </a:r>
          </a:p>
        </p:txBody>
      </p:sp>
      <p:sp>
        <p:nvSpPr>
          <p:cNvPr id="4" name="AutoShape 10" descr="Resultado de imagen de fluj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solidFill>
                <a:prstClr val="black"/>
              </a:solidFill>
            </a:endParaRPr>
          </a:p>
        </p:txBody>
      </p:sp>
      <p:sp>
        <p:nvSpPr>
          <p:cNvPr id="6" name="5 Elipse"/>
          <p:cNvSpPr/>
          <p:nvPr/>
        </p:nvSpPr>
        <p:spPr>
          <a:xfrm>
            <a:off x="323528" y="5268840"/>
            <a:ext cx="216024" cy="22535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R" sz="1400" b="1" dirty="0" smtClean="0">
                <a:solidFill>
                  <a:prstClr val="black">
                    <a:lumMod val="75000"/>
                    <a:lumOff val="25000"/>
                  </a:prstClr>
                </a:solidFill>
              </a:rPr>
              <a:t>1</a:t>
            </a:r>
            <a:endParaRPr lang="es-CR" sz="1400" b="1" dirty="0">
              <a:solidFill>
                <a:prstClr val="black">
                  <a:lumMod val="75000"/>
                  <a:lumOff val="25000"/>
                </a:prstClr>
              </a:solidFill>
            </a:endParaRPr>
          </a:p>
        </p:txBody>
      </p:sp>
      <p:sp>
        <p:nvSpPr>
          <p:cNvPr id="130" name="129 Elipse"/>
          <p:cNvSpPr/>
          <p:nvPr/>
        </p:nvSpPr>
        <p:spPr>
          <a:xfrm>
            <a:off x="2395616" y="5196832"/>
            <a:ext cx="216024" cy="22535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R" sz="1400" b="1" dirty="0">
                <a:solidFill>
                  <a:prstClr val="black">
                    <a:lumMod val="75000"/>
                    <a:lumOff val="25000"/>
                  </a:prstClr>
                </a:solidFill>
              </a:rPr>
              <a:t>2</a:t>
            </a:r>
          </a:p>
        </p:txBody>
      </p:sp>
      <p:sp>
        <p:nvSpPr>
          <p:cNvPr id="131" name="130 Elipse"/>
          <p:cNvSpPr/>
          <p:nvPr/>
        </p:nvSpPr>
        <p:spPr>
          <a:xfrm>
            <a:off x="2987824" y="4097364"/>
            <a:ext cx="216024" cy="22535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R" sz="1400" b="1" dirty="0">
                <a:solidFill>
                  <a:prstClr val="black">
                    <a:lumMod val="75000"/>
                    <a:lumOff val="25000"/>
                  </a:prstClr>
                </a:solidFill>
              </a:rPr>
              <a:t>3</a:t>
            </a:r>
          </a:p>
        </p:txBody>
      </p:sp>
      <p:sp>
        <p:nvSpPr>
          <p:cNvPr id="132" name="131 CuadroTexto"/>
          <p:cNvSpPr txBox="1"/>
          <p:nvPr/>
        </p:nvSpPr>
        <p:spPr>
          <a:xfrm>
            <a:off x="3195323" y="4086931"/>
            <a:ext cx="2895344" cy="230832"/>
          </a:xfrm>
          <a:prstGeom prst="rect">
            <a:avLst/>
          </a:prstGeom>
          <a:noFill/>
        </p:spPr>
        <p:txBody>
          <a:bodyPr wrap="none" rtlCol="0">
            <a:spAutoFit/>
          </a:bodyPr>
          <a:lstStyle/>
          <a:p>
            <a:pPr>
              <a:defRPr/>
            </a:pPr>
            <a:r>
              <a:rPr lang="es-CR" sz="900" i="1" kern="0" dirty="0" smtClean="0">
                <a:solidFill>
                  <a:srgbClr val="000000">
                    <a:lumMod val="75000"/>
                    <a:lumOff val="25000"/>
                  </a:srgbClr>
                </a:solidFill>
              </a:rPr>
              <a:t>Supervisado utiliza la plataforma para el registro del rol</a:t>
            </a:r>
          </a:p>
        </p:txBody>
      </p:sp>
      <p:sp>
        <p:nvSpPr>
          <p:cNvPr id="133" name="132 Elipse"/>
          <p:cNvSpPr/>
          <p:nvPr/>
        </p:nvSpPr>
        <p:spPr>
          <a:xfrm>
            <a:off x="7380312" y="5517232"/>
            <a:ext cx="216024" cy="22535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R" sz="1400" b="1" dirty="0">
                <a:solidFill>
                  <a:prstClr val="black">
                    <a:lumMod val="75000"/>
                    <a:lumOff val="25000"/>
                  </a:prstClr>
                </a:solidFill>
              </a:rPr>
              <a:t>4</a:t>
            </a:r>
          </a:p>
        </p:txBody>
      </p:sp>
      <p:sp>
        <p:nvSpPr>
          <p:cNvPr id="135" name="134 Rectángulo"/>
          <p:cNvSpPr/>
          <p:nvPr/>
        </p:nvSpPr>
        <p:spPr>
          <a:xfrm>
            <a:off x="3445808" y="5818781"/>
            <a:ext cx="663115" cy="312668"/>
          </a:xfrm>
          <a:prstGeom prst="rect">
            <a:avLst/>
          </a:prstGeom>
          <a:gradFill rotWithShape="1">
            <a:gsLst>
              <a:gs pos="0">
                <a:srgbClr val="FEAA5E">
                  <a:shade val="51000"/>
                  <a:satMod val="130000"/>
                </a:srgbClr>
              </a:gs>
              <a:gs pos="80000">
                <a:srgbClr val="FEAA5E">
                  <a:shade val="93000"/>
                  <a:satMod val="130000"/>
                </a:srgbClr>
              </a:gs>
              <a:gs pos="100000">
                <a:srgbClr val="FEAA5E">
                  <a:shade val="94000"/>
                  <a:satMod val="135000"/>
                </a:srgbClr>
              </a:gs>
            </a:gsLst>
            <a:lin ang="16200000" scaled="0"/>
          </a:gradFill>
          <a:ln w="9525" cap="flat" cmpd="sng" algn="ctr">
            <a:solidFill>
              <a:srgbClr val="FEAA5E">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r>
              <a:rPr lang="es-CR" sz="800" kern="0" dirty="0">
                <a:solidFill>
                  <a:srgbClr val="FFFFFF"/>
                </a:solidFill>
              </a:rPr>
              <a:t>Revisar RL</a:t>
            </a:r>
          </a:p>
        </p:txBody>
      </p:sp>
      <p:sp>
        <p:nvSpPr>
          <p:cNvPr id="84" name="83 Rectángulo"/>
          <p:cNvSpPr/>
          <p:nvPr/>
        </p:nvSpPr>
        <p:spPr>
          <a:xfrm>
            <a:off x="-9624" y="0"/>
            <a:ext cx="9153624" cy="6858000"/>
          </a:xfrm>
          <a:prstGeom prst="rect">
            <a:avLst/>
          </a:prstGeom>
          <a:solidFill>
            <a:schemeClr val="tx1">
              <a:lumMod val="65000"/>
              <a:lumOff val="35000"/>
              <a:alpha val="27843"/>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7" name="Marcador de número de diapositiva 6"/>
          <p:cNvSpPr>
            <a:spLocks noGrp="1"/>
          </p:cNvSpPr>
          <p:nvPr>
            <p:ph type="sldNum" sz="quarter" idx="4294967295"/>
          </p:nvPr>
        </p:nvSpPr>
        <p:spPr>
          <a:xfrm>
            <a:off x="6472704" y="6356362"/>
            <a:ext cx="2133600" cy="365125"/>
          </a:xfrm>
          <a:prstGeom prst="rect">
            <a:avLst/>
          </a:prstGeom>
        </p:spPr>
        <p:txBody>
          <a:bodyPr/>
          <a:lstStyle/>
          <a:p>
            <a:fld id="{CF40B41D-FD10-4A38-B39B-626510BD49B7}" type="slidenum">
              <a:rPr lang="en-US" smtClean="0">
                <a:solidFill>
                  <a:prstClr val="black">
                    <a:tint val="75000"/>
                  </a:prstClr>
                </a:solidFill>
              </a:rPr>
              <a:pPr/>
              <a:t>11</a:t>
            </a:fld>
            <a:endParaRPr lang="en-US">
              <a:solidFill>
                <a:prstClr val="black">
                  <a:tint val="75000"/>
                </a:prstClr>
              </a:solidFill>
            </a:endParaRPr>
          </a:p>
        </p:txBody>
      </p:sp>
      <p:grpSp>
        <p:nvGrpSpPr>
          <p:cNvPr id="8" name="Grupo 7"/>
          <p:cNvGrpSpPr/>
          <p:nvPr/>
        </p:nvGrpSpPr>
        <p:grpSpPr>
          <a:xfrm>
            <a:off x="880181" y="1450852"/>
            <a:ext cx="7408851" cy="4686932"/>
            <a:chOff x="1180915" y="1488559"/>
            <a:chExt cx="7408851" cy="4686932"/>
          </a:xfrm>
        </p:grpSpPr>
        <p:sp>
          <p:nvSpPr>
            <p:cNvPr id="115" name="Rectángulo 114"/>
            <p:cNvSpPr/>
            <p:nvPr/>
          </p:nvSpPr>
          <p:spPr>
            <a:xfrm>
              <a:off x="1187624" y="1772816"/>
              <a:ext cx="7402142" cy="4402675"/>
            </a:xfrm>
            <a:prstGeom prst="rect">
              <a:avLst/>
            </a:prstGeom>
            <a:solidFill>
              <a:schemeClr val="bg1"/>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58" name="125 CuadroTexto"/>
            <p:cNvSpPr txBox="1"/>
            <p:nvPr/>
          </p:nvSpPr>
          <p:spPr>
            <a:xfrm>
              <a:off x="1180915" y="1488559"/>
              <a:ext cx="7408851" cy="276999"/>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0" tIns="0" rIns="0" bIns="0" numCol="1" spcCol="889" anchor="ctr" anchorCtr="0">
              <a:spAutoFit/>
            </a:bodyPr>
            <a:lstStyle>
              <a:defPPr>
                <a:defRPr lang="es-CR"/>
              </a:defPPr>
              <a:lvl1pPr defTabSz="728055">
                <a:lnSpc>
                  <a:spcPct val="90000"/>
                </a:lnSpc>
                <a:spcBef>
                  <a:spcPct val="0"/>
                </a:spcBef>
                <a:spcAft>
                  <a:spcPct val="35000"/>
                </a:spcAft>
                <a:defRPr sz="2000" b="0">
                  <a:solidFill>
                    <a:schemeClr val="bg1"/>
                  </a:solidFill>
                </a:defRPr>
              </a:lvl1pPr>
            </a:lstStyle>
            <a:p>
              <a:r>
                <a:rPr lang="es-CR" dirty="0"/>
                <a:t>Aportes de </a:t>
              </a:r>
              <a:r>
                <a:rPr lang="es-CR" dirty="0" smtClean="0"/>
                <a:t>valor</a:t>
              </a:r>
              <a:endParaRPr lang="es-CR" dirty="0"/>
            </a:p>
          </p:txBody>
        </p:sp>
        <p:sp>
          <p:nvSpPr>
            <p:cNvPr id="70" name="62 CuadroTexto"/>
            <p:cNvSpPr txBox="1"/>
            <p:nvPr/>
          </p:nvSpPr>
          <p:spPr>
            <a:xfrm>
              <a:off x="1180915" y="5532503"/>
              <a:ext cx="2845899" cy="276999"/>
            </a:xfrm>
            <a:prstGeom prst="rect">
              <a:avLst/>
            </a:prstGeom>
            <a:solidFill>
              <a:schemeClr val="bg1">
                <a:lumMod val="85000"/>
              </a:schemeClr>
            </a:solidFill>
          </p:spPr>
          <p:txBody>
            <a:bodyPr wrap="square" rtlCol="0">
              <a:spAutoFit/>
            </a:bodyPr>
            <a:lstStyle>
              <a:defPPr>
                <a:defRPr lang="es-CR"/>
              </a:defPPr>
              <a:lvl1pPr>
                <a:defRPr sz="1200" kern="0"/>
              </a:lvl1pPr>
            </a:lstStyle>
            <a:p>
              <a:r>
                <a:rPr lang="es-CR" dirty="0"/>
                <a:t>Sello electrónico</a:t>
              </a:r>
            </a:p>
          </p:txBody>
        </p:sp>
        <p:sp>
          <p:nvSpPr>
            <p:cNvPr id="72" name="65 CuadroTexto"/>
            <p:cNvSpPr txBox="1"/>
            <p:nvPr/>
          </p:nvSpPr>
          <p:spPr>
            <a:xfrm>
              <a:off x="1187624" y="4043775"/>
              <a:ext cx="2829426" cy="276999"/>
            </a:xfrm>
            <a:prstGeom prst="rect">
              <a:avLst/>
            </a:prstGeom>
            <a:solidFill>
              <a:schemeClr val="bg1">
                <a:lumMod val="85000"/>
              </a:schemeClr>
            </a:solidFill>
          </p:spPr>
          <p:txBody>
            <a:bodyPr wrap="square" rtlCol="0">
              <a:spAutoFit/>
            </a:bodyPr>
            <a:lstStyle>
              <a:defPPr>
                <a:defRPr lang="es-CR"/>
              </a:defPPr>
              <a:lvl1pPr>
                <a:defRPr sz="1200" kern="0"/>
              </a:lvl1pPr>
            </a:lstStyle>
            <a:p>
              <a:r>
                <a:rPr lang="es-CR" dirty="0" smtClean="0"/>
                <a:t>Mensajería por </a:t>
              </a:r>
              <a:r>
                <a:rPr lang="es-CR" dirty="0"/>
                <a:t>suscripción</a:t>
              </a:r>
            </a:p>
          </p:txBody>
        </p:sp>
        <p:cxnSp>
          <p:nvCxnSpPr>
            <p:cNvPr id="85" name="Conector recto 141"/>
            <p:cNvCxnSpPr/>
            <p:nvPr/>
          </p:nvCxnSpPr>
          <p:spPr>
            <a:xfrm>
              <a:off x="4031233" y="3284287"/>
              <a:ext cx="0" cy="4479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6" name="Conector recto 142"/>
            <p:cNvCxnSpPr/>
            <p:nvPr/>
          </p:nvCxnSpPr>
          <p:spPr>
            <a:xfrm>
              <a:off x="4031233" y="2137229"/>
              <a:ext cx="0" cy="4479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88" name="Conector recto 143"/>
            <p:cNvCxnSpPr/>
            <p:nvPr/>
          </p:nvCxnSpPr>
          <p:spPr>
            <a:xfrm>
              <a:off x="4031233" y="3811394"/>
              <a:ext cx="0" cy="4479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89" name="112 CuadroTexto"/>
            <p:cNvSpPr txBox="1"/>
            <p:nvPr/>
          </p:nvSpPr>
          <p:spPr>
            <a:xfrm>
              <a:off x="4026814" y="3247414"/>
              <a:ext cx="4445868" cy="461665"/>
            </a:xfrm>
            <a:prstGeom prst="rect">
              <a:avLst/>
            </a:prstGeom>
            <a:noFill/>
          </p:spPr>
          <p:txBody>
            <a:bodyPr wrap="square" rtlCol="0">
              <a:spAutoFit/>
            </a:bodyPr>
            <a:lstStyle/>
            <a:p>
              <a:pPr marL="171450" indent="-171450">
                <a:buFont typeface="Wingdings" panose="05000000000000000000" pitchFamily="2" charset="2"/>
                <a:buChar char="ü"/>
              </a:pPr>
              <a:r>
                <a:rPr lang="es-CR" sz="1200" b="1" dirty="0" smtClean="0"/>
                <a:t>Entidad sin apoyo de SUGEF registra sus roles.  </a:t>
              </a:r>
              <a:r>
                <a:rPr lang="es-CR" sz="1200" i="1" dirty="0" smtClean="0">
                  <a:solidFill>
                    <a:schemeClr val="tx1">
                      <a:lumMod val="50000"/>
                      <a:lumOff val="50000"/>
                    </a:schemeClr>
                  </a:solidFill>
                </a:rPr>
                <a:t>El Representante Legal al firmar aprueba los roles de su entidad.</a:t>
              </a:r>
              <a:endParaRPr lang="es-CR" sz="1200" i="1" dirty="0">
                <a:solidFill>
                  <a:schemeClr val="tx1">
                    <a:lumMod val="50000"/>
                    <a:lumOff val="50000"/>
                  </a:schemeClr>
                </a:solidFill>
              </a:endParaRPr>
            </a:p>
          </p:txBody>
        </p:sp>
        <p:sp>
          <p:nvSpPr>
            <p:cNvPr id="97" name="113 CuadroTexto"/>
            <p:cNvSpPr txBox="1"/>
            <p:nvPr/>
          </p:nvSpPr>
          <p:spPr>
            <a:xfrm>
              <a:off x="3995936" y="3807278"/>
              <a:ext cx="4445867" cy="461665"/>
            </a:xfrm>
            <a:prstGeom prst="rect">
              <a:avLst/>
            </a:prstGeom>
            <a:noFill/>
          </p:spPr>
          <p:txBody>
            <a:bodyPr wrap="square" rtlCol="0">
              <a:spAutoFit/>
            </a:bodyPr>
            <a:lstStyle/>
            <a:p>
              <a:pPr marL="171450" indent="-171450">
                <a:buFont typeface="Wingdings" panose="05000000000000000000" pitchFamily="2" charset="2"/>
                <a:buChar char="ü"/>
              </a:pPr>
              <a:r>
                <a:rPr lang="es-CR" sz="1200" b="1" dirty="0"/>
                <a:t>Comunicación de todo lo que sucede en el trámite</a:t>
              </a:r>
              <a:r>
                <a:rPr lang="es-CR" sz="1200" dirty="0"/>
                <a:t>,  son un </a:t>
              </a:r>
              <a:r>
                <a:rPr lang="es-CR" sz="1200" dirty="0" smtClean="0"/>
                <a:t>plus.</a:t>
              </a:r>
              <a:r>
                <a:rPr lang="es-CR" sz="1200" i="1" dirty="0"/>
                <a:t> </a:t>
              </a:r>
              <a:r>
                <a:rPr lang="es-CR" sz="1200" i="1" dirty="0" err="1" smtClean="0">
                  <a:solidFill>
                    <a:schemeClr val="tx1">
                      <a:lumMod val="50000"/>
                      <a:lumOff val="50000"/>
                    </a:schemeClr>
                  </a:solidFill>
                </a:rPr>
                <a:t>Ej</a:t>
              </a:r>
              <a:r>
                <a:rPr lang="es-CR" sz="1200" i="1" dirty="0" smtClean="0">
                  <a:solidFill>
                    <a:schemeClr val="tx1">
                      <a:lumMod val="50000"/>
                      <a:lumOff val="50000"/>
                    </a:schemeClr>
                  </a:solidFill>
                </a:rPr>
                <a:t>:</a:t>
              </a:r>
              <a:r>
                <a:rPr lang="es-CR" sz="1200" dirty="0" smtClean="0">
                  <a:solidFill>
                    <a:schemeClr val="tx1">
                      <a:lumMod val="50000"/>
                      <a:lumOff val="50000"/>
                    </a:schemeClr>
                  </a:solidFill>
                </a:rPr>
                <a:t> </a:t>
              </a:r>
              <a:r>
                <a:rPr lang="es-CR" sz="1200" i="1" dirty="0" smtClean="0">
                  <a:solidFill>
                    <a:schemeClr val="tx1">
                      <a:lumMod val="50000"/>
                      <a:lumOff val="50000"/>
                    </a:schemeClr>
                  </a:solidFill>
                </a:rPr>
                <a:t>Notificación </a:t>
              </a:r>
              <a:r>
                <a:rPr lang="es-CR" sz="1200" i="1" dirty="0">
                  <a:solidFill>
                    <a:schemeClr val="tx1">
                      <a:lumMod val="50000"/>
                      <a:lumOff val="50000"/>
                    </a:schemeClr>
                  </a:solidFill>
                </a:rPr>
                <a:t>cada vez que </a:t>
              </a:r>
              <a:r>
                <a:rPr lang="es-CR" sz="1200" i="1" dirty="0" smtClean="0">
                  <a:solidFill>
                    <a:schemeClr val="tx1">
                      <a:lumMod val="50000"/>
                      <a:lumOff val="50000"/>
                    </a:schemeClr>
                  </a:solidFill>
                </a:rPr>
                <a:t>aprueba un nuevo rol.</a:t>
              </a:r>
              <a:endParaRPr lang="es-CR" sz="1200" i="1" dirty="0">
                <a:solidFill>
                  <a:schemeClr val="tx1">
                    <a:lumMod val="50000"/>
                    <a:lumOff val="50000"/>
                  </a:schemeClr>
                </a:solidFill>
              </a:endParaRPr>
            </a:p>
          </p:txBody>
        </p:sp>
        <p:sp>
          <p:nvSpPr>
            <p:cNvPr id="101" name="115 CuadroTexto"/>
            <p:cNvSpPr txBox="1"/>
            <p:nvPr/>
          </p:nvSpPr>
          <p:spPr>
            <a:xfrm>
              <a:off x="4035653" y="4625973"/>
              <a:ext cx="4316534" cy="830997"/>
            </a:xfrm>
            <a:prstGeom prst="rect">
              <a:avLst/>
            </a:prstGeom>
            <a:noFill/>
          </p:spPr>
          <p:txBody>
            <a:bodyPr wrap="square" rtlCol="0">
              <a:spAutoFit/>
            </a:bodyPr>
            <a:lstStyle>
              <a:defPPr>
                <a:defRPr lang="es-CR"/>
              </a:defPPr>
              <a:lvl1pPr marL="171450" indent="-171450">
                <a:buFont typeface="Wingdings" panose="05000000000000000000" pitchFamily="2" charset="2"/>
                <a:buChar char="ü"/>
                <a:defRPr sz="900"/>
              </a:lvl1pPr>
            </a:lstStyle>
            <a:p>
              <a:r>
                <a:rPr lang="es-CR" sz="1200" b="1" dirty="0"/>
                <a:t>Ahorro  de tiempo  y </a:t>
              </a:r>
              <a:r>
                <a:rPr lang="es-CR" sz="1200" b="1" dirty="0" smtClean="0"/>
                <a:t>cero papel</a:t>
              </a:r>
              <a:r>
                <a:rPr lang="es-CR" sz="1200" b="1" dirty="0"/>
                <a:t>. Mayor seguridad</a:t>
              </a:r>
              <a:r>
                <a:rPr lang="es-CR" sz="1200" dirty="0"/>
                <a:t>,  </a:t>
              </a:r>
              <a:r>
                <a:rPr lang="es-CR" sz="1200" b="1" dirty="0"/>
                <a:t>autenticación y firma de documentos  o formularios con respaldo legal.  </a:t>
              </a:r>
              <a:r>
                <a:rPr lang="es-CR" sz="1200" i="1" dirty="0" err="1">
                  <a:solidFill>
                    <a:schemeClr val="tx1">
                      <a:lumMod val="50000"/>
                      <a:lumOff val="50000"/>
                    </a:schemeClr>
                  </a:solidFill>
                </a:rPr>
                <a:t>Ej</a:t>
              </a:r>
              <a:r>
                <a:rPr lang="es-CR" sz="1200" i="1" dirty="0" smtClean="0">
                  <a:solidFill>
                    <a:schemeClr val="tx1">
                      <a:lumMod val="50000"/>
                      <a:lumOff val="50000"/>
                    </a:schemeClr>
                  </a:solidFill>
                </a:rPr>
                <a:t>: Firma del representante legal para aprobar un nuevo rol.</a:t>
              </a:r>
              <a:endParaRPr lang="es-CR" sz="1200" i="1" dirty="0">
                <a:solidFill>
                  <a:schemeClr val="tx1">
                    <a:lumMod val="50000"/>
                    <a:lumOff val="50000"/>
                  </a:schemeClr>
                </a:solidFill>
              </a:endParaRPr>
            </a:p>
          </p:txBody>
        </p:sp>
        <p:sp>
          <p:nvSpPr>
            <p:cNvPr id="102" name="116 CuadroTexto"/>
            <p:cNvSpPr txBox="1"/>
            <p:nvPr/>
          </p:nvSpPr>
          <p:spPr>
            <a:xfrm>
              <a:off x="4065838" y="5415607"/>
              <a:ext cx="4406844" cy="461665"/>
            </a:xfrm>
            <a:prstGeom prst="rect">
              <a:avLst/>
            </a:prstGeom>
            <a:noFill/>
          </p:spPr>
          <p:txBody>
            <a:bodyPr wrap="square" rtlCol="0">
              <a:spAutoFit/>
            </a:bodyPr>
            <a:lstStyle>
              <a:defPPr>
                <a:defRPr lang="es-CR"/>
              </a:defPPr>
              <a:lvl1pPr marL="171450" indent="-171450">
                <a:buFont typeface="Wingdings" panose="05000000000000000000" pitchFamily="2" charset="2"/>
                <a:buChar char="ü"/>
                <a:defRPr sz="900"/>
              </a:lvl1pPr>
            </a:lstStyle>
            <a:p>
              <a:r>
                <a:rPr lang="es-CR" sz="1200" b="1" dirty="0" smtClean="0"/>
                <a:t>Respaldo de SUGEF en constancias </a:t>
              </a:r>
              <a:r>
                <a:rPr lang="es-CR" sz="1200" i="1" dirty="0" err="1" smtClean="0">
                  <a:solidFill>
                    <a:schemeClr val="tx1">
                      <a:lumMod val="50000"/>
                      <a:lumOff val="50000"/>
                    </a:schemeClr>
                  </a:solidFill>
                </a:rPr>
                <a:t>Ej</a:t>
              </a:r>
              <a:r>
                <a:rPr lang="es-CR" sz="1200" i="1" dirty="0">
                  <a:solidFill>
                    <a:schemeClr val="tx1">
                      <a:lumMod val="50000"/>
                      <a:lumOff val="50000"/>
                    </a:schemeClr>
                  </a:solidFill>
                </a:rPr>
                <a:t>: </a:t>
              </a:r>
              <a:r>
                <a:rPr lang="es-CR" sz="1200" i="1" dirty="0" smtClean="0">
                  <a:solidFill>
                    <a:schemeClr val="tx1">
                      <a:lumMod val="50000"/>
                      <a:lumOff val="50000"/>
                    </a:schemeClr>
                  </a:solidFill>
                </a:rPr>
                <a:t>La constancia de un rol registrado.</a:t>
              </a:r>
              <a:endParaRPr lang="es-CR" sz="1200" i="1" dirty="0">
                <a:solidFill>
                  <a:schemeClr val="tx1">
                    <a:lumMod val="50000"/>
                    <a:lumOff val="50000"/>
                  </a:schemeClr>
                </a:solidFill>
              </a:endParaRPr>
            </a:p>
          </p:txBody>
        </p:sp>
        <p:sp>
          <p:nvSpPr>
            <p:cNvPr id="103" name="61 CuadroTexto"/>
            <p:cNvSpPr txBox="1"/>
            <p:nvPr/>
          </p:nvSpPr>
          <p:spPr>
            <a:xfrm>
              <a:off x="1187624" y="4933072"/>
              <a:ext cx="2839189" cy="276999"/>
            </a:xfrm>
            <a:prstGeom prst="rect">
              <a:avLst/>
            </a:prstGeom>
            <a:solidFill>
              <a:schemeClr val="bg1">
                <a:lumMod val="85000"/>
              </a:schemeClr>
            </a:solidFill>
          </p:spPr>
          <p:txBody>
            <a:bodyPr wrap="square" rtlCol="0">
              <a:spAutoFit/>
            </a:bodyPr>
            <a:lstStyle>
              <a:defPPr>
                <a:defRPr lang="es-CR"/>
              </a:defPPr>
              <a:lvl1pPr>
                <a:defRPr sz="1200" kern="0"/>
              </a:lvl1pPr>
            </a:lstStyle>
            <a:p>
              <a:r>
                <a:rPr lang="es-CR" dirty="0"/>
                <a:t>Firma digital</a:t>
              </a:r>
            </a:p>
          </p:txBody>
        </p:sp>
        <p:pic>
          <p:nvPicPr>
            <p:cNvPr id="10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6040" y="4850831"/>
              <a:ext cx="949896" cy="396516"/>
            </a:xfrm>
            <a:prstGeom prst="rect">
              <a:avLst/>
            </a:prstGeom>
            <a:ln>
              <a:noFill/>
            </a:ln>
            <a:effectLst>
              <a:softEdge rad="38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5" name="140 CuadroTexto"/>
            <p:cNvSpPr txBox="1"/>
            <p:nvPr/>
          </p:nvSpPr>
          <p:spPr>
            <a:xfrm>
              <a:off x="1187624" y="3365167"/>
              <a:ext cx="2829425" cy="276999"/>
            </a:xfrm>
            <a:prstGeom prst="rect">
              <a:avLst/>
            </a:prstGeom>
            <a:solidFill>
              <a:schemeClr val="bg1">
                <a:lumMod val="85000"/>
              </a:schemeClr>
            </a:solidFill>
          </p:spPr>
          <p:txBody>
            <a:bodyPr wrap="square" rtlCol="0">
              <a:spAutoFit/>
            </a:bodyPr>
            <a:lstStyle>
              <a:defPPr>
                <a:defRPr lang="es-CR"/>
              </a:defPPr>
              <a:lvl1pPr>
                <a:defRPr sz="1200" kern="0"/>
              </a:lvl1pPr>
            </a:lstStyle>
            <a:p>
              <a:r>
                <a:rPr lang="es-CR" dirty="0"/>
                <a:t>Autogestión</a:t>
              </a:r>
            </a:p>
          </p:txBody>
        </p:sp>
        <p:pic>
          <p:nvPicPr>
            <p:cNvPr id="106"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38599" y="3381838"/>
              <a:ext cx="557337" cy="374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143 CuadroTexto"/>
            <p:cNvSpPr txBox="1"/>
            <p:nvPr/>
          </p:nvSpPr>
          <p:spPr>
            <a:xfrm>
              <a:off x="1187624" y="2299105"/>
              <a:ext cx="2829425" cy="276999"/>
            </a:xfrm>
            <a:prstGeom prst="rect">
              <a:avLst/>
            </a:prstGeom>
            <a:solidFill>
              <a:schemeClr val="bg1">
                <a:lumMod val="85000"/>
              </a:schemeClr>
            </a:solidFill>
          </p:spPr>
          <p:txBody>
            <a:bodyPr wrap="square" rtlCol="0">
              <a:spAutoFit/>
            </a:bodyPr>
            <a:lstStyle>
              <a:defPPr>
                <a:defRPr lang="es-CR"/>
              </a:defPPr>
              <a:lvl1pPr>
                <a:defRPr sz="1200" kern="0"/>
              </a:lvl1pPr>
            </a:lstStyle>
            <a:p>
              <a:r>
                <a:rPr lang="es-CR" dirty="0"/>
                <a:t>Verificación identidad TSE</a:t>
              </a:r>
            </a:p>
          </p:txBody>
        </p:sp>
        <p:pic>
          <p:nvPicPr>
            <p:cNvPr id="111"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46750" y="2302609"/>
              <a:ext cx="349186" cy="334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 name="145 CuadroTexto"/>
            <p:cNvSpPr txBox="1"/>
            <p:nvPr/>
          </p:nvSpPr>
          <p:spPr>
            <a:xfrm>
              <a:off x="4017050" y="2085976"/>
              <a:ext cx="4403637" cy="461665"/>
            </a:xfrm>
            <a:prstGeom prst="rect">
              <a:avLst/>
            </a:prstGeom>
            <a:noFill/>
          </p:spPr>
          <p:txBody>
            <a:bodyPr wrap="square" rtlCol="0">
              <a:spAutoFit/>
            </a:bodyPr>
            <a:lstStyle>
              <a:defPPr>
                <a:defRPr lang="es-CR"/>
              </a:defPPr>
              <a:lvl1pPr marL="171450" indent="-171450">
                <a:buFont typeface="Wingdings" panose="05000000000000000000" pitchFamily="2" charset="2"/>
                <a:buChar char="ü"/>
                <a:defRPr sz="900"/>
              </a:lvl1pPr>
            </a:lstStyle>
            <a:p>
              <a:r>
                <a:rPr lang="es-CR" sz="1200" b="1" dirty="0" smtClean="0"/>
                <a:t>Verificación de identidad de personas físicas nacionales en el TSE. </a:t>
              </a:r>
              <a:r>
                <a:rPr lang="es-CR" sz="1200" i="1" dirty="0" err="1" smtClean="0">
                  <a:solidFill>
                    <a:schemeClr val="tx1">
                      <a:lumMod val="50000"/>
                      <a:lumOff val="50000"/>
                    </a:schemeClr>
                  </a:solidFill>
                </a:rPr>
                <a:t>Ej</a:t>
              </a:r>
              <a:r>
                <a:rPr lang="es-CR" sz="1200" i="1" dirty="0" smtClean="0">
                  <a:solidFill>
                    <a:schemeClr val="tx1">
                      <a:lumMod val="50000"/>
                      <a:lumOff val="50000"/>
                    </a:schemeClr>
                  </a:solidFill>
                </a:rPr>
                <a:t>:  Al agregar un rol de Gerente, Presidente...</a:t>
              </a:r>
              <a:endParaRPr lang="es-CR" sz="1200" i="1" dirty="0">
                <a:solidFill>
                  <a:schemeClr val="tx1">
                    <a:lumMod val="50000"/>
                    <a:lumOff val="50000"/>
                  </a:schemeClr>
                </a:solidFill>
              </a:endParaRPr>
            </a:p>
          </p:txBody>
        </p:sp>
        <p:pic>
          <p:nvPicPr>
            <p:cNvPr id="113" name="Picture 27"/>
            <p:cNvPicPr>
              <a:picLocks noChangeAspect="1"/>
            </p:cNvPicPr>
            <p:nvPr/>
          </p:nvPicPr>
          <p:blipFill>
            <a:blip r:embed="rId15"/>
            <a:stretch>
              <a:fillRect/>
            </a:stretch>
          </p:blipFill>
          <p:spPr>
            <a:xfrm>
              <a:off x="3733368" y="5459407"/>
              <a:ext cx="262568" cy="365928"/>
            </a:xfrm>
            <a:prstGeom prst="rect">
              <a:avLst/>
            </a:prstGeom>
          </p:spPr>
        </p:pic>
        <p:cxnSp>
          <p:nvCxnSpPr>
            <p:cNvPr id="114" name="Conector recto 143"/>
            <p:cNvCxnSpPr/>
            <p:nvPr/>
          </p:nvCxnSpPr>
          <p:spPr>
            <a:xfrm>
              <a:off x="4033142" y="5334981"/>
              <a:ext cx="0" cy="4479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16" name="CuadroTexto 115"/>
            <p:cNvSpPr txBox="1"/>
            <p:nvPr/>
          </p:nvSpPr>
          <p:spPr>
            <a:xfrm>
              <a:off x="1196401" y="1916832"/>
              <a:ext cx="112704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R" sz="1400" b="1" dirty="0" smtClean="0"/>
                <a:t>Supervisor</a:t>
              </a:r>
              <a:endParaRPr lang="es-CR" sz="1400" b="1" dirty="0"/>
            </a:p>
          </p:txBody>
        </p:sp>
        <p:sp>
          <p:nvSpPr>
            <p:cNvPr id="117" name="CuadroTexto 116"/>
            <p:cNvSpPr txBox="1"/>
            <p:nvPr/>
          </p:nvSpPr>
          <p:spPr>
            <a:xfrm>
              <a:off x="1196401" y="2939616"/>
              <a:ext cx="1127040"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s-CR" sz="1400" b="1" dirty="0" smtClean="0"/>
                <a:t>Supervisado</a:t>
              </a:r>
              <a:endParaRPr lang="es-CR" sz="1400" b="1" dirty="0"/>
            </a:p>
          </p:txBody>
        </p:sp>
        <p:cxnSp>
          <p:nvCxnSpPr>
            <p:cNvPr id="118" name="Conector recto 144"/>
            <p:cNvCxnSpPr/>
            <p:nvPr/>
          </p:nvCxnSpPr>
          <p:spPr>
            <a:xfrm>
              <a:off x="4031233" y="4619695"/>
              <a:ext cx="0" cy="4479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22" name="Picture 1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46891" y="3994212"/>
              <a:ext cx="449045" cy="35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 name="CuadroTexto 122"/>
            <p:cNvSpPr txBox="1"/>
            <p:nvPr/>
          </p:nvSpPr>
          <p:spPr>
            <a:xfrm>
              <a:off x="1196401" y="4577423"/>
              <a:ext cx="1131065"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CR" sz="1400" b="1" dirty="0" smtClean="0"/>
                <a:t>Generales</a:t>
              </a:r>
              <a:endParaRPr lang="es-CR" sz="1400" b="1" dirty="0"/>
            </a:p>
          </p:txBody>
        </p:sp>
      </p:grpSp>
    </p:spTree>
    <p:extLst>
      <p:ext uri="{BB962C8B-B14F-4D97-AF65-F5344CB8AC3E}">
        <p14:creationId xmlns:p14="http://schemas.microsoft.com/office/powerpoint/2010/main" val="322013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up)">
                                      <p:cBhvr>
                                        <p:cTn id="12" dur="500"/>
                                        <p:tgtEl>
                                          <p:spTgt spid="100"/>
                                        </p:tgtEl>
                                      </p:cBhvr>
                                    </p:animEffect>
                                  </p:childTnLst>
                                </p:cTn>
                              </p:par>
                              <p:par>
                                <p:cTn id="13" presetID="10" presetClass="entr" presetSubtype="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
                                        <p:tgtEl>
                                          <p:spTgt spid="75"/>
                                        </p:tgtEl>
                                      </p:cBhvr>
                                    </p:animEffect>
                                  </p:childTnLst>
                                </p:cTn>
                              </p:par>
                            </p:childTnLst>
                          </p:cTn>
                        </p:par>
                        <p:par>
                          <p:cTn id="28" fill="hold">
                            <p:stCondLst>
                              <p:cond delay="1550"/>
                            </p:stCondLst>
                            <p:childTnLst>
                              <p:par>
                                <p:cTn id="29" presetID="10"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
                                        <p:tgtEl>
                                          <p:spTgt spid="78"/>
                                        </p:tgtEl>
                                      </p:cBhvr>
                                    </p:animEffect>
                                  </p:childTnLst>
                                </p:cTn>
                              </p:par>
                            </p:childTnLst>
                          </p:cTn>
                        </p:par>
                        <p:par>
                          <p:cTn id="32" fill="hold">
                            <p:stCondLst>
                              <p:cond delay="1600"/>
                            </p:stCondLst>
                            <p:childTnLst>
                              <p:par>
                                <p:cTn id="33" presetID="10" presetClass="entr" presetSubtype="0"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
                                        <p:tgtEl>
                                          <p:spTgt spid="80"/>
                                        </p:tgtEl>
                                      </p:cBhvr>
                                    </p:animEffect>
                                  </p:childTnLst>
                                </p:cTn>
                              </p:par>
                            </p:childTnLst>
                          </p:cTn>
                        </p:par>
                        <p:par>
                          <p:cTn id="36" fill="hold">
                            <p:stCondLst>
                              <p:cond delay="1650"/>
                            </p:stCondLst>
                            <p:childTnLst>
                              <p:par>
                                <p:cTn id="37" presetID="10"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
                                        <p:tgtEl>
                                          <p:spTgt spid="82"/>
                                        </p:tgtEl>
                                      </p:cBhvr>
                                    </p:animEffect>
                                  </p:childTnLst>
                                </p:cTn>
                              </p:par>
                            </p:childTnLst>
                          </p:cTn>
                        </p:par>
                        <p:par>
                          <p:cTn id="40" fill="hold">
                            <p:stCondLst>
                              <p:cond delay="1700"/>
                            </p:stCondLst>
                            <p:childTnLst>
                              <p:par>
                                <p:cTn id="41" presetID="10" presetClass="entr" presetSubtype="0"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
                                        <p:tgtEl>
                                          <p:spTgt spid="77"/>
                                        </p:tgtEl>
                                      </p:cBhvr>
                                    </p:animEffect>
                                  </p:childTnLst>
                                </p:cTn>
                              </p:par>
                            </p:childTnLst>
                          </p:cTn>
                        </p:par>
                        <p:par>
                          <p:cTn id="44" fill="hold">
                            <p:stCondLst>
                              <p:cond delay="1750"/>
                            </p:stCondLst>
                            <p:childTnLst>
                              <p:par>
                                <p:cTn id="45" presetID="10" presetClass="entr" presetSubtype="0"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
                                        <p:tgtEl>
                                          <p:spTgt spid="81"/>
                                        </p:tgtEl>
                                      </p:cBhvr>
                                    </p:animEffect>
                                  </p:childTnLst>
                                </p:cTn>
                              </p:par>
                            </p:childTnLst>
                          </p:cTn>
                        </p:par>
                        <p:par>
                          <p:cTn id="48" fill="hold">
                            <p:stCondLst>
                              <p:cond delay="1800"/>
                            </p:stCondLst>
                            <p:childTnLst>
                              <p:par>
                                <p:cTn id="49" presetID="10" presetClass="entr" presetSubtype="0"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
                                        <p:tgtEl>
                                          <p:spTgt spid="79"/>
                                        </p:tgtEl>
                                      </p:cBhvr>
                                    </p:animEffect>
                                  </p:childTnLst>
                                </p:cTn>
                              </p:par>
                            </p:childTnLst>
                          </p:cTn>
                        </p:par>
                        <p:par>
                          <p:cTn id="52" fill="hold">
                            <p:stCondLst>
                              <p:cond delay="1850"/>
                            </p:stCondLst>
                            <p:childTnLst>
                              <p:par>
                                <p:cTn id="53" presetID="10" presetClass="entr" presetSubtype="0" fill="hold" grpId="0" nodeType="after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fade">
                                      <p:cBhvr>
                                        <p:cTn id="55" dur="50"/>
                                        <p:tgtEl>
                                          <p:spTgt spid="135"/>
                                        </p:tgtEl>
                                      </p:cBhvr>
                                    </p:animEffect>
                                  </p:childTnLst>
                                </p:cTn>
                              </p:par>
                            </p:childTnLst>
                          </p:cTn>
                        </p:par>
                        <p:par>
                          <p:cTn id="56" fill="hold">
                            <p:stCondLst>
                              <p:cond delay="1900"/>
                            </p:stCondLst>
                            <p:childTnLst>
                              <p:par>
                                <p:cTn id="57" presetID="10" presetClass="entr" presetSubtype="0"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
                                        <p:tgtEl>
                                          <p:spTgt spid="83"/>
                                        </p:tgtEl>
                                      </p:cBhvr>
                                    </p:animEffect>
                                  </p:childTnLst>
                                </p:cTn>
                              </p:par>
                            </p:childTnLst>
                          </p:cTn>
                        </p:par>
                        <p:par>
                          <p:cTn id="60" fill="hold">
                            <p:stCondLst>
                              <p:cond delay="1950"/>
                            </p:stCondLst>
                            <p:childTnLst>
                              <p:par>
                                <p:cTn id="61" presetID="10" presetClass="entr" presetSubtype="0" fill="hold" grpId="0" nodeType="after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
                                        <p:tgtEl>
                                          <p:spTgt spid="9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fade">
                                      <p:cBhvr>
                                        <p:cTn id="72" dur="500"/>
                                        <p:tgtEl>
                                          <p:spTgt spid="121"/>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Effect transition="in" filter="fade">
                                      <p:cBhvr>
                                        <p:cTn id="76" dur="500"/>
                                        <p:tgtEl>
                                          <p:spTgt spid="12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30"/>
                                        </p:tgtEl>
                                        <p:attrNameLst>
                                          <p:attrName>style.visibility</p:attrName>
                                        </p:attrNameLst>
                                      </p:cBhvr>
                                      <p:to>
                                        <p:strVal val="visible"/>
                                      </p:to>
                                    </p:set>
                                    <p:animEffect transition="in" filter="fade">
                                      <p:cBhvr>
                                        <p:cTn id="81" dur="500"/>
                                        <p:tgtEl>
                                          <p:spTgt spid="130"/>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125"/>
                                        </p:tgtEl>
                                        <p:attrNameLst>
                                          <p:attrName>style.visibility</p:attrName>
                                        </p:attrNameLst>
                                      </p:cBhvr>
                                      <p:to>
                                        <p:strVal val="visible"/>
                                      </p:to>
                                    </p:set>
                                    <p:animEffect transition="in" filter="wipe(left)">
                                      <p:cBhvr>
                                        <p:cTn id="85" dur="500"/>
                                        <p:tgtEl>
                                          <p:spTgt spid="1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8"/>
                                        </p:tgtEl>
                                        <p:attrNameLst>
                                          <p:attrName>style.visibility</p:attrName>
                                        </p:attrNameLst>
                                      </p:cBhvr>
                                      <p:to>
                                        <p:strVal val="visible"/>
                                      </p:to>
                                    </p:set>
                                    <p:animEffect transition="in" filter="fade">
                                      <p:cBhvr>
                                        <p:cTn id="88" dur="500"/>
                                        <p:tgtEl>
                                          <p:spTgt spid="12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fade">
                                      <p:cBhvr>
                                        <p:cTn id="93" dur="500"/>
                                        <p:tgtEl>
                                          <p:spTgt spid="13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2"/>
                                        </p:tgtEl>
                                        <p:attrNameLst>
                                          <p:attrName>style.visibility</p:attrName>
                                        </p:attrNameLst>
                                      </p:cBhvr>
                                      <p:to>
                                        <p:strVal val="visible"/>
                                      </p:to>
                                    </p:set>
                                    <p:animEffect transition="in" filter="fade">
                                      <p:cBhvr>
                                        <p:cTn id="96" dur="500"/>
                                        <p:tgtEl>
                                          <p:spTgt spid="132"/>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500"/>
                                        <p:tgtEl>
                                          <p:spTgt spid="7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3"/>
                                        </p:tgtEl>
                                        <p:attrNameLst>
                                          <p:attrName>style.visibility</p:attrName>
                                        </p:attrNameLst>
                                      </p:cBhvr>
                                      <p:to>
                                        <p:strVal val="visible"/>
                                      </p:to>
                                    </p:set>
                                    <p:animEffect transition="in" filter="fade">
                                      <p:cBhvr>
                                        <p:cTn id="105" dur="500"/>
                                        <p:tgtEl>
                                          <p:spTgt spid="133"/>
                                        </p:tgtEl>
                                      </p:cBhvr>
                                    </p:animEffec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120"/>
                                        </p:tgtEl>
                                        <p:attrNameLst>
                                          <p:attrName>style.visibility</p:attrName>
                                        </p:attrNameLst>
                                      </p:cBhvr>
                                      <p:to>
                                        <p:strVal val="visible"/>
                                      </p:to>
                                    </p:set>
                                    <p:animEffect transition="in" filter="fade">
                                      <p:cBhvr>
                                        <p:cTn id="109" dur="500"/>
                                        <p:tgtEl>
                                          <p:spTgt spid="120"/>
                                        </p:tgtEl>
                                      </p:cBhvr>
                                    </p:animEffect>
                                  </p:childTnLst>
                                </p:cTn>
                              </p:par>
                            </p:childTnLst>
                          </p:cTn>
                        </p:par>
                        <p:par>
                          <p:cTn id="110" fill="hold">
                            <p:stCondLst>
                              <p:cond delay="1000"/>
                            </p:stCondLst>
                            <p:childTnLst>
                              <p:par>
                                <p:cTn id="111" presetID="10" presetClass="entr" presetSubtype="0" fill="hold" grpId="0" nodeType="after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500"/>
                                        <p:tgtEl>
                                          <p:spTgt spid="99"/>
                                        </p:tgtEl>
                                      </p:cBhvr>
                                    </p:animEffect>
                                  </p:childTnLst>
                                </p:cTn>
                              </p:par>
                            </p:childTnLst>
                          </p:cTn>
                        </p:par>
                        <p:par>
                          <p:cTn id="114" fill="hold">
                            <p:stCondLst>
                              <p:cond delay="1500"/>
                            </p:stCondLst>
                            <p:childTnLst>
                              <p:par>
                                <p:cTn id="115" presetID="22" presetClass="entr" presetSubtype="2" fill="hold" nodeType="afterEffect">
                                  <p:stCondLst>
                                    <p:cond delay="0"/>
                                  </p:stCondLst>
                                  <p:childTnLst>
                                    <p:set>
                                      <p:cBhvr>
                                        <p:cTn id="116" dur="1" fill="hold">
                                          <p:stCondLst>
                                            <p:cond delay="0"/>
                                          </p:stCondLst>
                                        </p:cTn>
                                        <p:tgtEl>
                                          <p:spTgt spid="98"/>
                                        </p:tgtEl>
                                        <p:attrNameLst>
                                          <p:attrName>style.visibility</p:attrName>
                                        </p:attrNameLst>
                                      </p:cBhvr>
                                      <p:to>
                                        <p:strVal val="visible"/>
                                      </p:to>
                                    </p:set>
                                    <p:animEffect transition="in" filter="wipe(right)">
                                      <p:cBhvr>
                                        <p:cTn id="117" dur="500"/>
                                        <p:tgtEl>
                                          <p:spTgt spid="9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9"/>
                                        </p:tgtEl>
                                        <p:attrNameLst>
                                          <p:attrName>style.visibility</p:attrName>
                                        </p:attrNameLst>
                                      </p:cBhvr>
                                      <p:to>
                                        <p:strVal val="visible"/>
                                      </p:to>
                                    </p:set>
                                    <p:animEffect transition="in" filter="fade">
                                      <p:cBhvr>
                                        <p:cTn id="120" dur="500"/>
                                        <p:tgtEl>
                                          <p:spTgt spid="12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5"/>
                                        </p:tgtEl>
                                        <p:attrNameLst>
                                          <p:attrName>style.visibility</p:attrName>
                                        </p:attrNameLst>
                                      </p:cBhvr>
                                      <p:to>
                                        <p:strVal val="visible"/>
                                      </p:to>
                                    </p:set>
                                    <p:animEffect transition="in" filter="fade">
                                      <p:cBhvr>
                                        <p:cTn id="125" dur="500"/>
                                        <p:tgtEl>
                                          <p:spTgt spid="5"/>
                                        </p:tgtEl>
                                      </p:cBhvr>
                                    </p:animEffect>
                                  </p:childTnLst>
                                </p:cTn>
                              </p:par>
                              <p:par>
                                <p:cTn id="126" presetID="10" presetClass="entr" presetSubtype="0" fill="hold" nodeType="withEffect">
                                  <p:stCondLst>
                                    <p:cond delay="0"/>
                                  </p:stCondLst>
                                  <p:childTnLst>
                                    <p:set>
                                      <p:cBhvr>
                                        <p:cTn id="127" dur="1" fill="hold">
                                          <p:stCondLst>
                                            <p:cond delay="0"/>
                                          </p:stCondLst>
                                        </p:cTn>
                                        <p:tgtEl>
                                          <p:spTgt spid="5"/>
                                        </p:tgtEl>
                                        <p:attrNameLst>
                                          <p:attrName>style.visibility</p:attrName>
                                        </p:attrNameLst>
                                      </p:cBhvr>
                                      <p:to>
                                        <p:strVal val="visible"/>
                                      </p:to>
                                    </p:set>
                                    <p:animEffect transition="in" filter="fade">
                                      <p:cBhvr>
                                        <p:cTn id="128" dur="500"/>
                                        <p:tgtEl>
                                          <p:spTgt spid="5"/>
                                        </p:tgtEl>
                                      </p:cBhvr>
                                    </p:animEffect>
                                  </p:childTnLst>
                                </p:cTn>
                              </p:par>
                              <p:par>
                                <p:cTn id="129" presetID="1" presetClass="exit" presetSubtype="0" fill="hold" nodeType="withEffect">
                                  <p:stCondLst>
                                    <p:cond delay="0"/>
                                  </p:stCondLst>
                                  <p:childTnLst>
                                    <p:set>
                                      <p:cBhvr>
                                        <p:cTn id="130" dur="1" fill="hold">
                                          <p:stCondLst>
                                            <p:cond delay="0"/>
                                          </p:stCondLst>
                                        </p:cTn>
                                        <p:tgtEl>
                                          <p:spTgt spid="100"/>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1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500"/>
                                        <p:tgtEl>
                                          <p:spTgt spid="84"/>
                                        </p:tgtEl>
                                      </p:cBhvr>
                                    </p:animEffect>
                                  </p:childTnLst>
                                </p:cTn>
                              </p:par>
                              <p:par>
                                <p:cTn id="138" presetID="10" presetClass="entr" presetSubtype="0" fill="hold" nodeType="with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4" grpId="0" animBg="1"/>
      <p:bldP spid="75" grpId="0" animBg="1"/>
      <p:bldP spid="76" grpId="0"/>
      <p:bldP spid="77" grpId="0" animBg="1"/>
      <p:bldP spid="78" grpId="0" animBg="1"/>
      <p:bldP spid="79" grpId="0" animBg="1"/>
      <p:bldP spid="80" grpId="0" animBg="1"/>
      <p:bldP spid="81" grpId="0" animBg="1"/>
      <p:bldP spid="82" grpId="0" animBg="1"/>
      <p:bldP spid="83" grpId="0" animBg="1"/>
      <p:bldP spid="90" grpId="0" animBg="1"/>
      <p:bldP spid="95" grpId="0"/>
      <p:bldP spid="99" grpId="0"/>
      <p:bldP spid="127" grpId="0"/>
      <p:bldP spid="128" grpId="0"/>
      <p:bldP spid="129" grpId="0"/>
      <p:bldP spid="6" grpId="0" animBg="1"/>
      <p:bldP spid="130" grpId="0" animBg="1"/>
      <p:bldP spid="131" grpId="0" animBg="1"/>
      <p:bldP spid="132" grpId="0"/>
      <p:bldP spid="133" grpId="0" animBg="1"/>
      <p:bldP spid="135"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angular 11"/>
          <p:cNvCxnSpPr>
            <a:endCxn id="92" idx="1"/>
          </p:cNvCxnSpPr>
          <p:nvPr/>
        </p:nvCxnSpPr>
        <p:spPr>
          <a:xfrm rot="16200000" flipH="1">
            <a:off x="7004358" y="2894162"/>
            <a:ext cx="972589" cy="95936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a:xfrm>
            <a:off x="256535" y="306100"/>
            <a:ext cx="8209957" cy="605482"/>
          </a:xfrm>
        </p:spPr>
        <p:txBody>
          <a:bodyPr vert="horz" lIns="91440" tIns="45720" rIns="91440" bIns="45720" rtlCol="0" anchor="b">
            <a:noAutofit/>
          </a:bodyPr>
          <a:lstStyle/>
          <a:p>
            <a:r>
              <a:rPr lang="es-ES" sz="2800" b="1" dirty="0"/>
              <a:t>Registro y actualización de roles</a:t>
            </a:r>
          </a:p>
        </p:txBody>
      </p:sp>
      <p:grpSp>
        <p:nvGrpSpPr>
          <p:cNvPr id="16" name="Grupo 15"/>
          <p:cNvGrpSpPr/>
          <p:nvPr/>
        </p:nvGrpSpPr>
        <p:grpSpPr>
          <a:xfrm>
            <a:off x="0" y="6481428"/>
            <a:ext cx="9247657" cy="382470"/>
            <a:chOff x="0" y="6481428"/>
            <a:chExt cx="9247657" cy="382470"/>
          </a:xfrm>
        </p:grpSpPr>
        <p:sp>
          <p:nvSpPr>
            <p:cNvPr id="164" name="163 Rectángulo"/>
            <p:cNvSpPr/>
            <p:nvPr/>
          </p:nvSpPr>
          <p:spPr>
            <a:xfrm>
              <a:off x="0" y="6487064"/>
              <a:ext cx="9144000" cy="370935"/>
            </a:xfrm>
            <a:prstGeom prst="rect">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lIns="9144" tIns="9144" rIns="9144" bIns="9144" rtlCol="0" anchor="ctr"/>
            <a:lstStyle/>
            <a:p>
              <a:pPr algn="ctr"/>
              <a:endParaRPr lang="es-CR" sz="900"/>
            </a:p>
          </p:txBody>
        </p:sp>
        <p:grpSp>
          <p:nvGrpSpPr>
            <p:cNvPr id="165" name="164 Grupo"/>
            <p:cNvGrpSpPr/>
            <p:nvPr/>
          </p:nvGrpSpPr>
          <p:grpSpPr>
            <a:xfrm>
              <a:off x="69305" y="6577750"/>
              <a:ext cx="209830" cy="220060"/>
              <a:chOff x="323388" y="4365104"/>
              <a:chExt cx="209830" cy="200055"/>
            </a:xfrm>
          </p:grpSpPr>
          <p:pic>
            <p:nvPicPr>
              <p:cNvPr id="1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88" y="4387170"/>
                <a:ext cx="209830" cy="144016"/>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179 CuadroTexto"/>
              <p:cNvSpPr txBox="1"/>
              <p:nvPr/>
            </p:nvSpPr>
            <p:spPr>
              <a:xfrm>
                <a:off x="333004" y="4365104"/>
                <a:ext cx="127555" cy="200055"/>
              </a:xfrm>
              <a:prstGeom prst="rect">
                <a:avLst/>
              </a:prstGeom>
              <a:noFill/>
            </p:spPr>
            <p:txBody>
              <a:bodyPr wrap="square" rtlCol="0">
                <a:spAutoFit/>
              </a:bodyPr>
              <a:lstStyle/>
              <a:p>
                <a:r>
                  <a:rPr lang="en-US" sz="700" dirty="0" smtClean="0"/>
                  <a:t>S</a:t>
                </a:r>
                <a:endParaRPr lang="es-ES" sz="700" dirty="0"/>
              </a:p>
            </p:txBody>
          </p:sp>
        </p:grpSp>
        <p:grpSp>
          <p:nvGrpSpPr>
            <p:cNvPr id="168" name="167 Grupo"/>
            <p:cNvGrpSpPr/>
            <p:nvPr/>
          </p:nvGrpSpPr>
          <p:grpSpPr>
            <a:xfrm>
              <a:off x="992379" y="6576358"/>
              <a:ext cx="209830" cy="220060"/>
              <a:chOff x="332962" y="4600178"/>
              <a:chExt cx="209830" cy="200055"/>
            </a:xfrm>
          </p:grpSpPr>
          <p:pic>
            <p:nvPicPr>
              <p:cNvPr id="17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62" y="4619163"/>
                <a:ext cx="209830"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 name="177 CuadroTexto"/>
              <p:cNvSpPr txBox="1"/>
              <p:nvPr/>
            </p:nvSpPr>
            <p:spPr>
              <a:xfrm>
                <a:off x="342578" y="4600178"/>
                <a:ext cx="137031" cy="200055"/>
              </a:xfrm>
              <a:prstGeom prst="rect">
                <a:avLst/>
              </a:prstGeom>
              <a:noFill/>
            </p:spPr>
            <p:txBody>
              <a:bodyPr wrap="square" rtlCol="0">
                <a:spAutoFit/>
              </a:bodyPr>
              <a:lstStyle/>
              <a:p>
                <a:r>
                  <a:rPr lang="en-US" sz="700" dirty="0" smtClean="0"/>
                  <a:t>E</a:t>
                </a:r>
                <a:endParaRPr lang="es-ES" sz="700" dirty="0"/>
              </a:p>
            </p:txBody>
          </p:sp>
        </p:grpSp>
        <p:sp>
          <p:nvSpPr>
            <p:cNvPr id="169" name="168 CuadroTexto"/>
            <p:cNvSpPr txBox="1"/>
            <p:nvPr/>
          </p:nvSpPr>
          <p:spPr>
            <a:xfrm>
              <a:off x="235425" y="6508338"/>
              <a:ext cx="708688" cy="338554"/>
            </a:xfrm>
            <a:prstGeom prst="rect">
              <a:avLst/>
            </a:prstGeom>
            <a:noFill/>
          </p:spPr>
          <p:txBody>
            <a:bodyPr wrap="square" rtlCol="0">
              <a:spAutoFit/>
            </a:bodyPr>
            <a:lstStyle/>
            <a:p>
              <a:r>
                <a:rPr lang="en-US" sz="800" dirty="0" err="1" smtClean="0">
                  <a:solidFill>
                    <a:schemeClr val="tx1">
                      <a:lumMod val="75000"/>
                      <a:lumOff val="25000"/>
                    </a:schemeClr>
                  </a:solidFill>
                </a:rPr>
                <a:t>Notificación</a:t>
              </a:r>
              <a:r>
                <a:rPr lang="en-US" sz="800" dirty="0" smtClean="0">
                  <a:solidFill>
                    <a:schemeClr val="tx1">
                      <a:lumMod val="75000"/>
                      <a:lumOff val="25000"/>
                    </a:schemeClr>
                  </a:solidFill>
                </a:rPr>
                <a:t> SUGEF</a:t>
              </a:r>
              <a:endParaRPr lang="es-ES" sz="800" dirty="0">
                <a:solidFill>
                  <a:schemeClr val="tx1">
                    <a:lumMod val="75000"/>
                    <a:lumOff val="25000"/>
                  </a:schemeClr>
                </a:solidFill>
              </a:endParaRPr>
            </a:p>
          </p:txBody>
        </p:sp>
        <p:sp>
          <p:nvSpPr>
            <p:cNvPr id="170" name="169 CuadroTexto"/>
            <p:cNvSpPr txBox="1"/>
            <p:nvPr/>
          </p:nvSpPr>
          <p:spPr>
            <a:xfrm>
              <a:off x="1190989" y="6515190"/>
              <a:ext cx="734856" cy="338554"/>
            </a:xfrm>
            <a:prstGeom prst="rect">
              <a:avLst/>
            </a:prstGeom>
            <a:noFill/>
          </p:spPr>
          <p:txBody>
            <a:bodyPr wrap="square" rtlCol="0">
              <a:spAutoFit/>
            </a:bodyPr>
            <a:lstStyle/>
            <a:p>
              <a:r>
                <a:rPr lang="en-US" sz="800" dirty="0" err="1" smtClean="0">
                  <a:solidFill>
                    <a:schemeClr val="tx1">
                      <a:lumMod val="75000"/>
                      <a:lumOff val="25000"/>
                    </a:schemeClr>
                  </a:solidFill>
                </a:rPr>
                <a:t>Notificación</a:t>
              </a:r>
              <a:r>
                <a:rPr lang="en-US" sz="800" dirty="0" smtClean="0">
                  <a:solidFill>
                    <a:schemeClr val="tx1">
                      <a:lumMod val="75000"/>
                      <a:lumOff val="25000"/>
                    </a:schemeClr>
                  </a:solidFill>
                </a:rPr>
                <a:t> </a:t>
              </a:r>
              <a:r>
                <a:rPr lang="en-US" sz="800" dirty="0" err="1" smtClean="0">
                  <a:solidFill>
                    <a:schemeClr val="tx1">
                      <a:lumMod val="75000"/>
                      <a:lumOff val="25000"/>
                    </a:schemeClr>
                  </a:solidFill>
                </a:rPr>
                <a:t>Entidad</a:t>
              </a:r>
              <a:endParaRPr lang="es-ES" sz="800" dirty="0">
                <a:solidFill>
                  <a:schemeClr val="tx1">
                    <a:lumMod val="75000"/>
                    <a:lumOff val="25000"/>
                  </a:schemeClr>
                </a:solidFill>
              </a:endParaRPr>
            </a:p>
          </p:txBody>
        </p:sp>
        <p:pic>
          <p:nvPicPr>
            <p:cNvPr id="171" name="Picture 4" descr="http://servicios.cfia.or.cr/digitalhelp/uploads/5/5/9/1/5591858/41608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1424" y="6586104"/>
              <a:ext cx="359039" cy="167498"/>
            </a:xfrm>
            <a:prstGeom prst="rect">
              <a:avLst/>
            </a:prstGeom>
            <a:ln w="3175">
              <a:solidFill>
                <a:schemeClr val="accent1"/>
              </a:solidFill>
            </a:ln>
            <a:extLst>
              <a:ext uri="{909E8E84-426E-40DD-AFC4-6F175D3DCCD1}">
                <a14:hiddenFill xmlns:a14="http://schemas.microsoft.com/office/drawing/2010/main">
                  <a:solidFill>
                    <a:srgbClr val="FFFFFF"/>
                  </a:solidFill>
                </a14:hiddenFill>
              </a:ext>
            </a:extLst>
          </p:spPr>
        </p:pic>
        <p:sp>
          <p:nvSpPr>
            <p:cNvPr id="172" name="171 CuadroTexto"/>
            <p:cNvSpPr txBox="1"/>
            <p:nvPr/>
          </p:nvSpPr>
          <p:spPr>
            <a:xfrm>
              <a:off x="3029178" y="6506486"/>
              <a:ext cx="458780" cy="338554"/>
            </a:xfrm>
            <a:prstGeom prst="rect">
              <a:avLst/>
            </a:prstGeom>
            <a:noFill/>
          </p:spPr>
          <p:txBody>
            <a:bodyPr wrap="none" rtlCol="0">
              <a:spAutoFit/>
            </a:bodyPr>
            <a:lstStyle/>
            <a:p>
              <a:r>
                <a:rPr lang="en-US" sz="800" dirty="0" smtClean="0">
                  <a:solidFill>
                    <a:schemeClr val="tx1">
                      <a:lumMod val="75000"/>
                      <a:lumOff val="25000"/>
                    </a:schemeClr>
                  </a:solidFill>
                </a:rPr>
                <a:t>Firma </a:t>
              </a:r>
            </a:p>
            <a:p>
              <a:r>
                <a:rPr lang="en-US" sz="800" dirty="0" smtClean="0">
                  <a:solidFill>
                    <a:schemeClr val="tx1">
                      <a:lumMod val="75000"/>
                      <a:lumOff val="25000"/>
                    </a:schemeClr>
                  </a:solidFill>
                </a:rPr>
                <a:t>Digital</a:t>
              </a:r>
              <a:endParaRPr lang="es-ES" sz="800" dirty="0">
                <a:solidFill>
                  <a:schemeClr val="tx1">
                    <a:lumMod val="75000"/>
                    <a:lumOff val="25000"/>
                  </a:schemeClr>
                </a:solidFill>
              </a:endParaRPr>
            </a:p>
          </p:txBody>
        </p:sp>
        <p:sp>
          <p:nvSpPr>
            <p:cNvPr id="174" name="173 CuadroTexto"/>
            <p:cNvSpPr txBox="1"/>
            <p:nvPr/>
          </p:nvSpPr>
          <p:spPr>
            <a:xfrm>
              <a:off x="3817565" y="6502468"/>
              <a:ext cx="1243942" cy="338554"/>
            </a:xfrm>
            <a:prstGeom prst="rect">
              <a:avLst/>
            </a:prstGeom>
            <a:noFill/>
          </p:spPr>
          <p:txBody>
            <a:bodyPr wrap="square" rtlCol="0">
              <a:spAutoFit/>
            </a:bodyPr>
            <a:lstStyle/>
            <a:p>
              <a:r>
                <a:rPr lang="en-US" sz="800" dirty="0" err="1" smtClean="0">
                  <a:solidFill>
                    <a:schemeClr val="tx1">
                      <a:lumMod val="75000"/>
                      <a:lumOff val="25000"/>
                    </a:schemeClr>
                  </a:solidFill>
                </a:rPr>
                <a:t>Adjunto</a:t>
              </a:r>
              <a:r>
                <a:rPr lang="en-US" sz="800" dirty="0" smtClean="0">
                  <a:solidFill>
                    <a:schemeClr val="tx1">
                      <a:lumMod val="75000"/>
                      <a:lumOff val="25000"/>
                    </a:schemeClr>
                  </a:solidFill>
                </a:rPr>
                <a:t> del </a:t>
              </a:r>
              <a:r>
                <a:rPr lang="en-US" sz="800" dirty="0" err="1" smtClean="0">
                  <a:solidFill>
                    <a:schemeClr val="tx1">
                      <a:lumMod val="75000"/>
                      <a:lumOff val="25000"/>
                    </a:schemeClr>
                  </a:solidFill>
                </a:rPr>
                <a:t>correo</a:t>
              </a:r>
              <a:r>
                <a:rPr lang="en-US" sz="800" dirty="0" smtClean="0">
                  <a:solidFill>
                    <a:schemeClr val="tx1">
                      <a:lumMod val="75000"/>
                      <a:lumOff val="25000"/>
                    </a:schemeClr>
                  </a:solidFill>
                </a:rPr>
                <a:t> </a:t>
              </a:r>
            </a:p>
            <a:p>
              <a:r>
                <a:rPr lang="en-US" sz="800" dirty="0" smtClean="0">
                  <a:solidFill>
                    <a:schemeClr val="tx1">
                      <a:lumMod val="75000"/>
                      <a:lumOff val="25000"/>
                    </a:schemeClr>
                  </a:solidFill>
                </a:rPr>
                <a:t>con </a:t>
              </a:r>
              <a:r>
                <a:rPr lang="en-US" sz="800" dirty="0" err="1" smtClean="0">
                  <a:solidFill>
                    <a:schemeClr val="tx1">
                      <a:lumMod val="75000"/>
                      <a:lumOff val="25000"/>
                    </a:schemeClr>
                  </a:solidFill>
                </a:rPr>
                <a:t>sello</a:t>
              </a:r>
              <a:r>
                <a:rPr lang="en-US" sz="800" dirty="0" smtClean="0">
                  <a:solidFill>
                    <a:schemeClr val="tx1">
                      <a:lumMod val="75000"/>
                      <a:lumOff val="25000"/>
                    </a:schemeClr>
                  </a:solidFill>
                </a:rPr>
                <a:t> </a:t>
              </a:r>
              <a:r>
                <a:rPr lang="en-US" sz="800" dirty="0" err="1" smtClean="0">
                  <a:solidFill>
                    <a:schemeClr val="tx1">
                      <a:lumMod val="75000"/>
                      <a:lumOff val="25000"/>
                    </a:schemeClr>
                  </a:solidFill>
                </a:rPr>
                <a:t>electrónico</a:t>
              </a:r>
              <a:endParaRPr lang="es-ES" sz="800" dirty="0">
                <a:solidFill>
                  <a:schemeClr val="tx1">
                    <a:lumMod val="75000"/>
                    <a:lumOff val="25000"/>
                  </a:schemeClr>
                </a:solidFill>
              </a:endParaRPr>
            </a:p>
          </p:txBody>
        </p:sp>
        <p:pic>
          <p:nvPicPr>
            <p:cNvPr id="17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9053" y="6590226"/>
              <a:ext cx="149226" cy="164149"/>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6" name="175 CuadroTexto"/>
            <p:cNvSpPr txBox="1"/>
            <p:nvPr/>
          </p:nvSpPr>
          <p:spPr>
            <a:xfrm>
              <a:off x="2099163" y="6504514"/>
              <a:ext cx="514885" cy="338554"/>
            </a:xfrm>
            <a:prstGeom prst="rect">
              <a:avLst/>
            </a:prstGeom>
            <a:noFill/>
          </p:spPr>
          <p:txBody>
            <a:bodyPr wrap="none" rtlCol="0">
              <a:spAutoFit/>
            </a:bodyPr>
            <a:lstStyle/>
            <a:p>
              <a:r>
                <a:rPr lang="en-US" sz="800" dirty="0" err="1" smtClean="0">
                  <a:solidFill>
                    <a:schemeClr val="tx1">
                      <a:lumMod val="75000"/>
                      <a:lumOff val="25000"/>
                    </a:schemeClr>
                  </a:solidFill>
                </a:rPr>
                <a:t>Archivo</a:t>
              </a:r>
              <a:endParaRPr lang="en-US" sz="800" dirty="0" smtClean="0">
                <a:solidFill>
                  <a:schemeClr val="tx1">
                    <a:lumMod val="75000"/>
                    <a:lumOff val="25000"/>
                  </a:schemeClr>
                </a:solidFill>
              </a:endParaRPr>
            </a:p>
            <a:p>
              <a:r>
                <a:rPr lang="en-US" sz="800" dirty="0" err="1" smtClean="0">
                  <a:solidFill>
                    <a:schemeClr val="tx1">
                      <a:lumMod val="75000"/>
                      <a:lumOff val="25000"/>
                    </a:schemeClr>
                  </a:solidFill>
                </a:rPr>
                <a:t>adjunto</a:t>
              </a:r>
              <a:endParaRPr lang="es-ES" sz="800" dirty="0">
                <a:solidFill>
                  <a:schemeClr val="tx1">
                    <a:lumMod val="75000"/>
                    <a:lumOff val="25000"/>
                  </a:schemeClr>
                </a:solidFill>
              </a:endParaRPr>
            </a:p>
          </p:txBody>
        </p:sp>
        <p:grpSp>
          <p:nvGrpSpPr>
            <p:cNvPr id="193" name="192 Grupo"/>
            <p:cNvGrpSpPr/>
            <p:nvPr/>
          </p:nvGrpSpPr>
          <p:grpSpPr>
            <a:xfrm>
              <a:off x="3497982" y="6556183"/>
              <a:ext cx="396262" cy="215444"/>
              <a:chOff x="8031275" y="1464876"/>
              <a:chExt cx="396262" cy="215444"/>
            </a:xfrm>
          </p:grpSpPr>
          <p:sp>
            <p:nvSpPr>
              <p:cNvPr id="194" name="193 Rectángulo"/>
              <p:cNvSpPr/>
              <p:nvPr/>
            </p:nvSpPr>
            <p:spPr>
              <a:xfrm>
                <a:off x="8063311" y="1497526"/>
                <a:ext cx="321753" cy="133442"/>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700" dirty="0">
                  <a:solidFill>
                    <a:srgbClr val="FF0000"/>
                  </a:solidFill>
                </a:endParaRPr>
              </a:p>
            </p:txBody>
          </p:sp>
          <p:sp>
            <p:nvSpPr>
              <p:cNvPr id="195" name="194 CuadroTexto"/>
              <p:cNvSpPr txBox="1"/>
              <p:nvPr/>
            </p:nvSpPr>
            <p:spPr>
              <a:xfrm>
                <a:off x="8031275" y="1464876"/>
                <a:ext cx="396262" cy="215444"/>
              </a:xfrm>
              <a:prstGeom prst="rect">
                <a:avLst/>
              </a:prstGeom>
              <a:noFill/>
            </p:spPr>
            <p:txBody>
              <a:bodyPr wrap="none" rtlCol="0">
                <a:spAutoFit/>
              </a:bodyPr>
              <a:lstStyle/>
              <a:p>
                <a:r>
                  <a:rPr lang="es-CR" sz="800" dirty="0" smtClean="0">
                    <a:solidFill>
                      <a:srgbClr val="FF0000"/>
                    </a:solidFill>
                  </a:rPr>
                  <a:t>Sello</a:t>
                </a:r>
                <a:endParaRPr lang="es-CR" sz="800" dirty="0">
                  <a:solidFill>
                    <a:srgbClr val="FF0000"/>
                  </a:solidFill>
                </a:endParaRPr>
              </a:p>
            </p:txBody>
          </p:sp>
        </p:grpSp>
        <p:sp>
          <p:nvSpPr>
            <p:cNvPr id="462" name="461 Triángulo rectángulo"/>
            <p:cNvSpPr/>
            <p:nvPr/>
          </p:nvSpPr>
          <p:spPr>
            <a:xfrm>
              <a:off x="4963450" y="6617837"/>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sp>
          <p:nvSpPr>
            <p:cNvPr id="463" name="462 CuadroTexto"/>
            <p:cNvSpPr txBox="1"/>
            <p:nvPr/>
          </p:nvSpPr>
          <p:spPr>
            <a:xfrm>
              <a:off x="5110705" y="6525344"/>
              <a:ext cx="645214" cy="338554"/>
            </a:xfrm>
            <a:prstGeom prst="rect">
              <a:avLst/>
            </a:prstGeom>
            <a:noFill/>
          </p:spPr>
          <p:txBody>
            <a:bodyPr wrap="square" rtlCol="0">
              <a:spAutoFit/>
            </a:bodyPr>
            <a:lstStyle/>
            <a:p>
              <a:r>
                <a:rPr lang="es-ES" sz="800" dirty="0" smtClean="0">
                  <a:solidFill>
                    <a:schemeClr val="tx1">
                      <a:lumMod val="75000"/>
                      <a:lumOff val="25000"/>
                    </a:schemeClr>
                  </a:solidFill>
                </a:rPr>
                <a:t>Fin de un trámite</a:t>
              </a:r>
              <a:endParaRPr lang="es-ES" sz="800" dirty="0">
                <a:solidFill>
                  <a:schemeClr val="tx1">
                    <a:lumMod val="75000"/>
                    <a:lumOff val="25000"/>
                  </a:schemeClr>
                </a:solidFill>
              </a:endParaRPr>
            </a:p>
          </p:txBody>
        </p:sp>
        <p:cxnSp>
          <p:nvCxnSpPr>
            <p:cNvPr id="460" name="459 Conector recto"/>
            <p:cNvCxnSpPr/>
            <p:nvPr/>
          </p:nvCxnSpPr>
          <p:spPr>
            <a:xfrm>
              <a:off x="912034" y="6488638"/>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19" name="518 Conector recto"/>
            <p:cNvCxnSpPr/>
            <p:nvPr/>
          </p:nvCxnSpPr>
          <p:spPr>
            <a:xfrm>
              <a:off x="1881671" y="6481953"/>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20" name="519 Conector recto"/>
            <p:cNvCxnSpPr/>
            <p:nvPr/>
          </p:nvCxnSpPr>
          <p:spPr>
            <a:xfrm>
              <a:off x="2610780" y="6489304"/>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21" name="520 Conector recto"/>
            <p:cNvCxnSpPr/>
            <p:nvPr/>
          </p:nvCxnSpPr>
          <p:spPr>
            <a:xfrm>
              <a:off x="3455300" y="6487742"/>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22" name="521 Conector recto"/>
            <p:cNvCxnSpPr/>
            <p:nvPr/>
          </p:nvCxnSpPr>
          <p:spPr>
            <a:xfrm>
              <a:off x="4864710" y="6481428"/>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
          <p:nvSpPr>
            <p:cNvPr id="525" name="524 CuadroTexto"/>
            <p:cNvSpPr txBox="1"/>
            <p:nvPr/>
          </p:nvSpPr>
          <p:spPr>
            <a:xfrm>
              <a:off x="7192068" y="6502114"/>
              <a:ext cx="888276" cy="338554"/>
            </a:xfrm>
            <a:prstGeom prst="rect">
              <a:avLst/>
            </a:prstGeom>
            <a:noFill/>
          </p:spPr>
          <p:txBody>
            <a:bodyPr wrap="square" rtlCol="0">
              <a:spAutoFit/>
            </a:bodyPr>
            <a:lstStyle/>
            <a:p>
              <a:r>
                <a:rPr lang="es-ES" sz="800" dirty="0" smtClean="0">
                  <a:solidFill>
                    <a:schemeClr val="tx1">
                      <a:lumMod val="75000"/>
                      <a:lumOff val="25000"/>
                    </a:schemeClr>
                  </a:solidFill>
                </a:rPr>
                <a:t>Paso realizado</a:t>
              </a:r>
            </a:p>
            <a:p>
              <a:r>
                <a:rPr lang="es-ES" sz="800" dirty="0" smtClean="0">
                  <a:solidFill>
                    <a:schemeClr val="tx1">
                      <a:lumMod val="75000"/>
                      <a:lumOff val="25000"/>
                    </a:schemeClr>
                  </a:solidFill>
                </a:rPr>
                <a:t>por la SUGEF</a:t>
              </a:r>
              <a:endParaRPr lang="es-ES" sz="800" dirty="0">
                <a:solidFill>
                  <a:schemeClr val="tx1">
                    <a:lumMod val="75000"/>
                    <a:lumOff val="25000"/>
                  </a:schemeClr>
                </a:solidFill>
              </a:endParaRPr>
            </a:p>
          </p:txBody>
        </p:sp>
        <p:cxnSp>
          <p:nvCxnSpPr>
            <p:cNvPr id="526" name="525 Conector recto"/>
            <p:cNvCxnSpPr/>
            <p:nvPr/>
          </p:nvCxnSpPr>
          <p:spPr>
            <a:xfrm>
              <a:off x="5724128" y="6483030"/>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sp>
          <p:nvSpPr>
            <p:cNvPr id="387" name="250 Rectángulo"/>
            <p:cNvSpPr/>
            <p:nvPr/>
          </p:nvSpPr>
          <p:spPr>
            <a:xfrm>
              <a:off x="6893559" y="6547388"/>
              <a:ext cx="297185" cy="2490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endParaRPr lang="es-CR" sz="700" dirty="0">
                <a:solidFill>
                  <a:srgbClr val="000000"/>
                </a:solidFill>
              </a:endParaRPr>
            </a:p>
          </p:txBody>
        </p:sp>
        <p:sp>
          <p:nvSpPr>
            <p:cNvPr id="388" name="524 CuadroTexto"/>
            <p:cNvSpPr txBox="1"/>
            <p:nvPr/>
          </p:nvSpPr>
          <p:spPr>
            <a:xfrm>
              <a:off x="8359381" y="6501969"/>
              <a:ext cx="888276" cy="338554"/>
            </a:xfrm>
            <a:prstGeom prst="rect">
              <a:avLst/>
            </a:prstGeom>
            <a:noFill/>
          </p:spPr>
          <p:txBody>
            <a:bodyPr wrap="square" rtlCol="0">
              <a:spAutoFit/>
            </a:bodyPr>
            <a:lstStyle/>
            <a:p>
              <a:r>
                <a:rPr lang="es-ES" sz="800" dirty="0" smtClean="0">
                  <a:solidFill>
                    <a:schemeClr val="tx1">
                      <a:lumMod val="75000"/>
                      <a:lumOff val="25000"/>
                    </a:schemeClr>
                  </a:solidFill>
                </a:rPr>
                <a:t>Paso realizado</a:t>
              </a:r>
            </a:p>
            <a:p>
              <a:r>
                <a:rPr lang="es-ES" sz="800" dirty="0" smtClean="0">
                  <a:solidFill>
                    <a:schemeClr val="tx1">
                      <a:lumMod val="75000"/>
                      <a:lumOff val="25000"/>
                    </a:schemeClr>
                  </a:solidFill>
                </a:rPr>
                <a:t>por la Entidad</a:t>
              </a:r>
              <a:endParaRPr lang="es-ES" sz="800" dirty="0">
                <a:solidFill>
                  <a:schemeClr val="tx1">
                    <a:lumMod val="75000"/>
                    <a:lumOff val="25000"/>
                  </a:schemeClr>
                </a:solidFill>
              </a:endParaRPr>
            </a:p>
          </p:txBody>
        </p:sp>
        <p:sp>
          <p:nvSpPr>
            <p:cNvPr id="390" name="250 Rectángulo"/>
            <p:cNvSpPr/>
            <p:nvPr/>
          </p:nvSpPr>
          <p:spPr>
            <a:xfrm>
              <a:off x="8060872" y="6528193"/>
              <a:ext cx="297185" cy="2490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endParaRPr lang="es-CR" sz="800" b="1" dirty="0">
                <a:solidFill>
                  <a:srgbClr val="000000"/>
                </a:solidFill>
              </a:endParaRPr>
            </a:p>
          </p:txBody>
        </p:sp>
        <p:cxnSp>
          <p:nvCxnSpPr>
            <p:cNvPr id="391" name="525 Conector recto"/>
            <p:cNvCxnSpPr/>
            <p:nvPr/>
          </p:nvCxnSpPr>
          <p:spPr>
            <a:xfrm>
              <a:off x="6805980" y="6483030"/>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97" name="525 Conector recto"/>
            <p:cNvCxnSpPr/>
            <p:nvPr/>
          </p:nvCxnSpPr>
          <p:spPr>
            <a:xfrm>
              <a:off x="7977555" y="6483030"/>
              <a:ext cx="0" cy="370935"/>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439" name="439 Grupo"/>
          <p:cNvGrpSpPr/>
          <p:nvPr/>
        </p:nvGrpSpPr>
        <p:grpSpPr>
          <a:xfrm>
            <a:off x="3196591" y="4210659"/>
            <a:ext cx="941289" cy="442477"/>
            <a:chOff x="323361" y="2309104"/>
            <a:chExt cx="941289" cy="442477"/>
          </a:xfrm>
        </p:grpSpPr>
        <p:sp>
          <p:nvSpPr>
            <p:cNvPr id="456" name="54 Rectángulo">
              <a:hlinkClick r:id="" action="ppaction://noaction"/>
            </p:cNvPr>
            <p:cNvSpPr/>
            <p:nvPr/>
          </p:nvSpPr>
          <p:spPr>
            <a:xfrm>
              <a:off x="330618" y="2309104"/>
              <a:ext cx="934032" cy="4299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Rechazar</a:t>
              </a:r>
            </a:p>
            <a:p>
              <a:pPr defTabSz="914400"/>
              <a:r>
                <a:rPr lang="es-CR" sz="1000" dirty="0" smtClean="0">
                  <a:solidFill>
                    <a:srgbClr val="000000"/>
                  </a:solidFill>
                </a:rPr>
                <a:t>(Aprobador)</a:t>
              </a:r>
            </a:p>
            <a:p>
              <a:pPr defTabSz="914400"/>
              <a:endParaRPr lang="es-CR" sz="800" dirty="0">
                <a:solidFill>
                  <a:srgbClr val="000000"/>
                </a:solidFill>
              </a:endParaRPr>
            </a:p>
          </p:txBody>
        </p:sp>
        <p:sp>
          <p:nvSpPr>
            <p:cNvPr id="455" name="404 Triángulo rectángulo"/>
            <p:cNvSpPr/>
            <p:nvPr/>
          </p:nvSpPr>
          <p:spPr>
            <a:xfrm>
              <a:off x="323361" y="2619834"/>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468" name="24 Grupo"/>
          <p:cNvGrpSpPr/>
          <p:nvPr/>
        </p:nvGrpSpPr>
        <p:grpSpPr>
          <a:xfrm>
            <a:off x="5220072" y="1513977"/>
            <a:ext cx="1080120" cy="762895"/>
            <a:chOff x="3456067" y="1841995"/>
            <a:chExt cx="1080120" cy="770524"/>
          </a:xfrm>
        </p:grpSpPr>
        <p:sp>
          <p:nvSpPr>
            <p:cNvPr id="470" name="31 Rectángulo">
              <a:hlinkClick r:id="" action="ppaction://noaction"/>
            </p:cNvPr>
            <p:cNvSpPr/>
            <p:nvPr/>
          </p:nvSpPr>
          <p:spPr>
            <a:xfrm>
              <a:off x="3456067" y="1841995"/>
              <a:ext cx="1080120" cy="7705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Firmar</a:t>
              </a:r>
            </a:p>
            <a:p>
              <a:pPr defTabSz="914400"/>
              <a:r>
                <a:rPr lang="es-CR" sz="1000" dirty="0" smtClean="0">
                  <a:solidFill>
                    <a:srgbClr val="000000"/>
                  </a:solidFill>
                </a:rPr>
                <a:t>(Firmante)</a:t>
              </a:r>
            </a:p>
            <a:p>
              <a:pPr defTabSz="914400"/>
              <a:r>
                <a:rPr lang="es-CR" sz="1000" dirty="0" smtClean="0">
                  <a:solidFill>
                    <a:srgbClr val="000000"/>
                  </a:solidFill>
                </a:rPr>
                <a:t>Pendiente de aprobación</a:t>
              </a:r>
              <a:endParaRPr lang="es-CR" sz="1000" dirty="0">
                <a:solidFill>
                  <a:srgbClr val="000000"/>
                </a:solidFill>
              </a:endParaRPr>
            </a:p>
          </p:txBody>
        </p:sp>
        <p:pic>
          <p:nvPicPr>
            <p:cNvPr id="472" name="Picture 4" descr="http://servicios.cfia.or.cr/digitalhelp/uploads/5/5/9/1/5591858/416081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245" y="1880995"/>
              <a:ext cx="321079" cy="136172"/>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grpSp>
      <p:cxnSp>
        <p:nvCxnSpPr>
          <p:cNvPr id="13" name="Conector angular 12"/>
          <p:cNvCxnSpPr>
            <a:stCxn id="3" idx="3"/>
            <a:endCxn id="497" idx="0"/>
          </p:cNvCxnSpPr>
          <p:nvPr/>
        </p:nvCxnSpPr>
        <p:spPr>
          <a:xfrm>
            <a:off x="1823575" y="1823719"/>
            <a:ext cx="1830583" cy="70236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Conector recto de flecha 4"/>
          <p:cNvCxnSpPr>
            <a:stCxn id="412" idx="3"/>
            <a:endCxn id="497" idx="1"/>
          </p:cNvCxnSpPr>
          <p:nvPr/>
        </p:nvCxnSpPr>
        <p:spPr>
          <a:xfrm flipV="1">
            <a:off x="1851326" y="3024431"/>
            <a:ext cx="854817" cy="4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onector recto de flecha 27"/>
          <p:cNvCxnSpPr>
            <a:stCxn id="3" idx="2"/>
            <a:endCxn id="412" idx="0"/>
          </p:cNvCxnSpPr>
          <p:nvPr/>
        </p:nvCxnSpPr>
        <p:spPr>
          <a:xfrm>
            <a:off x="1312499" y="2151367"/>
            <a:ext cx="11265" cy="5485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0" name="Conector angular 449"/>
          <p:cNvCxnSpPr>
            <a:stCxn id="3" idx="1"/>
            <a:endCxn id="456" idx="1"/>
          </p:cNvCxnSpPr>
          <p:nvPr/>
        </p:nvCxnSpPr>
        <p:spPr>
          <a:xfrm rot="10800000" flipH="1" flipV="1">
            <a:off x="801422" y="1823718"/>
            <a:ext cx="2402425" cy="2601921"/>
          </a:xfrm>
          <a:prstGeom prst="bentConnector3">
            <a:avLst>
              <a:gd name="adj1" fmla="val -951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8" name="Conector recto de flecha 527"/>
          <p:cNvCxnSpPr/>
          <p:nvPr/>
        </p:nvCxnSpPr>
        <p:spPr>
          <a:xfrm flipH="1">
            <a:off x="1851325" y="2878160"/>
            <a:ext cx="854819" cy="93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534" name="Grupo 533"/>
          <p:cNvGrpSpPr/>
          <p:nvPr/>
        </p:nvGrpSpPr>
        <p:grpSpPr>
          <a:xfrm>
            <a:off x="791275" y="1474880"/>
            <a:ext cx="1032300" cy="676487"/>
            <a:chOff x="791275" y="1164839"/>
            <a:chExt cx="1032300" cy="676487"/>
          </a:xfrm>
        </p:grpSpPr>
        <p:sp>
          <p:nvSpPr>
            <p:cNvPr id="3" name="2 Rectángulo">
              <a:hlinkClick r:id="" action="ppaction://noaction"/>
            </p:cNvPr>
            <p:cNvSpPr/>
            <p:nvPr/>
          </p:nvSpPr>
          <p:spPr>
            <a:xfrm>
              <a:off x="801423" y="1186030"/>
              <a:ext cx="1022152" cy="6552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Agregar </a:t>
              </a:r>
            </a:p>
            <a:p>
              <a:pPr defTabSz="914400"/>
              <a:r>
                <a:rPr lang="es-CR" sz="1000" dirty="0" smtClean="0">
                  <a:solidFill>
                    <a:srgbClr val="000000"/>
                  </a:solidFill>
                </a:rPr>
                <a:t>(Digitador)</a:t>
              </a:r>
            </a:p>
            <a:p>
              <a:pPr defTabSz="914400"/>
              <a:r>
                <a:rPr lang="es-CR" sz="1000" dirty="0" smtClean="0">
                  <a:solidFill>
                    <a:srgbClr val="000000"/>
                  </a:solidFill>
                </a:rPr>
                <a:t>Pendiente de declaración</a:t>
              </a:r>
              <a:endParaRPr lang="es-CR" sz="1000" dirty="0">
                <a:solidFill>
                  <a:srgbClr val="000000"/>
                </a:solidFill>
              </a:endParaRPr>
            </a:p>
          </p:txBody>
        </p:sp>
        <p:sp>
          <p:nvSpPr>
            <p:cNvPr id="163" name="404 Triángulo rectángulo"/>
            <p:cNvSpPr/>
            <p:nvPr/>
          </p:nvSpPr>
          <p:spPr>
            <a:xfrm flipV="1">
              <a:off x="791275" y="1164839"/>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sp>
        <p:nvSpPr>
          <p:cNvPr id="167" name="462 CuadroTexto"/>
          <p:cNvSpPr txBox="1"/>
          <p:nvPr/>
        </p:nvSpPr>
        <p:spPr>
          <a:xfrm>
            <a:off x="6071731" y="6525344"/>
            <a:ext cx="804525" cy="338554"/>
          </a:xfrm>
          <a:prstGeom prst="rect">
            <a:avLst/>
          </a:prstGeom>
          <a:noFill/>
        </p:spPr>
        <p:txBody>
          <a:bodyPr wrap="square" rtlCol="0">
            <a:spAutoFit/>
          </a:bodyPr>
          <a:lstStyle/>
          <a:p>
            <a:r>
              <a:rPr lang="es-ES" sz="800" dirty="0" smtClean="0">
                <a:solidFill>
                  <a:schemeClr val="tx1">
                    <a:lumMod val="75000"/>
                    <a:lumOff val="25000"/>
                  </a:schemeClr>
                </a:solidFill>
              </a:rPr>
              <a:t>Inicio de un trámite</a:t>
            </a:r>
            <a:endParaRPr lang="es-ES" sz="800" dirty="0">
              <a:solidFill>
                <a:schemeClr val="tx1">
                  <a:lumMod val="75000"/>
                  <a:lumOff val="25000"/>
                </a:schemeClr>
              </a:solidFill>
            </a:endParaRPr>
          </a:p>
        </p:txBody>
      </p:sp>
      <p:sp>
        <p:nvSpPr>
          <p:cNvPr id="173" name="404 Triángulo rectángulo"/>
          <p:cNvSpPr/>
          <p:nvPr/>
        </p:nvSpPr>
        <p:spPr>
          <a:xfrm flipV="1">
            <a:off x="5903543" y="6624860"/>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sp>
        <p:nvSpPr>
          <p:cNvPr id="181" name="31 Rectángulo">
            <a:hlinkClick r:id="" action="ppaction://noaction"/>
          </p:cNvPr>
          <p:cNvSpPr/>
          <p:nvPr/>
        </p:nvSpPr>
        <p:spPr>
          <a:xfrm>
            <a:off x="5238053" y="3419514"/>
            <a:ext cx="1172267" cy="8438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Recibir</a:t>
            </a:r>
          </a:p>
          <a:p>
            <a:pPr defTabSz="914400"/>
            <a:r>
              <a:rPr lang="es-CR" sz="1000" dirty="0" smtClean="0">
                <a:solidFill>
                  <a:srgbClr val="000000"/>
                </a:solidFill>
              </a:rPr>
              <a:t>(Receptor de declaraciones RL)</a:t>
            </a:r>
          </a:p>
          <a:p>
            <a:pPr defTabSz="914400"/>
            <a:r>
              <a:rPr lang="es-CR" sz="1000" dirty="0" smtClean="0">
                <a:solidFill>
                  <a:srgbClr val="000000"/>
                </a:solidFill>
              </a:rPr>
              <a:t>Pendiente de aprobación</a:t>
            </a:r>
            <a:endParaRPr lang="es-CR" sz="1000" dirty="0">
              <a:solidFill>
                <a:srgbClr val="000000"/>
              </a:solidFill>
            </a:endParaRPr>
          </a:p>
        </p:txBody>
      </p:sp>
      <p:cxnSp>
        <p:nvCxnSpPr>
          <p:cNvPr id="539" name="Conector angular 538"/>
          <p:cNvCxnSpPr>
            <a:stCxn id="497" idx="3"/>
            <a:endCxn id="181" idx="1"/>
          </p:cNvCxnSpPr>
          <p:nvPr/>
        </p:nvCxnSpPr>
        <p:spPr>
          <a:xfrm>
            <a:off x="4602172" y="3024431"/>
            <a:ext cx="635881" cy="81702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2" name="Conector angular 541"/>
          <p:cNvCxnSpPr>
            <a:stCxn id="181" idx="3"/>
            <a:endCxn id="508" idx="2"/>
          </p:cNvCxnSpPr>
          <p:nvPr/>
        </p:nvCxnSpPr>
        <p:spPr>
          <a:xfrm flipV="1">
            <a:off x="6410320" y="3162642"/>
            <a:ext cx="429503" cy="67881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6" name="Conector angular 95"/>
          <p:cNvCxnSpPr>
            <a:stCxn id="497" idx="3"/>
            <a:endCxn id="470" idx="1"/>
          </p:cNvCxnSpPr>
          <p:nvPr/>
        </p:nvCxnSpPr>
        <p:spPr>
          <a:xfrm flipV="1">
            <a:off x="4602172" y="1895425"/>
            <a:ext cx="617900" cy="1129006"/>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8" name="Conector angular 97"/>
          <p:cNvCxnSpPr>
            <a:stCxn id="470" idx="3"/>
            <a:endCxn id="508" idx="0"/>
          </p:cNvCxnSpPr>
          <p:nvPr/>
        </p:nvCxnSpPr>
        <p:spPr>
          <a:xfrm>
            <a:off x="6300192" y="1895425"/>
            <a:ext cx="539631" cy="65284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Conector recto de flecha 99"/>
          <p:cNvCxnSpPr>
            <a:stCxn id="508" idx="3"/>
            <a:endCxn id="516" idx="1"/>
          </p:cNvCxnSpPr>
          <p:nvPr/>
        </p:nvCxnSpPr>
        <p:spPr>
          <a:xfrm>
            <a:off x="7349837" y="2855455"/>
            <a:ext cx="690668" cy="3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17" name="Grupo 116"/>
          <p:cNvGrpSpPr/>
          <p:nvPr/>
        </p:nvGrpSpPr>
        <p:grpSpPr>
          <a:xfrm>
            <a:off x="6325359" y="2548268"/>
            <a:ext cx="1024478" cy="635170"/>
            <a:chOff x="6325359" y="2454762"/>
            <a:chExt cx="1024478" cy="635170"/>
          </a:xfrm>
        </p:grpSpPr>
        <p:sp>
          <p:nvSpPr>
            <p:cNvPr id="508" name="31 Rectángulo">
              <a:hlinkClick r:id="" action="ppaction://noaction"/>
            </p:cNvPr>
            <p:cNvSpPr/>
            <p:nvPr/>
          </p:nvSpPr>
          <p:spPr>
            <a:xfrm>
              <a:off x="6329809" y="2454762"/>
              <a:ext cx="1020028" cy="6143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Aprobar</a:t>
              </a:r>
            </a:p>
            <a:p>
              <a:pPr defTabSz="914400"/>
              <a:r>
                <a:rPr lang="es-CR" sz="1000" dirty="0" smtClean="0">
                  <a:solidFill>
                    <a:srgbClr val="000000"/>
                  </a:solidFill>
                </a:rPr>
                <a:t>(Aprobador RL)</a:t>
              </a:r>
            </a:p>
            <a:p>
              <a:pPr defTabSz="914400"/>
              <a:r>
                <a:rPr lang="es-CR" sz="1000" dirty="0" smtClean="0">
                  <a:solidFill>
                    <a:srgbClr val="000000"/>
                  </a:solidFill>
                </a:rPr>
                <a:t>Activo/En revisión</a:t>
              </a:r>
              <a:endParaRPr lang="es-CR" sz="1000" dirty="0">
                <a:solidFill>
                  <a:srgbClr val="000000"/>
                </a:solidFill>
              </a:endParaRPr>
            </a:p>
          </p:txBody>
        </p:sp>
        <p:grpSp>
          <p:nvGrpSpPr>
            <p:cNvPr id="112" name="Grupo 111"/>
            <p:cNvGrpSpPr/>
            <p:nvPr/>
          </p:nvGrpSpPr>
          <p:grpSpPr>
            <a:xfrm>
              <a:off x="7061302" y="2847407"/>
              <a:ext cx="271733" cy="200055"/>
              <a:chOff x="6934732" y="5269395"/>
              <a:chExt cx="271733" cy="200055"/>
            </a:xfrm>
          </p:grpSpPr>
          <p:pic>
            <p:nvPicPr>
              <p:cNvPr id="19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732" y="5300286"/>
                <a:ext cx="271733"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120 CuadroTexto"/>
              <p:cNvSpPr txBox="1"/>
              <p:nvPr/>
            </p:nvSpPr>
            <p:spPr>
              <a:xfrm>
                <a:off x="6938226" y="5269395"/>
                <a:ext cx="224623" cy="200055"/>
              </a:xfrm>
              <a:prstGeom prst="rect">
                <a:avLst/>
              </a:prstGeom>
              <a:noFill/>
            </p:spPr>
            <p:txBody>
              <a:bodyPr wrap="square" rtlCol="0">
                <a:spAutoFit/>
              </a:bodyPr>
              <a:lstStyle/>
              <a:p>
                <a:r>
                  <a:rPr lang="en-US" sz="700" dirty="0" smtClean="0"/>
                  <a:t>S</a:t>
                </a:r>
                <a:endParaRPr lang="es-ES" sz="700" dirty="0"/>
              </a:p>
            </p:txBody>
          </p:sp>
        </p:grpSp>
        <p:sp>
          <p:nvSpPr>
            <p:cNvPr id="199" name="404 Triángulo rectángulo"/>
            <p:cNvSpPr/>
            <p:nvPr/>
          </p:nvSpPr>
          <p:spPr>
            <a:xfrm>
              <a:off x="6325359" y="2958185"/>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116" name="Grupo 115"/>
          <p:cNvGrpSpPr/>
          <p:nvPr/>
        </p:nvGrpSpPr>
        <p:grpSpPr>
          <a:xfrm>
            <a:off x="8030996" y="2568066"/>
            <a:ext cx="861484" cy="571232"/>
            <a:chOff x="7952589" y="2456016"/>
            <a:chExt cx="861484" cy="571232"/>
          </a:xfrm>
        </p:grpSpPr>
        <p:sp>
          <p:nvSpPr>
            <p:cNvPr id="516" name="31 Rectángulo">
              <a:hlinkClick r:id="" action="ppaction://noaction"/>
            </p:cNvPr>
            <p:cNvSpPr/>
            <p:nvPr/>
          </p:nvSpPr>
          <p:spPr>
            <a:xfrm>
              <a:off x="7962098" y="2474135"/>
              <a:ext cx="851975" cy="5391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Eliminar</a:t>
              </a:r>
            </a:p>
            <a:p>
              <a:pPr defTabSz="914400"/>
              <a:r>
                <a:rPr lang="es-CR" sz="1000" dirty="0" smtClean="0">
                  <a:solidFill>
                    <a:srgbClr val="000000"/>
                  </a:solidFill>
                </a:rPr>
                <a:t>(Eliminador)</a:t>
              </a:r>
            </a:p>
            <a:p>
              <a:pPr defTabSz="914400"/>
              <a:r>
                <a:rPr lang="es-CR" sz="1000" dirty="0" smtClean="0">
                  <a:solidFill>
                    <a:srgbClr val="000000"/>
                  </a:solidFill>
                </a:rPr>
                <a:t>Eliminado</a:t>
              </a:r>
              <a:endParaRPr lang="es-CR" sz="1000" dirty="0">
                <a:solidFill>
                  <a:srgbClr val="000000"/>
                </a:solidFill>
              </a:endParaRPr>
            </a:p>
          </p:txBody>
        </p:sp>
        <p:grpSp>
          <p:nvGrpSpPr>
            <p:cNvPr id="196" name="Grupo 195"/>
            <p:cNvGrpSpPr/>
            <p:nvPr/>
          </p:nvGrpSpPr>
          <p:grpSpPr>
            <a:xfrm>
              <a:off x="8532440" y="2471397"/>
              <a:ext cx="271733" cy="200055"/>
              <a:chOff x="6884398" y="4893386"/>
              <a:chExt cx="271733" cy="200055"/>
            </a:xfrm>
          </p:grpSpPr>
          <p:pic>
            <p:nvPicPr>
              <p:cNvPr id="19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4398" y="4924277"/>
                <a:ext cx="271733"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120 CuadroTexto"/>
              <p:cNvSpPr txBox="1"/>
              <p:nvPr/>
            </p:nvSpPr>
            <p:spPr>
              <a:xfrm>
                <a:off x="6887892" y="4893386"/>
                <a:ext cx="224623" cy="200055"/>
              </a:xfrm>
              <a:prstGeom prst="rect">
                <a:avLst/>
              </a:prstGeom>
              <a:noFill/>
            </p:spPr>
            <p:txBody>
              <a:bodyPr wrap="square" rtlCol="0">
                <a:spAutoFit/>
              </a:bodyPr>
              <a:lstStyle/>
              <a:p>
                <a:r>
                  <a:rPr lang="en-US" sz="700" dirty="0" smtClean="0"/>
                  <a:t>S</a:t>
                </a:r>
                <a:endParaRPr lang="es-ES" sz="700" dirty="0"/>
              </a:p>
            </p:txBody>
          </p:sp>
        </p:grpSp>
        <p:sp>
          <p:nvSpPr>
            <p:cNvPr id="200" name="404 Triángulo rectángulo"/>
            <p:cNvSpPr/>
            <p:nvPr/>
          </p:nvSpPr>
          <p:spPr>
            <a:xfrm>
              <a:off x="7956597" y="2895501"/>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sp>
          <p:nvSpPr>
            <p:cNvPr id="201" name="404 Triángulo rectángulo"/>
            <p:cNvSpPr/>
            <p:nvPr/>
          </p:nvSpPr>
          <p:spPr>
            <a:xfrm flipV="1">
              <a:off x="7952589" y="2456016"/>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cxnSp>
        <p:nvCxnSpPr>
          <p:cNvPr id="122" name="Conector recto de flecha 121"/>
          <p:cNvCxnSpPr>
            <a:stCxn id="107" idx="1"/>
            <a:endCxn id="123" idx="3"/>
          </p:cNvCxnSpPr>
          <p:nvPr/>
        </p:nvCxnSpPr>
        <p:spPr>
          <a:xfrm flipH="1">
            <a:off x="2136912" y="5727740"/>
            <a:ext cx="537762" cy="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3" name="CuadroTexto 122"/>
          <p:cNvSpPr txBox="1"/>
          <p:nvPr/>
        </p:nvSpPr>
        <p:spPr>
          <a:xfrm>
            <a:off x="279135" y="5528350"/>
            <a:ext cx="1857777" cy="400110"/>
          </a:xfrm>
          <a:prstGeom prst="rect">
            <a:avLst/>
          </a:prstGeom>
          <a:noFill/>
        </p:spPr>
        <p:txBody>
          <a:bodyPr wrap="square" rtlCol="0">
            <a:spAutoFit/>
          </a:bodyPr>
          <a:lstStyle/>
          <a:p>
            <a:r>
              <a:rPr lang="es-CR" sz="1000" dirty="0" smtClean="0"/>
              <a:t>Regresa al flujo según último estado antes de rechazarlo</a:t>
            </a:r>
            <a:endParaRPr lang="es-CR" sz="1000" dirty="0"/>
          </a:p>
        </p:txBody>
      </p:sp>
      <p:cxnSp>
        <p:nvCxnSpPr>
          <p:cNvPr id="427" name="Conector recto de flecha 426"/>
          <p:cNvCxnSpPr>
            <a:stCxn id="497" idx="2"/>
            <a:endCxn id="456" idx="0"/>
          </p:cNvCxnSpPr>
          <p:nvPr/>
        </p:nvCxnSpPr>
        <p:spPr>
          <a:xfrm>
            <a:off x="3654158" y="3522779"/>
            <a:ext cx="16706" cy="687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2" name="Conector angular 431"/>
          <p:cNvCxnSpPr>
            <a:stCxn id="181" idx="2"/>
            <a:endCxn id="456" idx="3"/>
          </p:cNvCxnSpPr>
          <p:nvPr/>
        </p:nvCxnSpPr>
        <p:spPr>
          <a:xfrm rot="5400000">
            <a:off x="4899914" y="3501366"/>
            <a:ext cx="162241" cy="168630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8" name="Conector angular 437"/>
          <p:cNvCxnSpPr>
            <a:stCxn id="412" idx="2"/>
          </p:cNvCxnSpPr>
          <p:nvPr/>
        </p:nvCxnSpPr>
        <p:spPr>
          <a:xfrm rot="16200000" flipH="1">
            <a:off x="1804177" y="2876579"/>
            <a:ext cx="927072" cy="188789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6" name="Conector recto de flecha 445"/>
          <p:cNvCxnSpPr>
            <a:stCxn id="456" idx="2"/>
            <a:endCxn id="107" idx="0"/>
          </p:cNvCxnSpPr>
          <p:nvPr/>
        </p:nvCxnSpPr>
        <p:spPr>
          <a:xfrm>
            <a:off x="3670864" y="4640621"/>
            <a:ext cx="1036" cy="577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CuadroTexto 5">
            <a:hlinkClick r:id="" action="ppaction://noaction"/>
          </p:cNvPr>
          <p:cNvSpPr txBox="1"/>
          <p:nvPr/>
        </p:nvSpPr>
        <p:spPr>
          <a:xfrm>
            <a:off x="791861" y="956303"/>
            <a:ext cx="1043876" cy="246221"/>
          </a:xfrm>
          <a:prstGeom prst="rect">
            <a:avLst/>
          </a:prstGeom>
          <a:noFill/>
        </p:spPr>
        <p:txBody>
          <a:bodyPr wrap="none" rtlCol="0">
            <a:spAutoFit/>
          </a:bodyPr>
          <a:lstStyle/>
          <a:p>
            <a:r>
              <a:rPr lang="es-CR" sz="1000" b="1" dirty="0" smtClean="0"/>
              <a:t>Listado de roles</a:t>
            </a:r>
            <a:endParaRPr lang="es-CR" sz="1000" b="1" dirty="0"/>
          </a:p>
        </p:txBody>
      </p:sp>
      <p:cxnSp>
        <p:nvCxnSpPr>
          <p:cNvPr id="9" name="Conector recto de flecha 8"/>
          <p:cNvCxnSpPr>
            <a:stCxn id="6" idx="2"/>
            <a:endCxn id="3" idx="0"/>
          </p:cNvCxnSpPr>
          <p:nvPr/>
        </p:nvCxnSpPr>
        <p:spPr>
          <a:xfrm flipH="1">
            <a:off x="1312499" y="1202524"/>
            <a:ext cx="1300" cy="293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91" name="Grupo 90"/>
          <p:cNvGrpSpPr/>
          <p:nvPr/>
        </p:nvGrpSpPr>
        <p:grpSpPr>
          <a:xfrm>
            <a:off x="7961733" y="3574051"/>
            <a:ext cx="1048949" cy="589994"/>
            <a:chOff x="6259355" y="2474771"/>
            <a:chExt cx="1048949" cy="589994"/>
          </a:xfrm>
        </p:grpSpPr>
        <p:sp>
          <p:nvSpPr>
            <p:cNvPr id="92" name="31 Rectángulo">
              <a:hlinkClick r:id="rId8" action="ppaction://hlinksldjump"/>
            </p:cNvPr>
            <p:cNvSpPr/>
            <p:nvPr/>
          </p:nvSpPr>
          <p:spPr>
            <a:xfrm>
              <a:off x="6267958" y="2474771"/>
              <a:ext cx="1040346" cy="5721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914400"/>
              <a:r>
                <a:rPr lang="es-CR" sz="1000" b="1" dirty="0" smtClean="0">
                  <a:solidFill>
                    <a:srgbClr val="000000"/>
                  </a:solidFill>
                </a:rPr>
                <a:t>Revisión RL</a:t>
              </a:r>
            </a:p>
            <a:p>
              <a:pPr defTabSz="914400"/>
              <a:r>
                <a:rPr lang="es-CR" sz="1000" dirty="0" smtClean="0">
                  <a:solidFill>
                    <a:srgbClr val="000000"/>
                  </a:solidFill>
                </a:rPr>
                <a:t>(Revisor)</a:t>
              </a:r>
            </a:p>
            <a:p>
              <a:pPr defTabSz="914400"/>
              <a:r>
                <a:rPr lang="es-CR" sz="1000" dirty="0" smtClean="0">
                  <a:solidFill>
                    <a:srgbClr val="000000"/>
                  </a:solidFill>
                </a:rPr>
                <a:t>Activo</a:t>
              </a:r>
              <a:endParaRPr lang="es-CR" sz="1000" dirty="0">
                <a:solidFill>
                  <a:srgbClr val="000000"/>
                </a:solidFill>
              </a:endParaRPr>
            </a:p>
          </p:txBody>
        </p:sp>
        <p:sp>
          <p:nvSpPr>
            <p:cNvPr id="94" name="404 Triángulo rectángulo"/>
            <p:cNvSpPr/>
            <p:nvPr/>
          </p:nvSpPr>
          <p:spPr>
            <a:xfrm>
              <a:off x="6259355" y="2933018"/>
              <a:ext cx="169922" cy="131747"/>
            </a:xfrm>
            <a:prstGeom prst="rtTriangle">
              <a:avLst/>
            </a:prstGeom>
            <a:solidFill>
              <a:schemeClr val="accent6">
                <a:lumMod val="75000"/>
              </a:schemeClr>
            </a:solidFill>
            <a:ln w="952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17" name="Grupo 16"/>
          <p:cNvGrpSpPr/>
          <p:nvPr/>
        </p:nvGrpSpPr>
        <p:grpSpPr>
          <a:xfrm>
            <a:off x="2665823" y="5214832"/>
            <a:ext cx="2003303" cy="1022480"/>
            <a:chOff x="2665823" y="5214832"/>
            <a:chExt cx="2003303" cy="1022480"/>
          </a:xfrm>
        </p:grpSpPr>
        <p:sp>
          <p:nvSpPr>
            <p:cNvPr id="107" name="2 Rectángulo">
              <a:hlinkClick r:id="rId9" action="ppaction://hlinksldjump"/>
            </p:cNvPr>
            <p:cNvSpPr/>
            <p:nvPr/>
          </p:nvSpPr>
          <p:spPr>
            <a:xfrm>
              <a:off x="2674674" y="5218168"/>
              <a:ext cx="1994452" cy="1019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Recuperar</a:t>
              </a:r>
            </a:p>
            <a:p>
              <a:pPr defTabSz="914400"/>
              <a:r>
                <a:rPr lang="es-CR" sz="1000" dirty="0" smtClean="0">
                  <a:solidFill>
                    <a:srgbClr val="000000"/>
                  </a:solidFill>
                </a:rPr>
                <a:t>(Restaurador de roles rechazados)</a:t>
              </a:r>
            </a:p>
            <a:p>
              <a:pPr defTabSz="914400"/>
              <a:r>
                <a:rPr lang="es-CR" sz="1000" dirty="0" smtClean="0">
                  <a:solidFill>
                    <a:srgbClr val="000000"/>
                  </a:solidFill>
                </a:rPr>
                <a:t>Pendiente de declaración</a:t>
              </a:r>
            </a:p>
            <a:p>
              <a:pPr defTabSz="914400"/>
              <a:r>
                <a:rPr lang="es-CR" sz="1000" dirty="0" smtClean="0">
                  <a:solidFill>
                    <a:srgbClr val="000000"/>
                  </a:solidFill>
                </a:rPr>
                <a:t>Pendiente de firma</a:t>
              </a:r>
            </a:p>
            <a:p>
              <a:pPr defTabSz="914400"/>
              <a:r>
                <a:rPr lang="es-CR" sz="1000" dirty="0" smtClean="0">
                  <a:solidFill>
                    <a:srgbClr val="000000"/>
                  </a:solidFill>
                </a:rPr>
                <a:t>Pendiente de aprobación</a:t>
              </a:r>
              <a:endParaRPr lang="es-CR" sz="1000" dirty="0">
                <a:solidFill>
                  <a:srgbClr val="000000"/>
                </a:solidFill>
              </a:endParaRPr>
            </a:p>
          </p:txBody>
        </p:sp>
        <p:sp>
          <p:nvSpPr>
            <p:cNvPr id="101" name="404 Triángulo rectángulo"/>
            <p:cNvSpPr/>
            <p:nvPr/>
          </p:nvSpPr>
          <p:spPr>
            <a:xfrm flipV="1">
              <a:off x="2665823" y="5214832"/>
              <a:ext cx="180325" cy="146901"/>
            </a:xfrm>
            <a:prstGeom prst="rtTriangle">
              <a:avLst/>
            </a:prstGeom>
            <a:solidFill>
              <a:schemeClr val="tx2">
                <a:lumMod val="60000"/>
                <a:lumOff val="40000"/>
              </a:schemeClr>
            </a:solidFill>
            <a:ln w="952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grpSp>
      <p:grpSp>
        <p:nvGrpSpPr>
          <p:cNvPr id="21" name="Grupo 20"/>
          <p:cNvGrpSpPr/>
          <p:nvPr/>
        </p:nvGrpSpPr>
        <p:grpSpPr>
          <a:xfrm>
            <a:off x="2706143" y="2526083"/>
            <a:ext cx="1896029" cy="1005184"/>
            <a:chOff x="2706143" y="2526083"/>
            <a:chExt cx="1896029" cy="1005184"/>
          </a:xfrm>
        </p:grpSpPr>
        <p:sp>
          <p:nvSpPr>
            <p:cNvPr id="497" name="31 Rectángulo">
              <a:hlinkClick r:id="" action="ppaction://noaction"/>
            </p:cNvPr>
            <p:cNvSpPr/>
            <p:nvPr/>
          </p:nvSpPr>
          <p:spPr>
            <a:xfrm>
              <a:off x="2706143" y="2526083"/>
              <a:ext cx="1896029" cy="9966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Declarar (información personal, formación, experiencia, antecedentes, autoriza ser investigado)</a:t>
              </a:r>
            </a:p>
            <a:p>
              <a:pPr defTabSz="914400"/>
              <a:r>
                <a:rPr lang="es-CR" sz="1000" dirty="0" smtClean="0">
                  <a:solidFill>
                    <a:srgbClr val="000000"/>
                  </a:solidFill>
                </a:rPr>
                <a:t>(Digitador)</a:t>
              </a:r>
            </a:p>
            <a:p>
              <a:pPr defTabSz="914400"/>
              <a:r>
                <a:rPr lang="es-CR" sz="1000" dirty="0" smtClean="0">
                  <a:solidFill>
                    <a:srgbClr val="000000"/>
                  </a:solidFill>
                </a:rPr>
                <a:t>Pendiente de firma</a:t>
              </a:r>
              <a:endParaRPr lang="es-CR" sz="1000" dirty="0">
                <a:solidFill>
                  <a:srgbClr val="000000"/>
                </a:solidFill>
              </a:endParaRPr>
            </a:p>
          </p:txBody>
        </p:sp>
        <p:pic>
          <p:nvPicPr>
            <p:cNvPr id="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693" y="3361493"/>
              <a:ext cx="271733"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120 CuadroTexto"/>
            <p:cNvSpPr txBox="1"/>
            <p:nvPr/>
          </p:nvSpPr>
          <p:spPr>
            <a:xfrm>
              <a:off x="4296152" y="3331212"/>
              <a:ext cx="224623" cy="200055"/>
            </a:xfrm>
            <a:prstGeom prst="rect">
              <a:avLst/>
            </a:prstGeom>
            <a:noFill/>
          </p:spPr>
          <p:txBody>
            <a:bodyPr wrap="square" rtlCol="0">
              <a:spAutoFit/>
            </a:bodyPr>
            <a:lstStyle/>
            <a:p>
              <a:r>
                <a:rPr lang="en-US" sz="700" dirty="0" smtClean="0"/>
                <a:t>E</a:t>
              </a:r>
              <a:endParaRPr lang="es-ES" sz="700" dirty="0"/>
            </a:p>
          </p:txBody>
        </p:sp>
      </p:grpSp>
      <p:grpSp>
        <p:nvGrpSpPr>
          <p:cNvPr id="22" name="Grupo 21"/>
          <p:cNvGrpSpPr/>
          <p:nvPr/>
        </p:nvGrpSpPr>
        <p:grpSpPr>
          <a:xfrm>
            <a:off x="796202" y="2680323"/>
            <a:ext cx="1055124" cy="676669"/>
            <a:chOff x="796202" y="2680323"/>
            <a:chExt cx="1055124" cy="676669"/>
          </a:xfrm>
        </p:grpSpPr>
        <p:grpSp>
          <p:nvGrpSpPr>
            <p:cNvPr id="403" name="441 Grupo"/>
            <p:cNvGrpSpPr/>
            <p:nvPr/>
          </p:nvGrpSpPr>
          <p:grpSpPr>
            <a:xfrm>
              <a:off x="796202" y="2680323"/>
              <a:ext cx="1055124" cy="676669"/>
              <a:chOff x="1826526" y="2297751"/>
              <a:chExt cx="1055124" cy="676669"/>
            </a:xfrm>
          </p:grpSpPr>
          <p:sp>
            <p:nvSpPr>
              <p:cNvPr id="412" name="146 Rectángulo">
                <a:hlinkClick r:id="" action="ppaction://noaction"/>
              </p:cNvPr>
              <p:cNvSpPr/>
              <p:nvPr/>
            </p:nvSpPr>
            <p:spPr>
              <a:xfrm>
                <a:off x="1826526" y="2317314"/>
                <a:ext cx="1055124" cy="6571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s-CR" sz="1000" b="1" dirty="0" smtClean="0">
                    <a:solidFill>
                      <a:srgbClr val="000000"/>
                    </a:solidFill>
                  </a:rPr>
                  <a:t>Editar</a:t>
                </a:r>
              </a:p>
              <a:p>
                <a:pPr defTabSz="914400"/>
                <a:r>
                  <a:rPr lang="es-CR" sz="1000" dirty="0" smtClean="0">
                    <a:solidFill>
                      <a:srgbClr val="000000"/>
                    </a:solidFill>
                  </a:rPr>
                  <a:t>(Digitador)</a:t>
                </a:r>
              </a:p>
              <a:p>
                <a:r>
                  <a:rPr lang="es-CR" sz="1000" dirty="0">
                    <a:solidFill>
                      <a:srgbClr val="000000"/>
                    </a:solidFill>
                  </a:rPr>
                  <a:t>Pendiente de </a:t>
                </a:r>
                <a:r>
                  <a:rPr lang="es-CR" sz="1000" dirty="0" smtClean="0">
                    <a:solidFill>
                      <a:srgbClr val="000000"/>
                    </a:solidFill>
                  </a:rPr>
                  <a:t>declaración</a:t>
                </a:r>
                <a:endParaRPr lang="es-CR" sz="1000" dirty="0">
                  <a:solidFill>
                    <a:srgbClr val="000000"/>
                  </a:solidFill>
                </a:endParaRPr>
              </a:p>
            </p:txBody>
          </p:sp>
          <p:cxnSp>
            <p:nvCxnSpPr>
              <p:cNvPr id="411" name="476 Conector curvado"/>
              <p:cNvCxnSpPr/>
              <p:nvPr/>
            </p:nvCxnSpPr>
            <p:spPr>
              <a:xfrm rot="16200000" flipH="1">
                <a:off x="2439594" y="2215110"/>
                <a:ext cx="83503" cy="248786"/>
              </a:xfrm>
              <a:prstGeom prst="curvedConnector3">
                <a:avLst>
                  <a:gd name="adj1" fmla="val -159695"/>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4" name="Grupo 113"/>
            <p:cNvGrpSpPr/>
            <p:nvPr/>
          </p:nvGrpSpPr>
          <p:grpSpPr>
            <a:xfrm>
              <a:off x="1544508" y="2728357"/>
              <a:ext cx="271733" cy="200055"/>
              <a:chOff x="6884398" y="4893386"/>
              <a:chExt cx="271733" cy="200055"/>
            </a:xfrm>
          </p:grpSpPr>
          <p:pic>
            <p:nvPicPr>
              <p:cNvPr id="1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4398" y="4924277"/>
                <a:ext cx="271733" cy="144016"/>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120 CuadroTexto"/>
              <p:cNvSpPr txBox="1"/>
              <p:nvPr/>
            </p:nvSpPr>
            <p:spPr>
              <a:xfrm>
                <a:off x="6887892" y="4893386"/>
                <a:ext cx="224623" cy="200055"/>
              </a:xfrm>
              <a:prstGeom prst="rect">
                <a:avLst/>
              </a:prstGeom>
              <a:noFill/>
            </p:spPr>
            <p:txBody>
              <a:bodyPr wrap="square" rtlCol="0">
                <a:spAutoFit/>
              </a:bodyPr>
              <a:lstStyle/>
              <a:p>
                <a:r>
                  <a:rPr lang="en-US" sz="700" dirty="0" smtClean="0"/>
                  <a:t>S</a:t>
                </a:r>
                <a:endParaRPr lang="es-ES" sz="700" dirty="0"/>
              </a:p>
            </p:txBody>
          </p:sp>
        </p:grpSp>
      </p:grpSp>
      <p:grpSp>
        <p:nvGrpSpPr>
          <p:cNvPr id="103" name="Grupo 102"/>
          <p:cNvGrpSpPr/>
          <p:nvPr/>
        </p:nvGrpSpPr>
        <p:grpSpPr>
          <a:xfrm>
            <a:off x="6822562" y="1860793"/>
            <a:ext cx="1298596" cy="704111"/>
            <a:chOff x="7719827" y="5202038"/>
            <a:chExt cx="1298596" cy="704111"/>
          </a:xfrm>
        </p:grpSpPr>
        <p:grpSp>
          <p:nvGrpSpPr>
            <p:cNvPr id="104" name="Grupo 103"/>
            <p:cNvGrpSpPr/>
            <p:nvPr/>
          </p:nvGrpSpPr>
          <p:grpSpPr>
            <a:xfrm>
              <a:off x="7933193" y="5202038"/>
              <a:ext cx="271733" cy="200055"/>
              <a:chOff x="6884398" y="4963314"/>
              <a:chExt cx="271733" cy="200055"/>
            </a:xfrm>
          </p:grpSpPr>
          <p:pic>
            <p:nvPicPr>
              <p:cNvPr id="10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4398" y="4997945"/>
                <a:ext cx="271733" cy="165424"/>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120 CuadroTexto"/>
              <p:cNvSpPr txBox="1"/>
              <p:nvPr/>
            </p:nvSpPr>
            <p:spPr>
              <a:xfrm>
                <a:off x="6887892" y="4963314"/>
                <a:ext cx="224623" cy="200055"/>
              </a:xfrm>
              <a:prstGeom prst="rect">
                <a:avLst/>
              </a:prstGeom>
              <a:noFill/>
            </p:spPr>
            <p:txBody>
              <a:bodyPr wrap="square" rtlCol="0">
                <a:spAutoFit/>
              </a:bodyPr>
              <a:lstStyle/>
              <a:p>
                <a:r>
                  <a:rPr lang="en-US" sz="700" dirty="0" smtClean="0"/>
                  <a:t>S</a:t>
                </a:r>
                <a:endParaRPr lang="es-ES" sz="700" dirty="0"/>
              </a:p>
            </p:txBody>
          </p:sp>
        </p:grpSp>
        <p:sp>
          <p:nvSpPr>
            <p:cNvPr id="105" name="CuadroTexto 104"/>
            <p:cNvSpPr txBox="1"/>
            <p:nvPr/>
          </p:nvSpPr>
          <p:spPr>
            <a:xfrm>
              <a:off x="7719827" y="5352151"/>
              <a:ext cx="1298596" cy="553998"/>
            </a:xfrm>
            <a:prstGeom prst="rect">
              <a:avLst/>
            </a:prstGeom>
            <a:noFill/>
          </p:spPr>
          <p:txBody>
            <a:bodyPr wrap="square" rtlCol="0">
              <a:spAutoFit/>
            </a:bodyPr>
            <a:lstStyle/>
            <a:p>
              <a:r>
                <a:rPr lang="es-CR" sz="1000" dirty="0" smtClean="0"/>
                <a:t>Notificación de persona en múltiples roles</a:t>
              </a:r>
              <a:endParaRPr lang="es-CR" sz="1000" dirty="0"/>
            </a:p>
          </p:txBody>
        </p:sp>
      </p:grpSp>
      <p:sp>
        <p:nvSpPr>
          <p:cNvPr id="109" name="CuadroTexto 122"/>
          <p:cNvSpPr txBox="1"/>
          <p:nvPr/>
        </p:nvSpPr>
        <p:spPr>
          <a:xfrm>
            <a:off x="6102107" y="5026579"/>
            <a:ext cx="1321583" cy="553998"/>
          </a:xfrm>
          <a:prstGeom prst="rect">
            <a:avLst/>
          </a:prstGeom>
          <a:noFill/>
        </p:spPr>
        <p:txBody>
          <a:bodyPr wrap="square" rtlCol="0">
            <a:spAutoFit/>
          </a:bodyPr>
          <a:lstStyle/>
          <a:p>
            <a:r>
              <a:rPr lang="es-CR" sz="1000" b="1" dirty="0" smtClean="0"/>
              <a:t>Perfiles SUGEF:</a:t>
            </a:r>
          </a:p>
          <a:p>
            <a:pPr marL="171450" indent="-171450">
              <a:buFontTx/>
              <a:buChar char="-"/>
            </a:pPr>
            <a:r>
              <a:rPr lang="es-CR" sz="1000" dirty="0" smtClean="0"/>
              <a:t>Consultante</a:t>
            </a:r>
          </a:p>
          <a:p>
            <a:pPr marL="171450" indent="-171450">
              <a:buFontTx/>
              <a:buChar char="-"/>
            </a:pPr>
            <a:r>
              <a:rPr lang="es-CR" sz="1000" dirty="0" smtClean="0"/>
              <a:t>Revisor de RL</a:t>
            </a:r>
            <a:endParaRPr lang="es-CR" sz="1000" dirty="0"/>
          </a:p>
        </p:txBody>
      </p:sp>
      <p:pic>
        <p:nvPicPr>
          <p:cNvPr id="110"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319526" y="4514949"/>
            <a:ext cx="424536" cy="4405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651835" y="4509120"/>
            <a:ext cx="424536" cy="4405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CuadroTexto 122"/>
          <p:cNvSpPr txBox="1"/>
          <p:nvPr/>
        </p:nvSpPr>
        <p:spPr>
          <a:xfrm>
            <a:off x="7338741" y="5000596"/>
            <a:ext cx="1841771" cy="1323439"/>
          </a:xfrm>
          <a:prstGeom prst="rect">
            <a:avLst/>
          </a:prstGeom>
          <a:noFill/>
        </p:spPr>
        <p:txBody>
          <a:bodyPr wrap="square" rtlCol="0">
            <a:spAutoFit/>
          </a:bodyPr>
          <a:lstStyle/>
          <a:p>
            <a:r>
              <a:rPr lang="es-CR" sz="1000" b="1" dirty="0" smtClean="0"/>
              <a:t>Perfiles Entidades:</a:t>
            </a:r>
          </a:p>
          <a:p>
            <a:pPr marL="171450" indent="-171450">
              <a:buFontTx/>
              <a:buChar char="-"/>
            </a:pPr>
            <a:r>
              <a:rPr lang="es-CR" sz="1000" dirty="0" smtClean="0"/>
              <a:t>Consultante</a:t>
            </a:r>
          </a:p>
          <a:p>
            <a:pPr marL="171450" indent="-171450">
              <a:buFontTx/>
              <a:buChar char="-"/>
            </a:pPr>
            <a:r>
              <a:rPr lang="es-CR" sz="1000" dirty="0" smtClean="0"/>
              <a:t>Digitador</a:t>
            </a:r>
          </a:p>
          <a:p>
            <a:pPr marL="171450" indent="-171450">
              <a:buFontTx/>
              <a:buChar char="-"/>
            </a:pPr>
            <a:r>
              <a:rPr lang="es-CR" sz="1000" dirty="0" smtClean="0"/>
              <a:t>Firmante del rol</a:t>
            </a:r>
          </a:p>
          <a:p>
            <a:pPr marL="171450" indent="-171450">
              <a:buFontTx/>
              <a:buChar char="-"/>
            </a:pPr>
            <a:r>
              <a:rPr lang="es-CR" sz="1000" dirty="0" smtClean="0"/>
              <a:t>Aprobador </a:t>
            </a:r>
          </a:p>
          <a:p>
            <a:pPr marL="171450" indent="-171450">
              <a:buFontTx/>
              <a:buChar char="-"/>
            </a:pPr>
            <a:r>
              <a:rPr lang="es-CR" sz="1000" dirty="0" smtClean="0"/>
              <a:t>Receptor de declaraciones</a:t>
            </a:r>
          </a:p>
          <a:p>
            <a:pPr marL="171450" indent="-171450">
              <a:buFontTx/>
              <a:buChar char="-"/>
            </a:pPr>
            <a:r>
              <a:rPr lang="es-CR" sz="1000" dirty="0" smtClean="0"/>
              <a:t>Eliminador</a:t>
            </a:r>
          </a:p>
          <a:p>
            <a:pPr marL="171450" indent="-171450">
              <a:buFontTx/>
              <a:buChar char="-"/>
            </a:pPr>
            <a:r>
              <a:rPr lang="es-CR" sz="1000" dirty="0" smtClean="0"/>
              <a:t>Restaurador</a:t>
            </a:r>
            <a:endParaRPr lang="es-CR" sz="1000" dirty="0"/>
          </a:p>
        </p:txBody>
      </p:sp>
    </p:spTree>
    <p:extLst>
      <p:ext uri="{BB962C8B-B14F-4D97-AF65-F5344CB8AC3E}">
        <p14:creationId xmlns:p14="http://schemas.microsoft.com/office/powerpoint/2010/main" val="90809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6242" y="6525344"/>
            <a:ext cx="1651414" cy="246221"/>
          </a:xfrm>
          <a:prstGeom prst="rect">
            <a:avLst/>
          </a:prstGeom>
          <a:noFill/>
        </p:spPr>
        <p:txBody>
          <a:bodyPr wrap="none" rtlCol="0">
            <a:spAutoFit/>
          </a:bodyPr>
          <a:lstStyle/>
          <a:p>
            <a:r>
              <a:rPr lang="es-CR" sz="1000" dirty="0" smtClean="0">
                <a:latin typeface="Calibri Light" panose="020F0302020204030204" pitchFamily="34" charset="0"/>
              </a:rPr>
              <a:t>(*) Segunda versión de roles</a:t>
            </a:r>
            <a:endParaRPr lang="es-CR" sz="1000" dirty="0">
              <a:latin typeface="Calibri Light" panose="020F0302020204030204" pitchFamily="34" charset="0"/>
            </a:endParaRPr>
          </a:p>
        </p:txBody>
      </p:sp>
      <p:sp>
        <p:nvSpPr>
          <p:cNvPr id="7" name="1 Título"/>
          <p:cNvSpPr>
            <a:spLocks noGrp="1"/>
          </p:cNvSpPr>
          <p:nvPr>
            <p:ph type="title"/>
          </p:nvPr>
        </p:nvSpPr>
        <p:spPr>
          <a:xfrm>
            <a:off x="379809" y="332656"/>
            <a:ext cx="8209957" cy="595536"/>
          </a:xfrm>
        </p:spPr>
        <p:txBody>
          <a:bodyPr>
            <a:noAutofit/>
          </a:bodyPr>
          <a:lstStyle/>
          <a:p>
            <a:r>
              <a:rPr lang="es-ES" sz="3600" b="0" dirty="0" smtClean="0"/>
              <a:t>Nuevo esquema: Roles por función</a:t>
            </a:r>
            <a:endParaRPr lang="es-CR" sz="3600" b="0" dirty="0"/>
          </a:p>
        </p:txBody>
      </p:sp>
      <p:sp>
        <p:nvSpPr>
          <p:cNvPr id="3" name="Rectángulo 2"/>
          <p:cNvSpPr/>
          <p:nvPr/>
        </p:nvSpPr>
        <p:spPr>
          <a:xfrm>
            <a:off x="396242" y="1052736"/>
            <a:ext cx="7848165" cy="369332"/>
          </a:xfrm>
          <a:prstGeom prst="rect">
            <a:avLst/>
          </a:prstGeom>
        </p:spPr>
        <p:txBody>
          <a:bodyPr wrap="square">
            <a:spAutoFit/>
          </a:bodyPr>
          <a:lstStyle/>
          <a:p>
            <a:pPr lvl="0"/>
            <a:r>
              <a:rPr lang="es-CR" dirty="0">
                <a:latin typeface="Calibri Light" panose="020F0302020204030204" pitchFamily="34" charset="0"/>
              </a:rPr>
              <a:t>Aunque cambian los nombres de los tipos y los roles el objetivo es el mismo</a:t>
            </a:r>
            <a:r>
              <a:rPr lang="es-CR" dirty="0"/>
              <a:t> </a:t>
            </a:r>
          </a:p>
        </p:txBody>
      </p:sp>
      <p:graphicFrame>
        <p:nvGraphicFramePr>
          <p:cNvPr id="4" name="3 Tabla"/>
          <p:cNvGraphicFramePr>
            <a:graphicFrameLocks noGrp="1"/>
          </p:cNvGraphicFramePr>
          <p:nvPr>
            <p:extLst>
              <p:ext uri="{D42A27DB-BD31-4B8C-83A1-F6EECF244321}">
                <p14:modId xmlns:p14="http://schemas.microsoft.com/office/powerpoint/2010/main" val="3863445228"/>
              </p:ext>
            </p:extLst>
          </p:nvPr>
        </p:nvGraphicFramePr>
        <p:xfrm>
          <a:off x="4690188" y="1598331"/>
          <a:ext cx="4364594" cy="4678356"/>
        </p:xfrm>
        <a:graphic>
          <a:graphicData uri="http://schemas.openxmlformats.org/drawingml/2006/table">
            <a:tbl>
              <a:tblPr/>
              <a:tblGrid>
                <a:gridCol w="1340258"/>
                <a:gridCol w="928929"/>
                <a:gridCol w="792088"/>
                <a:gridCol w="648072"/>
                <a:gridCol w="655247"/>
              </a:tblGrid>
              <a:tr h="1064993">
                <a:tc>
                  <a:txBody>
                    <a:bodyPr/>
                    <a:lstStyle/>
                    <a:p>
                      <a:pPr algn="ctr" fontAlgn="b"/>
                      <a:r>
                        <a:rPr lang="es-ES" sz="1100" b="0" i="0" u="none" strike="noStrike" dirty="0">
                          <a:solidFill>
                            <a:srgbClr val="000000"/>
                          </a:solidFill>
                          <a:effectLst/>
                          <a:latin typeface="Calibri"/>
                        </a:rPr>
                        <a:t>BANCOS </a:t>
                      </a:r>
                      <a:r>
                        <a:rPr lang="es-ES" sz="1100" b="0" i="0" u="none" strike="noStrike" dirty="0" smtClean="0">
                          <a:solidFill>
                            <a:srgbClr val="000000"/>
                          </a:solidFill>
                          <a:effectLst/>
                          <a:latin typeface="Calibri"/>
                        </a:rPr>
                        <a:t>PÚBLICOS </a:t>
                      </a:r>
                      <a:r>
                        <a:rPr lang="es-ES" sz="1100" b="0" i="0" u="none" strike="noStrike" dirty="0">
                          <a:solidFill>
                            <a:srgbClr val="000000"/>
                          </a:solidFill>
                          <a:effectLst/>
                          <a:latin typeface="Calibri"/>
                        </a:rPr>
                        <a:t>Y PRIVADOS, CASAS DE AHORRO Y </a:t>
                      </a:r>
                      <a:r>
                        <a:rPr lang="es-ES" sz="1100" b="0" i="0" u="none" strike="noStrike" dirty="0" smtClean="0">
                          <a:solidFill>
                            <a:srgbClr val="000000"/>
                          </a:solidFill>
                          <a:effectLst/>
                          <a:latin typeface="Calibri"/>
                        </a:rPr>
                        <a:t>PRÉSTAMO</a:t>
                      </a:r>
                      <a:r>
                        <a:rPr lang="es-ES" sz="1100" b="0" i="0" u="none" strike="noStrike" dirty="0">
                          <a:solidFill>
                            <a:srgbClr val="000000"/>
                          </a:solidFill>
                          <a:effectLst/>
                          <a:latin typeface="Calibri"/>
                        </a:rPr>
                        <a:t>, FINANCIERAS</a:t>
                      </a:r>
                    </a:p>
                  </a:txBody>
                  <a:tcPr marL="7607" marR="7607" marT="760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COOPERATIVAS Y MUTUALES</a:t>
                      </a:r>
                    </a:p>
                  </a:txBody>
                  <a:tcPr marL="7607" marR="7607" marT="760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CASAS DE CAMBIO</a:t>
                      </a:r>
                    </a:p>
                  </a:txBody>
                  <a:tcPr marL="7607" marR="7607" marT="760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PERSONAS </a:t>
                      </a:r>
                      <a:r>
                        <a:rPr lang="en-US" sz="1100" b="0" i="0" u="none" strike="noStrike" dirty="0" smtClean="0">
                          <a:solidFill>
                            <a:srgbClr val="000000"/>
                          </a:solidFill>
                          <a:effectLst/>
                          <a:latin typeface="Calibri"/>
                        </a:rPr>
                        <a:t>FÍSICAS </a:t>
                      </a:r>
                      <a:r>
                        <a:rPr lang="en-US" sz="1100" b="0" i="0" u="none" strike="noStrike" dirty="0">
                          <a:solidFill>
                            <a:srgbClr val="000000"/>
                          </a:solidFill>
                          <a:effectLst/>
                          <a:latin typeface="Calibri"/>
                        </a:rPr>
                        <a:t>ART 15</a:t>
                      </a:r>
                    </a:p>
                  </a:txBody>
                  <a:tcPr marL="7607" marR="7607" marT="760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PERSONAS </a:t>
                      </a:r>
                      <a:r>
                        <a:rPr lang="en-US" sz="1100" b="0" i="0" u="none" strike="noStrike" dirty="0" smtClean="0">
                          <a:solidFill>
                            <a:srgbClr val="000000"/>
                          </a:solidFill>
                          <a:effectLst/>
                          <a:latin typeface="Calibri"/>
                        </a:rPr>
                        <a:t>JURÍDICAS </a:t>
                      </a:r>
                      <a:r>
                        <a:rPr lang="en-US" sz="1100" b="0" i="0" u="none" strike="noStrike" dirty="0">
                          <a:solidFill>
                            <a:srgbClr val="000000"/>
                          </a:solidFill>
                          <a:effectLst/>
                          <a:latin typeface="Calibri"/>
                        </a:rPr>
                        <a:t>ART 15</a:t>
                      </a:r>
                    </a:p>
                  </a:txBody>
                  <a:tcPr marL="7607" marR="7607" marT="7607" marB="0" anchor="b">
                    <a:lnL>
                      <a:noFill/>
                    </a:lnL>
                    <a:lnR>
                      <a:noFill/>
                    </a:lnR>
                    <a:lnT>
                      <a:noFill/>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190177">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kern="1200" dirty="0">
                        <a:solidFill>
                          <a:srgbClr val="006100"/>
                        </a:solidFill>
                        <a:effectLst/>
                        <a:latin typeface="Calibri"/>
                        <a:ea typeface="+mn-ea"/>
                        <a:cs typeface="+mn-cs"/>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190177">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dirty="0">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190177">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190177">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190177">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177">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177">
                <a:tc>
                  <a:txBody>
                    <a:bodyPr/>
                    <a:lstStyle/>
                    <a:p>
                      <a:pPr algn="l" fontAlgn="b"/>
                      <a:endParaRPr lang="en-US" sz="900" b="0" i="0" u="none" strike="noStrike" dirty="0">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b="0" i="0" u="none" strike="noStrike" dirty="0">
                          <a:solidFill>
                            <a:srgbClr val="006100"/>
                          </a:solidFill>
                          <a:effectLst/>
                          <a:latin typeface="Calibri"/>
                        </a:rPr>
                        <a:t> </a:t>
                      </a: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fontAlgn="b"/>
                      <a:endParaRPr lang="en-US" sz="900" b="0" i="0" u="none" strike="noStrike">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7607" marR="7607" marT="76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8675641"/>
              </p:ext>
            </p:extLst>
          </p:nvPr>
        </p:nvGraphicFramePr>
        <p:xfrm>
          <a:off x="475928" y="1593358"/>
          <a:ext cx="4211533" cy="4684246"/>
        </p:xfrm>
        <a:graphic>
          <a:graphicData uri="http://schemas.openxmlformats.org/drawingml/2006/table">
            <a:tbl>
              <a:tblPr/>
              <a:tblGrid>
                <a:gridCol w="4211533"/>
              </a:tblGrid>
              <a:tr h="1064993">
                <a:tc>
                  <a:txBody>
                    <a:bodyPr/>
                    <a:lstStyle/>
                    <a:p>
                      <a:pPr algn="l" fontAlgn="b"/>
                      <a:r>
                        <a:rPr lang="en-US" sz="1400" b="1" i="0" u="none" strike="noStrike" dirty="0" err="1" smtClean="0">
                          <a:solidFill>
                            <a:srgbClr val="000000"/>
                          </a:solidFill>
                          <a:effectLst/>
                          <a:latin typeface="Calibri"/>
                        </a:rPr>
                        <a:t>Tipos</a:t>
                      </a:r>
                      <a:r>
                        <a:rPr lang="en-US" sz="1400" b="1" i="0" u="none" strike="noStrike" dirty="0" smtClean="0">
                          <a:solidFill>
                            <a:srgbClr val="000000"/>
                          </a:solidFill>
                          <a:effectLst/>
                          <a:latin typeface="Calibri"/>
                        </a:rPr>
                        <a:t> de Roles</a:t>
                      </a:r>
                    </a:p>
                    <a:p>
                      <a:pPr algn="l" fontAlgn="b"/>
                      <a:endParaRPr lang="en-US" sz="1400" b="1" i="0" u="none" strike="noStrike" dirty="0">
                        <a:solidFill>
                          <a:srgbClr val="000000"/>
                        </a:solidFill>
                        <a:effectLst/>
                        <a:latin typeface="Calibri"/>
                      </a:endParaRPr>
                    </a:p>
                  </a:txBody>
                  <a:tcPr marL="7607" marR="7607" marT="7607" marB="0" anchor="b">
                    <a:lnL>
                      <a:noFill/>
                    </a:lnL>
                    <a:lnR>
                      <a:noFill/>
                    </a:lnR>
                    <a:lnT>
                      <a:noFill/>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pt-BR" sz="1200" b="0" i="0" u="none" strike="noStrike" dirty="0">
                          <a:solidFill>
                            <a:srgbClr val="000000"/>
                          </a:solidFill>
                          <a:effectLst/>
                          <a:latin typeface="Arial"/>
                        </a:rPr>
                        <a:t>1.</a:t>
                      </a:r>
                      <a:r>
                        <a:rPr lang="pt-BR" sz="1200" b="0" i="0" u="none" strike="noStrike" dirty="0">
                          <a:solidFill>
                            <a:srgbClr val="000000"/>
                          </a:solidFill>
                          <a:effectLst/>
                          <a:latin typeface="Times New Roman"/>
                        </a:rPr>
                        <a:t>   </a:t>
                      </a:r>
                      <a:r>
                        <a:rPr lang="pt-BR" sz="1200" b="0" i="0" u="none" strike="noStrike" dirty="0" err="1">
                          <a:solidFill>
                            <a:srgbClr val="000000"/>
                          </a:solidFill>
                          <a:effectLst/>
                          <a:latin typeface="Calibri Light"/>
                        </a:rPr>
                        <a:t>Órgano</a:t>
                      </a:r>
                      <a:r>
                        <a:rPr lang="pt-BR" sz="1200" b="0" i="0" u="none" strike="noStrike" dirty="0">
                          <a:solidFill>
                            <a:srgbClr val="000000"/>
                          </a:solidFill>
                          <a:effectLst/>
                          <a:latin typeface="Calibri Light"/>
                        </a:rPr>
                        <a:t> </a:t>
                      </a:r>
                      <a:r>
                        <a:rPr lang="pt-BR" sz="1200" b="0" i="0" u="none" strike="noStrike" dirty="0" err="1">
                          <a:solidFill>
                            <a:srgbClr val="000000"/>
                          </a:solidFill>
                          <a:effectLst/>
                          <a:latin typeface="Calibri Light"/>
                        </a:rPr>
                        <a:t>director</a:t>
                      </a:r>
                      <a:r>
                        <a:rPr lang="pt-BR" sz="1200" b="0" i="0" u="none" strike="noStrike" dirty="0">
                          <a:solidFill>
                            <a:srgbClr val="000000"/>
                          </a:solidFill>
                          <a:effectLst/>
                          <a:latin typeface="Calibri Light"/>
                        </a:rPr>
                        <a:t> (Junta </a:t>
                      </a:r>
                      <a:r>
                        <a:rPr lang="pt-BR" sz="1200" b="0" i="0" u="none" strike="noStrike" dirty="0" err="1">
                          <a:solidFill>
                            <a:srgbClr val="000000"/>
                          </a:solidFill>
                          <a:effectLst/>
                          <a:latin typeface="Calibri Light"/>
                        </a:rPr>
                        <a:t>Directiva</a:t>
                      </a:r>
                      <a:r>
                        <a:rPr lang="pt-BR" sz="1200" b="0" i="0" u="none" strike="noStrike" dirty="0">
                          <a:solidFill>
                            <a:srgbClr val="000000"/>
                          </a:solidFill>
                          <a:effectLst/>
                          <a:latin typeface="Calibri Light"/>
                        </a:rPr>
                        <a:t> o  </a:t>
                      </a:r>
                      <a:r>
                        <a:rPr lang="pt-BR" sz="1200" b="0" i="0" u="none" strike="noStrike" dirty="0" err="1">
                          <a:solidFill>
                            <a:srgbClr val="000000"/>
                          </a:solidFill>
                          <a:effectLst/>
                          <a:latin typeface="Calibri Light"/>
                        </a:rPr>
                        <a:t>Consejo</a:t>
                      </a:r>
                      <a:r>
                        <a:rPr lang="pt-BR" sz="1200" b="0" i="0" u="none" strike="noStrike" dirty="0">
                          <a:solidFill>
                            <a:srgbClr val="000000"/>
                          </a:solidFill>
                          <a:effectLst/>
                          <a:latin typeface="Calibri Light"/>
                        </a:rPr>
                        <a:t> de </a:t>
                      </a:r>
                      <a:r>
                        <a:rPr lang="pt-BR" sz="1200" b="0" i="0" u="none" strike="noStrike" dirty="0" err="1">
                          <a:solidFill>
                            <a:srgbClr val="000000"/>
                          </a:solidFill>
                          <a:effectLst/>
                          <a:latin typeface="Calibri Light"/>
                        </a:rPr>
                        <a:t>Administración</a:t>
                      </a:r>
                      <a:r>
                        <a:rPr lang="pt-BR" sz="1200" b="0" i="0" u="none" strike="noStrike" dirty="0">
                          <a:solidFill>
                            <a:srgbClr val="000000"/>
                          </a:solidFill>
                          <a:effectLst/>
                          <a:latin typeface="Calibri Light"/>
                        </a:rPr>
                        <a:t>)</a:t>
                      </a:r>
                      <a:endParaRPr lang="pt-BR"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s-CR" sz="1200" b="0" i="0" u="none" strike="noStrike" dirty="0">
                          <a:solidFill>
                            <a:srgbClr val="000000"/>
                          </a:solidFill>
                          <a:effectLst/>
                          <a:latin typeface="Arial"/>
                        </a:rPr>
                        <a:t>2.</a:t>
                      </a:r>
                      <a:r>
                        <a:rPr lang="es-CR" sz="1200" b="0" i="0" u="none" strike="noStrike" dirty="0">
                          <a:solidFill>
                            <a:srgbClr val="000000"/>
                          </a:solidFill>
                          <a:effectLst/>
                          <a:latin typeface="Times New Roman"/>
                        </a:rPr>
                        <a:t>   </a:t>
                      </a:r>
                      <a:r>
                        <a:rPr lang="es-CR" sz="1200" b="0" i="0" u="none" strike="noStrike" dirty="0">
                          <a:solidFill>
                            <a:srgbClr val="000000"/>
                          </a:solidFill>
                          <a:effectLst/>
                          <a:latin typeface="Calibri Light"/>
                        </a:rPr>
                        <a:t>Comité de auditoría de órgano director</a:t>
                      </a:r>
                      <a:endParaRPr lang="es-CR"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s-CR" sz="1200" b="0" i="0" u="none" strike="noStrike" dirty="0">
                          <a:solidFill>
                            <a:srgbClr val="000000"/>
                          </a:solidFill>
                          <a:effectLst/>
                          <a:latin typeface="Arial"/>
                        </a:rPr>
                        <a:t>3.</a:t>
                      </a:r>
                      <a:r>
                        <a:rPr lang="es-CR" sz="1200" b="0" i="0" u="none" strike="noStrike" dirty="0">
                          <a:solidFill>
                            <a:srgbClr val="000000"/>
                          </a:solidFill>
                          <a:effectLst/>
                          <a:latin typeface="Times New Roman"/>
                        </a:rPr>
                        <a:t>   </a:t>
                      </a:r>
                      <a:r>
                        <a:rPr lang="es-CR" sz="1200" b="0" i="0" u="none" strike="noStrike" dirty="0">
                          <a:solidFill>
                            <a:srgbClr val="000000"/>
                          </a:solidFill>
                          <a:effectLst/>
                          <a:latin typeface="Calibri Light"/>
                        </a:rPr>
                        <a:t>Comité de riesgos de órgano director</a:t>
                      </a:r>
                      <a:endParaRPr lang="es-CR"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s-CR" sz="1200" b="0" i="0" u="none" strike="noStrike" dirty="0">
                          <a:solidFill>
                            <a:srgbClr val="000000"/>
                          </a:solidFill>
                          <a:effectLst/>
                          <a:latin typeface="Arial"/>
                        </a:rPr>
                        <a:t>4.</a:t>
                      </a:r>
                      <a:r>
                        <a:rPr lang="es-CR" sz="1200" b="0" i="0" u="none" strike="noStrike" dirty="0">
                          <a:solidFill>
                            <a:srgbClr val="000000"/>
                          </a:solidFill>
                          <a:effectLst/>
                          <a:latin typeface="Times New Roman"/>
                        </a:rPr>
                        <a:t>   </a:t>
                      </a:r>
                      <a:r>
                        <a:rPr lang="es-CR" sz="1200" b="0" i="0" u="none" strike="noStrike" dirty="0">
                          <a:solidFill>
                            <a:srgbClr val="000000"/>
                          </a:solidFill>
                          <a:effectLst/>
                          <a:latin typeface="Calibri Light"/>
                        </a:rPr>
                        <a:t>Comité de remuneración de órgano director</a:t>
                      </a:r>
                      <a:endParaRPr lang="es-CR"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s-CR" sz="1200" b="0" i="0" u="none" strike="noStrike" dirty="0">
                          <a:solidFill>
                            <a:srgbClr val="000000"/>
                          </a:solidFill>
                          <a:effectLst/>
                          <a:latin typeface="Arial"/>
                        </a:rPr>
                        <a:t>5.</a:t>
                      </a:r>
                      <a:r>
                        <a:rPr lang="es-CR" sz="1200" b="0" i="0" u="none" strike="noStrike" dirty="0">
                          <a:solidFill>
                            <a:srgbClr val="000000"/>
                          </a:solidFill>
                          <a:effectLst/>
                          <a:latin typeface="Times New Roman"/>
                        </a:rPr>
                        <a:t>   </a:t>
                      </a:r>
                      <a:r>
                        <a:rPr lang="es-CR" sz="1200" b="0" i="0" u="none" strike="noStrike" dirty="0">
                          <a:solidFill>
                            <a:srgbClr val="000000"/>
                          </a:solidFill>
                          <a:effectLst/>
                          <a:latin typeface="Calibri Light"/>
                        </a:rPr>
                        <a:t>Comité de nominación de órgano director</a:t>
                      </a:r>
                      <a:endParaRPr lang="es-CR"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pt-BR" sz="1200" b="0" i="0" u="none" strike="noStrike" dirty="0">
                          <a:solidFill>
                            <a:srgbClr val="000000"/>
                          </a:solidFill>
                          <a:effectLst/>
                          <a:latin typeface="Arial"/>
                        </a:rPr>
                        <a:t>6.</a:t>
                      </a:r>
                      <a:r>
                        <a:rPr lang="pt-BR" sz="1200" b="0" i="0" u="none" strike="noStrike" dirty="0">
                          <a:solidFill>
                            <a:srgbClr val="000000"/>
                          </a:solidFill>
                          <a:effectLst/>
                          <a:latin typeface="Times New Roman"/>
                        </a:rPr>
                        <a:t>   </a:t>
                      </a:r>
                      <a:r>
                        <a:rPr lang="pt-BR" sz="1200" b="0" i="0" u="none" strike="noStrike" dirty="0">
                          <a:solidFill>
                            <a:srgbClr val="000000"/>
                          </a:solidFill>
                          <a:effectLst/>
                          <a:latin typeface="Calibri Light"/>
                        </a:rPr>
                        <a:t>Comité de TI de </a:t>
                      </a:r>
                      <a:r>
                        <a:rPr lang="pt-BR" sz="1200" b="0" i="0" u="none" strike="noStrike" dirty="0" err="1">
                          <a:solidFill>
                            <a:srgbClr val="000000"/>
                          </a:solidFill>
                          <a:effectLst/>
                          <a:latin typeface="Calibri Light"/>
                        </a:rPr>
                        <a:t>órgano</a:t>
                      </a:r>
                      <a:r>
                        <a:rPr lang="pt-BR" sz="1200" b="0" i="0" u="none" strike="noStrike" dirty="0">
                          <a:solidFill>
                            <a:srgbClr val="000000"/>
                          </a:solidFill>
                          <a:effectLst/>
                          <a:latin typeface="Calibri Light"/>
                        </a:rPr>
                        <a:t> </a:t>
                      </a:r>
                      <a:r>
                        <a:rPr lang="pt-BR" sz="1200" b="0" i="0" u="none" strike="noStrike" dirty="0" err="1">
                          <a:solidFill>
                            <a:srgbClr val="000000"/>
                          </a:solidFill>
                          <a:effectLst/>
                          <a:latin typeface="Calibri Light"/>
                        </a:rPr>
                        <a:t>director</a:t>
                      </a:r>
                      <a:endParaRPr lang="pt-BR"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n-US" sz="1200" b="0" i="0" u="none" strike="noStrike" dirty="0">
                          <a:solidFill>
                            <a:srgbClr val="000000"/>
                          </a:solidFill>
                          <a:effectLst/>
                          <a:latin typeface="Arial"/>
                        </a:rPr>
                        <a:t>7.</a:t>
                      </a:r>
                      <a:r>
                        <a:rPr lang="en-US" sz="1200" b="0" i="0" u="none" strike="noStrike" dirty="0">
                          <a:solidFill>
                            <a:srgbClr val="000000"/>
                          </a:solidFill>
                          <a:effectLst/>
                          <a:latin typeface="Times New Roman"/>
                        </a:rPr>
                        <a:t>   </a:t>
                      </a:r>
                      <a:r>
                        <a:rPr lang="en-US" sz="1200" b="0" i="0" u="none" strike="noStrike" dirty="0">
                          <a:solidFill>
                            <a:srgbClr val="000000"/>
                          </a:solidFill>
                          <a:effectLst/>
                          <a:latin typeface="Calibri Light"/>
                        </a:rPr>
                        <a:t>Alta </a:t>
                      </a:r>
                      <a:r>
                        <a:rPr lang="en-US" sz="1200" b="0" i="0" u="none" strike="noStrike" dirty="0" err="1">
                          <a:solidFill>
                            <a:srgbClr val="000000"/>
                          </a:solidFill>
                          <a:effectLst/>
                          <a:latin typeface="Calibri Light"/>
                        </a:rPr>
                        <a:t>gerencia</a:t>
                      </a:r>
                      <a:endParaRPr lang="en-U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n-US" sz="1200" b="0" i="0" u="none" strike="noStrike" dirty="0">
                          <a:solidFill>
                            <a:srgbClr val="000000"/>
                          </a:solidFill>
                          <a:effectLst/>
                          <a:latin typeface="Arial"/>
                        </a:rPr>
                        <a:t>8.</a:t>
                      </a:r>
                      <a:r>
                        <a:rPr lang="en-US" sz="1200" b="0" i="0" u="none" strike="noStrike" dirty="0">
                          <a:solidFill>
                            <a:srgbClr val="000000"/>
                          </a:solidFill>
                          <a:effectLst/>
                          <a:latin typeface="Times New Roman"/>
                        </a:rPr>
                        <a:t>   </a:t>
                      </a:r>
                      <a:r>
                        <a:rPr lang="en-US" sz="1200" b="0" i="0" u="none" strike="noStrike" dirty="0" err="1">
                          <a:solidFill>
                            <a:srgbClr val="000000"/>
                          </a:solidFill>
                          <a:effectLst/>
                          <a:latin typeface="Calibri Light"/>
                        </a:rPr>
                        <a:t>Contable-Financiero</a:t>
                      </a:r>
                      <a:endParaRPr lang="en-U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s-ES" sz="1200" b="0" i="0" u="none" strike="noStrike" dirty="0">
                          <a:solidFill>
                            <a:srgbClr val="000000"/>
                          </a:solidFill>
                          <a:effectLst/>
                          <a:latin typeface="Arial"/>
                        </a:rPr>
                        <a:t>9.</a:t>
                      </a:r>
                      <a:r>
                        <a:rPr lang="es-ES" sz="1200" b="0" i="0" u="none" strike="noStrike" dirty="0">
                          <a:solidFill>
                            <a:srgbClr val="000000"/>
                          </a:solidFill>
                          <a:effectLst/>
                          <a:latin typeface="Times New Roman"/>
                        </a:rPr>
                        <a:t>   </a:t>
                      </a:r>
                      <a:r>
                        <a:rPr lang="es-ES" sz="1200" b="0" i="0" u="none" strike="noStrike" dirty="0">
                          <a:solidFill>
                            <a:srgbClr val="000000"/>
                          </a:solidFill>
                          <a:effectLst/>
                          <a:latin typeface="Calibri Light"/>
                        </a:rPr>
                        <a:t>Cumplimiento legal y regulatorio</a:t>
                      </a:r>
                      <a:endParaRPr lang="es-E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n-US" sz="1200" b="0" i="0" u="none" strike="noStrike" dirty="0">
                          <a:solidFill>
                            <a:srgbClr val="000000"/>
                          </a:solidFill>
                          <a:effectLst/>
                          <a:latin typeface="Arial"/>
                        </a:rPr>
                        <a:t>10.</a:t>
                      </a:r>
                      <a:r>
                        <a:rPr lang="en-US" sz="1200" b="0" i="0" u="none" strike="noStrike" dirty="0">
                          <a:solidFill>
                            <a:srgbClr val="000000"/>
                          </a:solidFill>
                          <a:effectLst/>
                          <a:latin typeface="Times New Roman"/>
                        </a:rPr>
                        <a:t>  </a:t>
                      </a:r>
                      <a:r>
                        <a:rPr lang="en-US" sz="1200" b="0" i="0" u="none" strike="noStrike" dirty="0" err="1" smtClean="0">
                          <a:solidFill>
                            <a:srgbClr val="000000"/>
                          </a:solidFill>
                          <a:effectLst/>
                          <a:latin typeface="Calibri Light"/>
                        </a:rPr>
                        <a:t>Comité</a:t>
                      </a:r>
                      <a:r>
                        <a:rPr lang="en-US" sz="1200" b="0" i="0" u="none" strike="noStrike" dirty="0" smtClean="0">
                          <a:solidFill>
                            <a:srgbClr val="000000"/>
                          </a:solidFill>
                          <a:effectLst/>
                          <a:latin typeface="Calibri Light"/>
                        </a:rPr>
                        <a:t> </a:t>
                      </a:r>
                      <a:r>
                        <a:rPr lang="en-US" sz="1200" b="0" i="0" u="none" strike="noStrike" dirty="0">
                          <a:solidFill>
                            <a:srgbClr val="000000"/>
                          </a:solidFill>
                          <a:effectLst/>
                          <a:latin typeface="Calibri Light"/>
                        </a:rPr>
                        <a:t>de </a:t>
                      </a:r>
                      <a:r>
                        <a:rPr lang="en-US" sz="1200" b="0" i="0" u="none" strike="noStrike" dirty="0" err="1">
                          <a:solidFill>
                            <a:srgbClr val="000000"/>
                          </a:solidFill>
                          <a:effectLst/>
                          <a:latin typeface="Calibri Light"/>
                        </a:rPr>
                        <a:t>cumplimiento</a:t>
                      </a:r>
                      <a:endParaRPr lang="en-U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s-ES" sz="1200" b="0" i="0" u="none" strike="noStrike" dirty="0">
                          <a:solidFill>
                            <a:srgbClr val="000000"/>
                          </a:solidFill>
                          <a:effectLst/>
                          <a:latin typeface="Arial"/>
                        </a:rPr>
                        <a:t>11.</a:t>
                      </a:r>
                      <a:r>
                        <a:rPr lang="es-ES" sz="1200" b="0" i="0" u="none" strike="noStrike" dirty="0">
                          <a:solidFill>
                            <a:srgbClr val="000000"/>
                          </a:solidFill>
                          <a:effectLst/>
                          <a:latin typeface="Times New Roman"/>
                        </a:rPr>
                        <a:t>  </a:t>
                      </a:r>
                      <a:r>
                        <a:rPr lang="es-ES" sz="1200" b="0" i="0" u="none" strike="noStrike" dirty="0" smtClean="0">
                          <a:solidFill>
                            <a:srgbClr val="000000"/>
                          </a:solidFill>
                          <a:effectLst/>
                          <a:latin typeface="Calibri Light"/>
                        </a:rPr>
                        <a:t>Cumplimiento </a:t>
                      </a:r>
                      <a:r>
                        <a:rPr lang="es-ES" sz="1200" b="0" i="0" u="none" strike="noStrike" dirty="0">
                          <a:solidFill>
                            <a:srgbClr val="000000"/>
                          </a:solidFill>
                          <a:effectLst/>
                          <a:latin typeface="Calibri Light"/>
                        </a:rPr>
                        <a:t>de la Ley 8204</a:t>
                      </a:r>
                      <a:endParaRPr lang="es-E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n-US" sz="1200" b="0" i="0" u="none" strike="noStrike" dirty="0">
                          <a:solidFill>
                            <a:srgbClr val="000000"/>
                          </a:solidFill>
                          <a:effectLst/>
                          <a:latin typeface="Arial"/>
                        </a:rPr>
                        <a:t>12.</a:t>
                      </a:r>
                      <a:r>
                        <a:rPr lang="en-US" sz="1200" b="0" i="0" u="none" strike="noStrike" dirty="0">
                          <a:solidFill>
                            <a:srgbClr val="000000"/>
                          </a:solidFill>
                          <a:effectLst/>
                          <a:latin typeface="Times New Roman"/>
                        </a:rPr>
                        <a:t>  </a:t>
                      </a:r>
                      <a:r>
                        <a:rPr lang="en-US" sz="1200" b="0" i="0" u="none" strike="noStrike" dirty="0" err="1" smtClean="0">
                          <a:solidFill>
                            <a:srgbClr val="000000"/>
                          </a:solidFill>
                          <a:effectLst/>
                          <a:latin typeface="Calibri Light"/>
                        </a:rPr>
                        <a:t>Tecnologías</a:t>
                      </a:r>
                      <a:r>
                        <a:rPr lang="en-US" sz="1200" b="0" i="0" u="none" strike="noStrike" dirty="0" smtClean="0">
                          <a:solidFill>
                            <a:srgbClr val="000000"/>
                          </a:solidFill>
                          <a:effectLst/>
                          <a:latin typeface="Calibri Light"/>
                        </a:rPr>
                        <a:t> </a:t>
                      </a:r>
                      <a:r>
                        <a:rPr lang="en-US" sz="1200" b="0" i="0" u="none" strike="noStrike" dirty="0">
                          <a:solidFill>
                            <a:srgbClr val="000000"/>
                          </a:solidFill>
                          <a:effectLst/>
                          <a:latin typeface="Calibri Light"/>
                        </a:rPr>
                        <a:t>de </a:t>
                      </a:r>
                      <a:r>
                        <a:rPr lang="en-US" sz="1200" b="0" i="0" u="none" strike="noStrike" dirty="0" err="1">
                          <a:solidFill>
                            <a:srgbClr val="000000"/>
                          </a:solidFill>
                          <a:effectLst/>
                          <a:latin typeface="Calibri Light"/>
                        </a:rPr>
                        <a:t>información</a:t>
                      </a:r>
                      <a:endParaRPr lang="en-U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n-US" sz="1200" b="0" i="0" u="none" strike="noStrike" dirty="0">
                          <a:solidFill>
                            <a:srgbClr val="000000"/>
                          </a:solidFill>
                          <a:effectLst/>
                          <a:latin typeface="Arial"/>
                        </a:rPr>
                        <a:t>13.</a:t>
                      </a:r>
                      <a:r>
                        <a:rPr lang="en-US" sz="1200" b="0" i="0" u="none" strike="noStrike" dirty="0">
                          <a:solidFill>
                            <a:srgbClr val="000000"/>
                          </a:solidFill>
                          <a:effectLst/>
                          <a:latin typeface="Times New Roman"/>
                        </a:rPr>
                        <a:t>  </a:t>
                      </a:r>
                      <a:r>
                        <a:rPr lang="en-US" sz="1200" b="0" i="0" u="none" strike="noStrike" dirty="0" err="1" smtClean="0">
                          <a:solidFill>
                            <a:srgbClr val="000000"/>
                          </a:solidFill>
                          <a:effectLst/>
                          <a:latin typeface="Calibri Light"/>
                        </a:rPr>
                        <a:t>Estructura</a:t>
                      </a:r>
                      <a:r>
                        <a:rPr lang="en-US" sz="1200" b="0" i="0" u="none" strike="noStrike" dirty="0" smtClean="0">
                          <a:solidFill>
                            <a:srgbClr val="000000"/>
                          </a:solidFill>
                          <a:effectLst/>
                          <a:latin typeface="Calibri Light"/>
                        </a:rPr>
                        <a:t> </a:t>
                      </a:r>
                      <a:r>
                        <a:rPr lang="en-US" sz="1200" b="0" i="0" u="none" strike="noStrike" dirty="0">
                          <a:solidFill>
                            <a:srgbClr val="000000"/>
                          </a:solidFill>
                          <a:effectLst/>
                          <a:latin typeface="Calibri Light"/>
                        </a:rPr>
                        <a:t>de capital (*)</a:t>
                      </a:r>
                      <a:endParaRPr lang="en-U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n-US" sz="1200" b="0" i="0" u="none" strike="noStrike" dirty="0">
                          <a:solidFill>
                            <a:srgbClr val="000000"/>
                          </a:solidFill>
                          <a:effectLst/>
                          <a:latin typeface="Arial"/>
                        </a:rPr>
                        <a:t>14.</a:t>
                      </a:r>
                      <a:r>
                        <a:rPr lang="en-US" sz="1200" b="0" i="0" u="none" strike="noStrike" dirty="0">
                          <a:solidFill>
                            <a:srgbClr val="000000"/>
                          </a:solidFill>
                          <a:effectLst/>
                          <a:latin typeface="Times New Roman"/>
                        </a:rPr>
                        <a:t>  </a:t>
                      </a:r>
                      <a:r>
                        <a:rPr lang="en-US" sz="1200" b="0" i="0" u="none" strike="noStrike" dirty="0" smtClean="0">
                          <a:solidFill>
                            <a:srgbClr val="000000"/>
                          </a:solidFill>
                          <a:effectLst/>
                          <a:latin typeface="Calibri Light"/>
                        </a:rPr>
                        <a:t>Auditoria </a:t>
                      </a:r>
                      <a:r>
                        <a:rPr lang="en-US" sz="1200" b="0" i="0" u="none" strike="noStrike" dirty="0" err="1">
                          <a:solidFill>
                            <a:srgbClr val="000000"/>
                          </a:solidFill>
                          <a:effectLst/>
                          <a:latin typeface="Calibri Light"/>
                        </a:rPr>
                        <a:t>Interna</a:t>
                      </a:r>
                      <a:endParaRPr lang="en-U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n-US" sz="1200" b="0" i="0" u="none" strike="noStrike" dirty="0">
                          <a:solidFill>
                            <a:srgbClr val="000000"/>
                          </a:solidFill>
                          <a:effectLst/>
                          <a:latin typeface="Arial"/>
                        </a:rPr>
                        <a:t>15.</a:t>
                      </a:r>
                      <a:r>
                        <a:rPr lang="en-US" sz="1200" b="0" i="0" u="none" strike="noStrike" dirty="0">
                          <a:solidFill>
                            <a:srgbClr val="000000"/>
                          </a:solidFill>
                          <a:effectLst/>
                          <a:latin typeface="Times New Roman"/>
                        </a:rPr>
                        <a:t>  </a:t>
                      </a:r>
                      <a:r>
                        <a:rPr lang="en-US" sz="1200" b="0" i="0" u="none" strike="noStrike" dirty="0" err="1" smtClean="0">
                          <a:solidFill>
                            <a:srgbClr val="000000"/>
                          </a:solidFill>
                          <a:effectLst/>
                          <a:latin typeface="Calibri Light"/>
                        </a:rPr>
                        <a:t>Dirección</a:t>
                      </a:r>
                      <a:r>
                        <a:rPr lang="en-US" sz="1200" b="0" i="0" u="none" strike="noStrike" dirty="0" smtClean="0">
                          <a:solidFill>
                            <a:srgbClr val="000000"/>
                          </a:solidFill>
                          <a:effectLst/>
                          <a:latin typeface="Calibri Light"/>
                        </a:rPr>
                        <a:t> </a:t>
                      </a:r>
                      <a:r>
                        <a:rPr lang="en-US" sz="1200" b="0" i="0" u="none" strike="noStrike" dirty="0">
                          <a:solidFill>
                            <a:srgbClr val="000000"/>
                          </a:solidFill>
                          <a:effectLst/>
                          <a:latin typeface="Calibri Light"/>
                        </a:rPr>
                        <a:t>de </a:t>
                      </a:r>
                      <a:r>
                        <a:rPr lang="en-US" sz="1200" b="0" i="0" u="none" strike="noStrike" dirty="0" err="1">
                          <a:solidFill>
                            <a:srgbClr val="000000"/>
                          </a:solidFill>
                          <a:effectLst/>
                          <a:latin typeface="Calibri Light"/>
                        </a:rPr>
                        <a:t>riesgos</a:t>
                      </a:r>
                      <a:endParaRPr lang="en-U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n-US" sz="1200" b="0" i="0" u="none" strike="noStrike" dirty="0">
                          <a:solidFill>
                            <a:srgbClr val="000000"/>
                          </a:solidFill>
                          <a:effectLst/>
                          <a:latin typeface="Arial"/>
                        </a:rPr>
                        <a:t>16.</a:t>
                      </a:r>
                      <a:r>
                        <a:rPr lang="en-US" sz="1200" b="0" i="0" u="none" strike="noStrike" dirty="0">
                          <a:solidFill>
                            <a:srgbClr val="000000"/>
                          </a:solidFill>
                          <a:effectLst/>
                          <a:latin typeface="Times New Roman"/>
                        </a:rPr>
                        <a:t>  </a:t>
                      </a:r>
                      <a:r>
                        <a:rPr lang="en-US" sz="1200" b="0" i="0" u="none" strike="noStrike" dirty="0" err="1" smtClean="0">
                          <a:solidFill>
                            <a:srgbClr val="000000"/>
                          </a:solidFill>
                          <a:effectLst/>
                          <a:latin typeface="Calibri Light"/>
                        </a:rPr>
                        <a:t>Puestos</a:t>
                      </a:r>
                      <a:r>
                        <a:rPr lang="en-US" sz="1200" b="0" i="0" u="none" strike="noStrike" dirty="0" smtClean="0">
                          <a:solidFill>
                            <a:srgbClr val="000000"/>
                          </a:solidFill>
                          <a:effectLst/>
                          <a:latin typeface="Calibri Light"/>
                        </a:rPr>
                        <a:t> </a:t>
                      </a:r>
                      <a:r>
                        <a:rPr lang="en-US" sz="1200" b="0" i="0" u="none" strike="noStrike" dirty="0" err="1">
                          <a:solidFill>
                            <a:srgbClr val="000000"/>
                          </a:solidFill>
                          <a:effectLst/>
                          <a:latin typeface="Calibri Light"/>
                        </a:rPr>
                        <a:t>externos</a:t>
                      </a:r>
                      <a:r>
                        <a:rPr lang="en-US" sz="1200" b="0" i="0" u="none" strike="noStrike" dirty="0">
                          <a:solidFill>
                            <a:srgbClr val="000000"/>
                          </a:solidFill>
                          <a:effectLst/>
                          <a:latin typeface="Calibri Light"/>
                        </a:rPr>
                        <a:t> (*)</a:t>
                      </a:r>
                      <a:endParaRPr lang="en-U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n-US" sz="1200" b="0" i="0" u="none" strike="noStrike" dirty="0">
                          <a:solidFill>
                            <a:srgbClr val="000000"/>
                          </a:solidFill>
                          <a:effectLst/>
                          <a:latin typeface="Arial"/>
                        </a:rPr>
                        <a:t>17.</a:t>
                      </a:r>
                      <a:r>
                        <a:rPr lang="en-US" sz="1200" b="0" i="0" u="none" strike="noStrike" dirty="0">
                          <a:solidFill>
                            <a:srgbClr val="000000"/>
                          </a:solidFill>
                          <a:effectLst/>
                          <a:latin typeface="Times New Roman"/>
                        </a:rPr>
                        <a:t>  </a:t>
                      </a:r>
                      <a:r>
                        <a:rPr lang="en-US" sz="1200" b="0" i="0" u="none" strike="noStrike" dirty="0" err="1" smtClean="0">
                          <a:solidFill>
                            <a:srgbClr val="000000"/>
                          </a:solidFill>
                          <a:effectLst/>
                          <a:latin typeface="Calibri Light"/>
                        </a:rPr>
                        <a:t>Comité</a:t>
                      </a:r>
                      <a:r>
                        <a:rPr lang="en-US" sz="1200" b="0" i="0" u="none" strike="noStrike" dirty="0" smtClean="0">
                          <a:solidFill>
                            <a:srgbClr val="000000"/>
                          </a:solidFill>
                          <a:effectLst/>
                          <a:latin typeface="Calibri Light"/>
                        </a:rPr>
                        <a:t> </a:t>
                      </a:r>
                      <a:r>
                        <a:rPr lang="en-US" sz="1200" b="0" i="0" u="none" strike="noStrike" dirty="0">
                          <a:solidFill>
                            <a:srgbClr val="000000"/>
                          </a:solidFill>
                          <a:effectLst/>
                          <a:latin typeface="Calibri Light"/>
                        </a:rPr>
                        <a:t>de </a:t>
                      </a:r>
                      <a:r>
                        <a:rPr lang="en-US" sz="1200" b="0" i="0" u="none" strike="noStrike" dirty="0" err="1">
                          <a:solidFill>
                            <a:srgbClr val="000000"/>
                          </a:solidFill>
                          <a:effectLst/>
                          <a:latin typeface="Calibri Light"/>
                        </a:rPr>
                        <a:t>crédito</a:t>
                      </a:r>
                      <a:endParaRPr lang="en-U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ctr"/>
                      <a:r>
                        <a:rPr lang="en-US" sz="1200" b="0" i="0" u="none" strike="noStrike" dirty="0">
                          <a:solidFill>
                            <a:srgbClr val="000000"/>
                          </a:solidFill>
                          <a:effectLst/>
                          <a:latin typeface="Arial"/>
                        </a:rPr>
                        <a:t>18.</a:t>
                      </a:r>
                      <a:r>
                        <a:rPr lang="en-US" sz="1200" b="0" i="0" u="none" strike="noStrike" dirty="0">
                          <a:solidFill>
                            <a:srgbClr val="000000"/>
                          </a:solidFill>
                          <a:effectLst/>
                          <a:latin typeface="Times New Roman"/>
                        </a:rPr>
                        <a:t>  </a:t>
                      </a:r>
                      <a:r>
                        <a:rPr lang="en-US" sz="1200" b="0" i="0" u="none" strike="noStrike" dirty="0" err="1" smtClean="0">
                          <a:solidFill>
                            <a:srgbClr val="000000"/>
                          </a:solidFill>
                          <a:effectLst/>
                          <a:latin typeface="Calibri Light"/>
                        </a:rPr>
                        <a:t>Comité</a:t>
                      </a:r>
                      <a:r>
                        <a:rPr lang="en-US" sz="1200" b="0" i="0" u="none" strike="noStrike" dirty="0" smtClean="0">
                          <a:solidFill>
                            <a:srgbClr val="000000"/>
                          </a:solidFill>
                          <a:effectLst/>
                          <a:latin typeface="Calibri Light"/>
                        </a:rPr>
                        <a:t> </a:t>
                      </a:r>
                      <a:r>
                        <a:rPr lang="en-US" sz="1200" b="0" i="0" u="none" strike="noStrike" dirty="0">
                          <a:solidFill>
                            <a:srgbClr val="000000"/>
                          </a:solidFill>
                          <a:effectLst/>
                          <a:latin typeface="Calibri Light"/>
                        </a:rPr>
                        <a:t>de </a:t>
                      </a:r>
                      <a:r>
                        <a:rPr lang="en-US" sz="1200" b="0" i="0" u="none" strike="noStrike" dirty="0" err="1">
                          <a:solidFill>
                            <a:srgbClr val="000000"/>
                          </a:solidFill>
                          <a:effectLst/>
                          <a:latin typeface="Calibri Light"/>
                        </a:rPr>
                        <a:t>educación</a:t>
                      </a:r>
                      <a:endParaRPr lang="en-US" sz="1200" b="0" i="0" u="none" strike="noStrike" dirty="0">
                        <a:solidFill>
                          <a:srgbClr val="000000"/>
                        </a:solidFill>
                        <a:effectLst/>
                        <a:latin typeface="Arial"/>
                      </a:endParaRPr>
                    </a:p>
                  </a:txBody>
                  <a:tcPr marL="7607" marR="7607" marT="7607" marB="0" anchor="ctr">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190177">
                <a:tc>
                  <a:txBody>
                    <a:bodyPr/>
                    <a:lstStyle/>
                    <a:p>
                      <a:pPr algn="l" fontAlgn="b"/>
                      <a:r>
                        <a:rPr lang="es-CR" sz="1200" b="0" i="0" u="none" strike="noStrike" dirty="0">
                          <a:solidFill>
                            <a:srgbClr val="000000"/>
                          </a:solidFill>
                          <a:effectLst/>
                          <a:latin typeface="Calibri Light"/>
                        </a:rPr>
                        <a:t>19.  Comité de vigilancia</a:t>
                      </a:r>
                    </a:p>
                  </a:txBody>
                  <a:tcPr marL="7607" marR="7607" marT="7607" marB="0" anchor="b">
                    <a:lnL w="317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3243057"/>
      </p:ext>
    </p:extLst>
  </p:cSld>
  <p:clrMapOvr>
    <a:masterClrMapping/>
  </p:clrMapOvr>
  <mc:AlternateContent xmlns:mc="http://schemas.openxmlformats.org/markup-compatibility/2006" xmlns:p14="http://schemas.microsoft.com/office/powerpoint/2010/main">
    <mc:Choice Requires="p14">
      <p:transition spd="slow" p14:dur="2000" advTm="88044"/>
    </mc:Choice>
    <mc:Fallback xmlns="">
      <p:transition spd="slow" advTm="88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3028"/>
            <a:ext cx="7793037" cy="647700"/>
          </a:xfrm>
        </p:spPr>
        <p:txBody>
          <a:bodyPr/>
          <a:lstStyle/>
          <a:p>
            <a:r>
              <a:rPr lang="es-CR" sz="3600" dirty="0" smtClean="0"/>
              <a:t>Agenda</a:t>
            </a:r>
            <a:endParaRPr lang="es-CR" sz="3600" dirty="0"/>
          </a:p>
        </p:txBody>
      </p:sp>
      <p:sp>
        <p:nvSpPr>
          <p:cNvPr id="3" name="2 Marcador de contenido"/>
          <p:cNvSpPr>
            <a:spLocks noGrp="1"/>
          </p:cNvSpPr>
          <p:nvPr>
            <p:ph idx="1"/>
          </p:nvPr>
        </p:nvSpPr>
        <p:spPr>
          <a:xfrm>
            <a:off x="1115616" y="1157064"/>
            <a:ext cx="7632848" cy="4648200"/>
          </a:xfrm>
        </p:spPr>
        <p:txBody>
          <a:bodyPr>
            <a:normAutofit/>
          </a:bodyPr>
          <a:lstStyle/>
          <a:p>
            <a:r>
              <a:rPr lang="es-ES" sz="2400" dirty="0" smtClean="0">
                <a:solidFill>
                  <a:schemeClr val="bg1">
                    <a:lumMod val="65000"/>
                  </a:schemeClr>
                </a:solidFill>
              </a:rPr>
              <a:t>Visión</a:t>
            </a:r>
          </a:p>
          <a:p>
            <a:r>
              <a:rPr lang="es-ES" sz="2400" dirty="0">
                <a:solidFill>
                  <a:schemeClr val="bg1">
                    <a:lumMod val="65000"/>
                  </a:schemeClr>
                </a:solidFill>
              </a:rPr>
              <a:t>Alcance del proyecto </a:t>
            </a:r>
          </a:p>
          <a:p>
            <a:r>
              <a:rPr lang="es-ES" sz="2400" dirty="0" smtClean="0">
                <a:solidFill>
                  <a:schemeClr val="bg1">
                    <a:lumMod val="65000"/>
                  </a:schemeClr>
                </a:solidFill>
              </a:rPr>
              <a:t>Clase de datos Registro y Control </a:t>
            </a:r>
          </a:p>
          <a:p>
            <a:pPr lvl="1"/>
            <a:r>
              <a:rPr lang="es-ES" sz="2000" dirty="0" smtClean="0">
                <a:solidFill>
                  <a:schemeClr val="bg1">
                    <a:lumMod val="65000"/>
                  </a:schemeClr>
                </a:solidFill>
              </a:rPr>
              <a:t>Proceso Actual</a:t>
            </a:r>
          </a:p>
          <a:p>
            <a:pPr lvl="1"/>
            <a:r>
              <a:rPr lang="es-ES" sz="2000" dirty="0" smtClean="0">
                <a:solidFill>
                  <a:schemeClr val="bg1">
                    <a:lumMod val="65000"/>
                  </a:schemeClr>
                </a:solidFill>
              </a:rPr>
              <a:t>Nuevo proceso, información sobre los roles</a:t>
            </a:r>
          </a:p>
          <a:p>
            <a:r>
              <a:rPr lang="es-CR" sz="2400" dirty="0" smtClean="0">
                <a:solidFill>
                  <a:schemeClr val="bg1">
                    <a:lumMod val="65000"/>
                  </a:schemeClr>
                </a:solidFill>
              </a:rPr>
              <a:t>Servicio de Roles</a:t>
            </a:r>
          </a:p>
          <a:p>
            <a:r>
              <a:rPr lang="es-ES" sz="2400" dirty="0" smtClean="0"/>
              <a:t>Tareas </a:t>
            </a:r>
            <a:r>
              <a:rPr lang="es-ES" sz="2400" dirty="0"/>
              <a:t>de las entidades</a:t>
            </a:r>
          </a:p>
          <a:p>
            <a:r>
              <a:rPr lang="es-ES" sz="2400" dirty="0" smtClean="0">
                <a:solidFill>
                  <a:schemeClr val="bg1">
                    <a:lumMod val="65000"/>
                  </a:schemeClr>
                </a:solidFill>
              </a:rPr>
              <a:t>Línea de tiempo</a:t>
            </a:r>
          </a:p>
          <a:p>
            <a:endParaRPr lang="es-CR" sz="2400" dirty="0"/>
          </a:p>
          <a:p>
            <a:pPr marL="0" indent="0">
              <a:buNone/>
            </a:pPr>
            <a:endParaRPr lang="es-CR" sz="2400" dirty="0"/>
          </a:p>
        </p:txBody>
      </p:sp>
    </p:spTree>
    <p:extLst>
      <p:ext uri="{BB962C8B-B14F-4D97-AF65-F5344CB8AC3E}">
        <p14:creationId xmlns:p14="http://schemas.microsoft.com/office/powerpoint/2010/main" val="114055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793037" cy="1052364"/>
          </a:xfrm>
        </p:spPr>
        <p:txBody>
          <a:bodyPr anchor="ctr"/>
          <a:lstStyle/>
          <a:p>
            <a:r>
              <a:rPr lang="es-CR" sz="3600" dirty="0" smtClean="0"/>
              <a:t>Tareas de las Entidades</a:t>
            </a:r>
            <a:endParaRPr lang="es-CR"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74773695"/>
              </p:ext>
            </p:extLst>
          </p:nvPr>
        </p:nvGraphicFramePr>
        <p:xfrm>
          <a:off x="251520" y="1484784"/>
          <a:ext cx="870426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937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3028"/>
            <a:ext cx="7793037" cy="647700"/>
          </a:xfrm>
        </p:spPr>
        <p:txBody>
          <a:bodyPr/>
          <a:lstStyle/>
          <a:p>
            <a:r>
              <a:rPr lang="es-CR" sz="3600" dirty="0" smtClean="0"/>
              <a:t>Agenda</a:t>
            </a:r>
            <a:endParaRPr lang="es-CR" sz="3600" dirty="0"/>
          </a:p>
        </p:txBody>
      </p:sp>
      <p:sp>
        <p:nvSpPr>
          <p:cNvPr id="3" name="2 Marcador de contenido"/>
          <p:cNvSpPr>
            <a:spLocks noGrp="1"/>
          </p:cNvSpPr>
          <p:nvPr>
            <p:ph idx="1"/>
          </p:nvPr>
        </p:nvSpPr>
        <p:spPr>
          <a:xfrm>
            <a:off x="1115616" y="1157064"/>
            <a:ext cx="7632848" cy="4648200"/>
          </a:xfrm>
        </p:spPr>
        <p:txBody>
          <a:bodyPr>
            <a:normAutofit/>
          </a:bodyPr>
          <a:lstStyle/>
          <a:p>
            <a:r>
              <a:rPr lang="es-ES" sz="2400" dirty="0" smtClean="0">
                <a:solidFill>
                  <a:schemeClr val="bg1">
                    <a:lumMod val="65000"/>
                  </a:schemeClr>
                </a:solidFill>
              </a:rPr>
              <a:t>Visión</a:t>
            </a:r>
          </a:p>
          <a:p>
            <a:r>
              <a:rPr lang="es-ES" sz="2400" dirty="0">
                <a:solidFill>
                  <a:schemeClr val="bg1">
                    <a:lumMod val="65000"/>
                  </a:schemeClr>
                </a:solidFill>
              </a:rPr>
              <a:t>Alcance del proyecto </a:t>
            </a:r>
          </a:p>
          <a:p>
            <a:r>
              <a:rPr lang="es-ES" sz="2400" dirty="0" smtClean="0">
                <a:solidFill>
                  <a:schemeClr val="bg1">
                    <a:lumMod val="65000"/>
                  </a:schemeClr>
                </a:solidFill>
              </a:rPr>
              <a:t>Clase de datos Registro y Control </a:t>
            </a:r>
          </a:p>
          <a:p>
            <a:pPr lvl="1"/>
            <a:r>
              <a:rPr lang="es-ES" sz="2000" dirty="0" smtClean="0">
                <a:solidFill>
                  <a:schemeClr val="bg1">
                    <a:lumMod val="65000"/>
                  </a:schemeClr>
                </a:solidFill>
              </a:rPr>
              <a:t>Proceso Actual</a:t>
            </a:r>
          </a:p>
          <a:p>
            <a:pPr lvl="1"/>
            <a:r>
              <a:rPr lang="es-ES" sz="2000" dirty="0" smtClean="0">
                <a:solidFill>
                  <a:schemeClr val="bg1">
                    <a:lumMod val="65000"/>
                  </a:schemeClr>
                </a:solidFill>
              </a:rPr>
              <a:t>Nuevo proceso, información sobre los roles</a:t>
            </a:r>
          </a:p>
          <a:p>
            <a:r>
              <a:rPr lang="es-CR" sz="2400" dirty="0" smtClean="0">
                <a:solidFill>
                  <a:schemeClr val="bg1">
                    <a:lumMod val="65000"/>
                  </a:schemeClr>
                </a:solidFill>
              </a:rPr>
              <a:t>Servicio de Roles</a:t>
            </a:r>
          </a:p>
          <a:p>
            <a:r>
              <a:rPr lang="es-ES" sz="2400" dirty="0" smtClean="0">
                <a:solidFill>
                  <a:schemeClr val="bg1">
                    <a:lumMod val="65000"/>
                  </a:schemeClr>
                </a:solidFill>
              </a:rPr>
              <a:t>Forma de trabajo</a:t>
            </a:r>
          </a:p>
          <a:p>
            <a:r>
              <a:rPr lang="es-ES" sz="2400" dirty="0">
                <a:solidFill>
                  <a:schemeClr val="bg1">
                    <a:lumMod val="65000"/>
                  </a:schemeClr>
                </a:solidFill>
              </a:rPr>
              <a:t>Tareas de las entidades</a:t>
            </a:r>
          </a:p>
          <a:p>
            <a:r>
              <a:rPr lang="es-ES" sz="2400" dirty="0" smtClean="0"/>
              <a:t>Línea de tiempo</a:t>
            </a:r>
          </a:p>
          <a:p>
            <a:endParaRPr lang="es-CR" sz="2400" dirty="0"/>
          </a:p>
          <a:p>
            <a:pPr marL="0" indent="0">
              <a:buNone/>
            </a:pPr>
            <a:endParaRPr lang="es-CR" sz="2400" dirty="0"/>
          </a:p>
        </p:txBody>
      </p:sp>
    </p:spTree>
    <p:extLst>
      <p:ext uri="{BB962C8B-B14F-4D97-AF65-F5344CB8AC3E}">
        <p14:creationId xmlns:p14="http://schemas.microsoft.com/office/powerpoint/2010/main" val="81248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37 Grupo"/>
          <p:cNvGrpSpPr/>
          <p:nvPr/>
        </p:nvGrpSpPr>
        <p:grpSpPr>
          <a:xfrm>
            <a:off x="827585" y="836712"/>
            <a:ext cx="3644607" cy="307777"/>
            <a:chOff x="857226" y="1177007"/>
            <a:chExt cx="3644607" cy="307777"/>
          </a:xfrm>
        </p:grpSpPr>
        <p:sp>
          <p:nvSpPr>
            <p:cNvPr id="88" name="87 Rectángulo"/>
            <p:cNvSpPr/>
            <p:nvPr/>
          </p:nvSpPr>
          <p:spPr>
            <a:xfrm>
              <a:off x="857226" y="1223143"/>
              <a:ext cx="525410" cy="22650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0" name="89 CuadroTexto"/>
            <p:cNvSpPr txBox="1"/>
            <p:nvPr/>
          </p:nvSpPr>
          <p:spPr>
            <a:xfrm>
              <a:off x="1361281" y="1177007"/>
              <a:ext cx="3140552"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Definir responsables de las entidades</a:t>
              </a:r>
            </a:p>
          </p:txBody>
        </p:sp>
      </p:grpSp>
      <p:cxnSp>
        <p:nvCxnSpPr>
          <p:cNvPr id="24" name="23 Conector recto"/>
          <p:cNvCxnSpPr/>
          <p:nvPr/>
        </p:nvCxnSpPr>
        <p:spPr>
          <a:xfrm flipH="1">
            <a:off x="4570861" y="755576"/>
            <a:ext cx="1139" cy="5150384"/>
          </a:xfrm>
          <a:prstGeom prst="line">
            <a:avLst/>
          </a:prstGeom>
          <a:ln w="95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134 Conector recto"/>
          <p:cNvCxnSpPr/>
          <p:nvPr/>
        </p:nvCxnSpPr>
        <p:spPr>
          <a:xfrm>
            <a:off x="7164288" y="756561"/>
            <a:ext cx="1" cy="5149409"/>
          </a:xfrm>
          <a:prstGeom prst="line">
            <a:avLst/>
          </a:prstGeom>
          <a:ln w="95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H="1">
            <a:off x="3271308" y="764704"/>
            <a:ext cx="10652" cy="5141256"/>
          </a:xfrm>
          <a:prstGeom prst="line">
            <a:avLst/>
          </a:prstGeom>
          <a:ln w="95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1979712" y="764704"/>
            <a:ext cx="0" cy="5141257"/>
          </a:xfrm>
          <a:prstGeom prst="line">
            <a:avLst/>
          </a:prstGeom>
          <a:ln w="95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14348" y="756559"/>
            <a:ext cx="7833016" cy="5149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1" name="90 CuadroTexto"/>
          <p:cNvSpPr txBox="1"/>
          <p:nvPr/>
        </p:nvSpPr>
        <p:spPr>
          <a:xfrm>
            <a:off x="611560" y="-99391"/>
            <a:ext cx="8217439" cy="523220"/>
          </a:xfrm>
          <a:prstGeom prst="rect">
            <a:avLst/>
          </a:prstGeom>
          <a:noFill/>
        </p:spPr>
        <p:txBody>
          <a:bodyPr wrap="square" rtlCol="0">
            <a:spAutoFit/>
          </a:bodyPr>
          <a:lstStyle/>
          <a:p>
            <a:pPr algn="ctr"/>
            <a:r>
              <a:rPr lang="es-CR" sz="2800" b="1" dirty="0">
                <a:solidFill>
                  <a:schemeClr val="bg1"/>
                </a:solidFill>
                <a:latin typeface="Franklin Gothic Book" pitchFamily="34" charset="0"/>
                <a:ea typeface="+mj-ea"/>
                <a:cs typeface="+mj-cs"/>
              </a:rPr>
              <a:t>Línea de tiempo</a:t>
            </a:r>
          </a:p>
        </p:txBody>
      </p:sp>
      <p:sp>
        <p:nvSpPr>
          <p:cNvPr id="165" name="164 CuadroTexto"/>
          <p:cNvSpPr txBox="1"/>
          <p:nvPr/>
        </p:nvSpPr>
        <p:spPr>
          <a:xfrm>
            <a:off x="3786181" y="4190891"/>
            <a:ext cx="686011" cy="246221"/>
          </a:xfrm>
          <a:prstGeom prst="rect">
            <a:avLst/>
          </a:prstGeom>
          <a:noFill/>
        </p:spPr>
        <p:txBody>
          <a:bodyPr wrap="square" rtlCol="0">
            <a:spAutoFit/>
          </a:bodyPr>
          <a:lstStyle/>
          <a:p>
            <a:r>
              <a:rPr lang="es-ES" sz="1000" b="1" dirty="0" smtClean="0">
                <a:solidFill>
                  <a:schemeClr val="bg1"/>
                </a:solidFill>
              </a:rPr>
              <a:t>II Fase</a:t>
            </a:r>
            <a:endParaRPr lang="es-CR" sz="1000" b="1" dirty="0">
              <a:solidFill>
                <a:schemeClr val="bg1"/>
              </a:solidFill>
            </a:endParaRPr>
          </a:p>
        </p:txBody>
      </p:sp>
      <p:sp>
        <p:nvSpPr>
          <p:cNvPr id="102" name="101 CuadroTexto"/>
          <p:cNvSpPr txBox="1"/>
          <p:nvPr/>
        </p:nvSpPr>
        <p:spPr>
          <a:xfrm>
            <a:off x="1979712" y="1537047"/>
            <a:ext cx="5400030"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Suministrar información de </a:t>
            </a:r>
            <a:r>
              <a:rPr lang="es-CR" altLang="es-CR" dirty="0" err="1"/>
              <a:t>RSTs</a:t>
            </a:r>
            <a:r>
              <a:rPr lang="es-CR" altLang="es-CR" dirty="0"/>
              <a:t> y representantes legales: 28 jul</a:t>
            </a:r>
          </a:p>
        </p:txBody>
      </p:sp>
      <p:sp>
        <p:nvSpPr>
          <p:cNvPr id="93" name="92 Rectángulo"/>
          <p:cNvSpPr/>
          <p:nvPr/>
        </p:nvSpPr>
        <p:spPr>
          <a:xfrm>
            <a:off x="714348" y="5949280"/>
            <a:ext cx="142876" cy="142876"/>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8" name="97 CuadroTexto"/>
          <p:cNvSpPr txBox="1"/>
          <p:nvPr/>
        </p:nvSpPr>
        <p:spPr>
          <a:xfrm>
            <a:off x="827584" y="5903693"/>
            <a:ext cx="3240359" cy="261610"/>
          </a:xfrm>
          <a:prstGeom prst="rect">
            <a:avLst/>
          </a:prstGeom>
          <a:noFill/>
        </p:spPr>
        <p:txBody>
          <a:bodyPr wrap="square" rtlCol="0">
            <a:spAutoFit/>
          </a:bodyPr>
          <a:lstStyle/>
          <a:p>
            <a:pPr defTabSz="1560513">
              <a:tabLst>
                <a:tab pos="990600" algn="l"/>
                <a:tab pos="1258888" algn="l"/>
                <a:tab pos="2508250" algn="l"/>
                <a:tab pos="3590925" algn="l"/>
                <a:tab pos="4572000" algn="l"/>
                <a:tab pos="4664075" algn="l"/>
                <a:tab pos="6459538" algn="l"/>
              </a:tabLst>
            </a:pPr>
            <a:r>
              <a:rPr lang="es-ES" sz="1100" b="1" dirty="0" smtClean="0">
                <a:solidFill>
                  <a:schemeClr val="accent1">
                    <a:lumMod val="75000"/>
                  </a:schemeClr>
                </a:solidFill>
                <a:effectLst>
                  <a:outerShdw blurRad="38100" dist="38100" dir="2700000" algn="tl">
                    <a:srgbClr val="000000">
                      <a:alpha val="43137"/>
                    </a:srgbClr>
                  </a:outerShdw>
                </a:effectLst>
              </a:rPr>
              <a:t>Tarea            Carga SICVECA             Reunión</a:t>
            </a:r>
            <a:endParaRPr lang="es-CR" sz="1600" b="1" dirty="0">
              <a:solidFill>
                <a:schemeClr val="bg2">
                  <a:lumMod val="75000"/>
                </a:schemeClr>
              </a:solidFill>
              <a:effectLst>
                <a:outerShdw blurRad="38100" dist="38100" dir="2700000" algn="tl">
                  <a:srgbClr val="000000">
                    <a:alpha val="43137"/>
                  </a:srgbClr>
                </a:outerShdw>
              </a:effectLst>
            </a:endParaRPr>
          </a:p>
        </p:txBody>
      </p:sp>
      <p:grpSp>
        <p:nvGrpSpPr>
          <p:cNvPr id="5" name="4 Grupo"/>
          <p:cNvGrpSpPr/>
          <p:nvPr/>
        </p:nvGrpSpPr>
        <p:grpSpPr>
          <a:xfrm>
            <a:off x="714348" y="476469"/>
            <a:ext cx="7833016" cy="279107"/>
            <a:chOff x="714348" y="756881"/>
            <a:chExt cx="7833016" cy="279107"/>
          </a:xfrm>
        </p:grpSpPr>
        <p:sp>
          <p:nvSpPr>
            <p:cNvPr id="71" name="70 Rectángulo"/>
            <p:cNvSpPr/>
            <p:nvPr/>
          </p:nvSpPr>
          <p:spPr>
            <a:xfrm>
              <a:off x="5868144" y="756881"/>
              <a:ext cx="1322472" cy="27890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Noviembre</a:t>
              </a:r>
              <a:endParaRPr lang="es-CR" dirty="0"/>
            </a:p>
          </p:txBody>
        </p:sp>
        <p:grpSp>
          <p:nvGrpSpPr>
            <p:cNvPr id="2" name="1 Grupo"/>
            <p:cNvGrpSpPr/>
            <p:nvPr/>
          </p:nvGrpSpPr>
          <p:grpSpPr>
            <a:xfrm>
              <a:off x="714348" y="757084"/>
              <a:ext cx="7833016" cy="278904"/>
              <a:chOff x="714348" y="757084"/>
              <a:chExt cx="7833016" cy="278904"/>
            </a:xfrm>
          </p:grpSpPr>
          <p:sp>
            <p:nvSpPr>
              <p:cNvPr id="3" name="2 Rectángulo"/>
              <p:cNvSpPr/>
              <p:nvPr/>
            </p:nvSpPr>
            <p:spPr>
              <a:xfrm>
                <a:off x="714348" y="757084"/>
                <a:ext cx="1322472" cy="278904"/>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solidFill>
                      <a:srgbClr val="FF0000"/>
                    </a:solidFill>
                  </a:rPr>
                  <a:t>Julio</a:t>
                </a:r>
                <a:endParaRPr lang="es-CR" dirty="0">
                  <a:solidFill>
                    <a:srgbClr val="FF0000"/>
                  </a:solidFill>
                </a:endParaRPr>
              </a:p>
            </p:txBody>
          </p:sp>
          <p:sp>
            <p:nvSpPr>
              <p:cNvPr id="68" name="67 Rectángulo"/>
              <p:cNvSpPr/>
              <p:nvPr/>
            </p:nvSpPr>
            <p:spPr>
              <a:xfrm>
                <a:off x="1979712" y="757084"/>
                <a:ext cx="1322472" cy="27890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Agosto</a:t>
                </a:r>
                <a:endParaRPr lang="es-CR" dirty="0"/>
              </a:p>
            </p:txBody>
          </p:sp>
          <p:sp>
            <p:nvSpPr>
              <p:cNvPr id="69" name="68 Rectángulo"/>
              <p:cNvSpPr/>
              <p:nvPr/>
            </p:nvSpPr>
            <p:spPr>
              <a:xfrm>
                <a:off x="3269424" y="757084"/>
                <a:ext cx="1322472" cy="27890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Setiembre</a:t>
                </a:r>
                <a:endParaRPr lang="es-CR" dirty="0"/>
              </a:p>
            </p:txBody>
          </p:sp>
          <p:sp>
            <p:nvSpPr>
              <p:cNvPr id="70" name="69 Rectángulo"/>
              <p:cNvSpPr/>
              <p:nvPr/>
            </p:nvSpPr>
            <p:spPr>
              <a:xfrm>
                <a:off x="4572000" y="757084"/>
                <a:ext cx="1288573" cy="27890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Octubre</a:t>
                </a:r>
                <a:endParaRPr lang="es-CR" dirty="0"/>
              </a:p>
            </p:txBody>
          </p:sp>
          <p:sp>
            <p:nvSpPr>
              <p:cNvPr id="72" name="71 Rectángulo"/>
              <p:cNvSpPr/>
              <p:nvPr/>
            </p:nvSpPr>
            <p:spPr>
              <a:xfrm>
                <a:off x="7171472" y="757084"/>
                <a:ext cx="1375892" cy="27890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Diciembre</a:t>
                </a:r>
                <a:endParaRPr lang="es-CR" dirty="0"/>
              </a:p>
            </p:txBody>
          </p:sp>
        </p:grpSp>
      </p:grpSp>
      <p:grpSp>
        <p:nvGrpSpPr>
          <p:cNvPr id="10" name="9 Grupo"/>
          <p:cNvGrpSpPr/>
          <p:nvPr/>
        </p:nvGrpSpPr>
        <p:grpSpPr>
          <a:xfrm>
            <a:off x="2892334" y="1897087"/>
            <a:ext cx="3911914" cy="307777"/>
            <a:chOff x="1117626" y="1761353"/>
            <a:chExt cx="6589812" cy="307777"/>
          </a:xfrm>
        </p:grpSpPr>
        <p:sp>
          <p:nvSpPr>
            <p:cNvPr id="77" name="76 Rectángulo"/>
            <p:cNvSpPr/>
            <p:nvPr/>
          </p:nvSpPr>
          <p:spPr>
            <a:xfrm>
              <a:off x="1117626" y="1833361"/>
              <a:ext cx="1749112" cy="18559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3" name="72 CuadroTexto"/>
            <p:cNvSpPr txBox="1"/>
            <p:nvPr/>
          </p:nvSpPr>
          <p:spPr>
            <a:xfrm>
              <a:off x="2892612" y="1761353"/>
              <a:ext cx="4814826"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Capacitación Grupo 1: 19 </a:t>
              </a:r>
              <a:r>
                <a:rPr lang="es-CR" altLang="es-CR" dirty="0" err="1"/>
                <a:t>ago</a:t>
              </a:r>
              <a:r>
                <a:rPr lang="es-CR" altLang="es-CR" dirty="0"/>
                <a:t> – 19 set </a:t>
              </a:r>
            </a:p>
          </p:txBody>
        </p:sp>
      </p:grpSp>
      <p:sp>
        <p:nvSpPr>
          <p:cNvPr id="75" name="74 CuadroTexto"/>
          <p:cNvSpPr txBox="1"/>
          <p:nvPr/>
        </p:nvSpPr>
        <p:spPr>
          <a:xfrm>
            <a:off x="4860032" y="2694296"/>
            <a:ext cx="3168352" cy="523220"/>
          </a:xfrm>
          <a:prstGeom prst="rect">
            <a:avLst/>
          </a:prstGeom>
          <a:noFill/>
        </p:spPr>
        <p:txBody>
          <a:bodyPr wrap="square" rtlCol="0">
            <a:spAutoFit/>
          </a:bodyPr>
          <a:lstStyle/>
          <a:p>
            <a:pPr lvl="0" eaLnBrk="0" fontAlgn="base" hangingPunct="0">
              <a:spcBef>
                <a:spcPct val="0"/>
              </a:spcBef>
              <a:spcAft>
                <a:spcPct val="0"/>
              </a:spcAft>
            </a:pPr>
            <a:r>
              <a:rPr lang="es-CR" altLang="es-CR" sz="1400" u="sng" dirty="0" smtClean="0">
                <a:solidFill>
                  <a:schemeClr val="tx1">
                    <a:lumMod val="50000"/>
                    <a:lumOff val="50000"/>
                  </a:schemeClr>
                </a:solidFill>
                <a:latin typeface="Arial Narrow" panose="020B0606020202030204" pitchFamily="34" charset="0"/>
                <a:cs typeface="Calibri" panose="020F0502020204030204" pitchFamily="34" charset="0"/>
              </a:rPr>
              <a:t>Carga SICVECA periodo octubre: 07 oct (roles reportados no serán considerados)</a:t>
            </a:r>
            <a:endParaRPr lang="es-CR" altLang="es-CR" sz="1200" u="sng" dirty="0">
              <a:solidFill>
                <a:schemeClr val="tx1">
                  <a:lumMod val="50000"/>
                  <a:lumOff val="50000"/>
                </a:schemeClr>
              </a:solidFill>
              <a:latin typeface="Arial Narrow" panose="020B0606020202030204" pitchFamily="34" charset="0"/>
              <a:cs typeface="Calibri" panose="020F0502020204030204" pitchFamily="34" charset="0"/>
            </a:endParaRPr>
          </a:p>
        </p:txBody>
      </p:sp>
      <p:sp>
        <p:nvSpPr>
          <p:cNvPr id="79" name="78 CuadroTexto"/>
          <p:cNvSpPr txBox="1"/>
          <p:nvPr/>
        </p:nvSpPr>
        <p:spPr>
          <a:xfrm>
            <a:off x="5271796" y="3193231"/>
            <a:ext cx="2900604"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Capacitación Grupo 2: 20 set – </a:t>
            </a:r>
            <a:r>
              <a:rPr lang="es-CR" altLang="es-CR" dirty="0" smtClean="0"/>
              <a:t>14 </a:t>
            </a:r>
            <a:r>
              <a:rPr lang="es-CR" altLang="es-CR" dirty="0"/>
              <a:t>oct</a:t>
            </a:r>
          </a:p>
        </p:txBody>
      </p:sp>
      <p:grpSp>
        <p:nvGrpSpPr>
          <p:cNvPr id="6" name="Grupo 5"/>
          <p:cNvGrpSpPr/>
          <p:nvPr/>
        </p:nvGrpSpPr>
        <p:grpSpPr>
          <a:xfrm>
            <a:off x="5280959" y="3644522"/>
            <a:ext cx="3035457" cy="523220"/>
            <a:chOff x="5208951" y="2728163"/>
            <a:chExt cx="3035457" cy="523220"/>
          </a:xfrm>
        </p:grpSpPr>
        <p:sp>
          <p:nvSpPr>
            <p:cNvPr id="80" name="79 Rectángulo"/>
            <p:cNvSpPr/>
            <p:nvPr/>
          </p:nvSpPr>
          <p:spPr>
            <a:xfrm>
              <a:off x="5208951" y="2784627"/>
              <a:ext cx="875218" cy="19083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1" name="80 CuadroTexto"/>
            <p:cNvSpPr txBox="1"/>
            <p:nvPr/>
          </p:nvSpPr>
          <p:spPr>
            <a:xfrm>
              <a:off x="6155037" y="2728163"/>
              <a:ext cx="2089371" cy="523220"/>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dirty="0" smtClean="0"/>
                <a:t>Activar y registrar </a:t>
              </a:r>
              <a:r>
                <a:rPr lang="es-CR" dirty="0"/>
                <a:t>roles</a:t>
              </a:r>
            </a:p>
            <a:p>
              <a:r>
                <a:rPr lang="es-CR" dirty="0"/>
                <a:t> </a:t>
              </a:r>
              <a:r>
                <a:rPr lang="es-CR" altLang="es-CR" dirty="0"/>
                <a:t>Grupo 2: </a:t>
              </a:r>
              <a:r>
                <a:rPr lang="es-CR" altLang="es-CR" dirty="0" smtClean="0"/>
                <a:t>17 </a:t>
              </a:r>
              <a:r>
                <a:rPr lang="es-CR" altLang="es-CR" dirty="0"/>
                <a:t>oct – </a:t>
              </a:r>
              <a:r>
                <a:rPr lang="es-CR" altLang="es-CR" dirty="0" smtClean="0"/>
                <a:t>06 </a:t>
              </a:r>
              <a:r>
                <a:rPr lang="es-CR" altLang="es-CR" dirty="0"/>
                <a:t>nov</a:t>
              </a:r>
            </a:p>
          </p:txBody>
        </p:sp>
      </p:grpSp>
      <p:sp>
        <p:nvSpPr>
          <p:cNvPr id="82" name="81 CuadroTexto"/>
          <p:cNvSpPr txBox="1"/>
          <p:nvPr/>
        </p:nvSpPr>
        <p:spPr>
          <a:xfrm>
            <a:off x="3558973" y="4129335"/>
            <a:ext cx="2741219" cy="677108"/>
          </a:xfrm>
          <a:prstGeom prst="rect">
            <a:avLst/>
          </a:prstGeom>
          <a:noFill/>
        </p:spPr>
        <p:txBody>
          <a:bodyPr wrap="square" rtlCol="0">
            <a:spAutoFit/>
          </a:bodyPr>
          <a:lstStyle/>
          <a:p>
            <a:pPr eaLnBrk="0" fontAlgn="base" hangingPunct="0">
              <a:spcBef>
                <a:spcPct val="0"/>
              </a:spcBef>
              <a:spcAft>
                <a:spcPct val="0"/>
              </a:spcAft>
            </a:pPr>
            <a:r>
              <a:rPr lang="es-CR" altLang="es-CR" sz="1400" u="sng" dirty="0" smtClean="0">
                <a:solidFill>
                  <a:schemeClr val="tx1">
                    <a:lumMod val="50000"/>
                    <a:lumOff val="50000"/>
                  </a:schemeClr>
                </a:solidFill>
                <a:latin typeface="Arial Narrow" panose="020B0606020202030204" pitchFamily="34" charset="0"/>
                <a:cs typeface="Calibri" panose="020F0502020204030204" pitchFamily="34" charset="0"/>
              </a:rPr>
              <a:t>Carga SICVECA periodo nov: 07 nov</a:t>
            </a:r>
          </a:p>
          <a:p>
            <a:pPr lvl="0" eaLnBrk="0" fontAlgn="base" hangingPunct="0">
              <a:spcBef>
                <a:spcPct val="0"/>
              </a:spcBef>
              <a:spcAft>
                <a:spcPct val="0"/>
              </a:spcAft>
            </a:pPr>
            <a:r>
              <a:rPr lang="es-CR" altLang="es-CR" sz="1200" u="sng" dirty="0">
                <a:solidFill>
                  <a:schemeClr val="tx1">
                    <a:lumMod val="50000"/>
                    <a:lumOff val="50000"/>
                  </a:schemeClr>
                </a:solidFill>
                <a:latin typeface="Arial Narrow" panose="020B0606020202030204" pitchFamily="34" charset="0"/>
                <a:cs typeface="Calibri" panose="020F0502020204030204" pitchFamily="34" charset="0"/>
              </a:rPr>
              <a:t>(roles reportados no serán considerados)</a:t>
            </a:r>
            <a:endParaRPr lang="es-CR" altLang="es-CR" sz="1100" u="sng" dirty="0">
              <a:solidFill>
                <a:schemeClr val="tx1">
                  <a:lumMod val="50000"/>
                  <a:lumOff val="50000"/>
                </a:schemeClr>
              </a:solidFill>
              <a:latin typeface="Arial Narrow" panose="020B0606020202030204" pitchFamily="34" charset="0"/>
              <a:cs typeface="Calibri" panose="020F0502020204030204" pitchFamily="34" charset="0"/>
            </a:endParaRPr>
          </a:p>
          <a:p>
            <a:pPr eaLnBrk="0" fontAlgn="base" hangingPunct="0">
              <a:spcBef>
                <a:spcPct val="0"/>
              </a:spcBef>
              <a:spcAft>
                <a:spcPct val="0"/>
              </a:spcAft>
            </a:pPr>
            <a:endParaRPr lang="es-CR" altLang="es-CR" sz="1200" u="sng" dirty="0">
              <a:solidFill>
                <a:schemeClr val="tx1">
                  <a:lumMod val="50000"/>
                  <a:lumOff val="50000"/>
                </a:schemeClr>
              </a:solidFill>
              <a:latin typeface="Arial Narrow" panose="020B0606020202030204" pitchFamily="34" charset="0"/>
              <a:cs typeface="Calibri" panose="020F0502020204030204" pitchFamily="34" charset="0"/>
            </a:endParaRPr>
          </a:p>
        </p:txBody>
      </p:sp>
      <p:grpSp>
        <p:nvGrpSpPr>
          <p:cNvPr id="42" name="41 Grupo"/>
          <p:cNvGrpSpPr/>
          <p:nvPr/>
        </p:nvGrpSpPr>
        <p:grpSpPr>
          <a:xfrm>
            <a:off x="2570843" y="4633391"/>
            <a:ext cx="3958537" cy="307777"/>
            <a:chOff x="2460670" y="3351395"/>
            <a:chExt cx="4050698" cy="307777"/>
          </a:xfrm>
        </p:grpSpPr>
        <p:sp>
          <p:nvSpPr>
            <p:cNvPr id="85" name="84 Rectángulo"/>
            <p:cNvSpPr/>
            <p:nvPr/>
          </p:nvSpPr>
          <p:spPr>
            <a:xfrm>
              <a:off x="5233885" y="3416939"/>
              <a:ext cx="1277483" cy="215015"/>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7" name="86 CuadroTexto"/>
            <p:cNvSpPr txBox="1"/>
            <p:nvPr/>
          </p:nvSpPr>
          <p:spPr>
            <a:xfrm>
              <a:off x="2460670" y="3351395"/>
              <a:ext cx="2858274"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Capacitación Grupo 3: 18 oct – </a:t>
              </a:r>
              <a:r>
                <a:rPr lang="es-CR" altLang="es-CR" dirty="0" smtClean="0"/>
                <a:t>18 </a:t>
              </a:r>
              <a:r>
                <a:rPr lang="es-CR" altLang="es-CR" dirty="0"/>
                <a:t>nov</a:t>
              </a:r>
            </a:p>
          </p:txBody>
        </p:sp>
      </p:grpSp>
      <p:sp>
        <p:nvSpPr>
          <p:cNvPr id="115" name="114 Triángulo isósceles"/>
          <p:cNvSpPr/>
          <p:nvPr/>
        </p:nvSpPr>
        <p:spPr>
          <a:xfrm rot="10800000">
            <a:off x="1475656" y="5949280"/>
            <a:ext cx="142876" cy="14287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7" name="116 CuadroTexto"/>
          <p:cNvSpPr txBox="1"/>
          <p:nvPr/>
        </p:nvSpPr>
        <p:spPr>
          <a:xfrm>
            <a:off x="2930063" y="5425479"/>
            <a:ext cx="4306233" cy="307777"/>
          </a:xfrm>
          <a:prstGeom prst="rect">
            <a:avLst/>
          </a:prstGeom>
          <a:noFill/>
        </p:spPr>
        <p:txBody>
          <a:bodyPr wrap="square" rtlCol="0">
            <a:spAutoFit/>
          </a:bodyPr>
          <a:lstStyle/>
          <a:p>
            <a:pPr lvl="0" algn="r" eaLnBrk="0" fontAlgn="base" hangingPunct="0">
              <a:spcBef>
                <a:spcPct val="0"/>
              </a:spcBef>
              <a:spcAft>
                <a:spcPct val="0"/>
              </a:spcAft>
            </a:pPr>
            <a:r>
              <a:rPr lang="es-CR" altLang="es-CR" sz="1400" u="sng" dirty="0" smtClean="0">
                <a:solidFill>
                  <a:schemeClr val="tx1">
                    <a:lumMod val="50000"/>
                    <a:lumOff val="50000"/>
                  </a:schemeClr>
                </a:solidFill>
                <a:latin typeface="Arial Narrow" panose="020B0606020202030204" pitchFamily="34" charset="0"/>
                <a:cs typeface="Calibri" panose="020F0502020204030204" pitchFamily="34" charset="0"/>
              </a:rPr>
              <a:t>Carga en SICVECA Grupo 3, periodo diciembre: 08 dic</a:t>
            </a:r>
            <a:endParaRPr lang="es-CR" altLang="es-CR" sz="1200" u="sng" dirty="0">
              <a:solidFill>
                <a:schemeClr val="tx1">
                  <a:lumMod val="50000"/>
                  <a:lumOff val="50000"/>
                </a:schemeClr>
              </a:solidFill>
              <a:latin typeface="Arial Narrow" panose="020B0606020202030204" pitchFamily="34" charset="0"/>
              <a:cs typeface="Calibri" panose="020F0502020204030204" pitchFamily="34" charset="0"/>
            </a:endParaRPr>
          </a:p>
        </p:txBody>
      </p:sp>
      <p:grpSp>
        <p:nvGrpSpPr>
          <p:cNvPr id="8" name="7 Grupo"/>
          <p:cNvGrpSpPr/>
          <p:nvPr/>
        </p:nvGrpSpPr>
        <p:grpSpPr>
          <a:xfrm>
            <a:off x="3906755" y="2329135"/>
            <a:ext cx="4265645" cy="307777"/>
            <a:chOff x="2538603" y="1556792"/>
            <a:chExt cx="4265645" cy="307777"/>
          </a:xfrm>
        </p:grpSpPr>
        <p:sp>
          <p:nvSpPr>
            <p:cNvPr id="57" name="56 Rectángulo"/>
            <p:cNvSpPr/>
            <p:nvPr/>
          </p:nvSpPr>
          <p:spPr>
            <a:xfrm>
              <a:off x="2538603" y="1616796"/>
              <a:ext cx="784998" cy="172377"/>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8" name="57 CuadroTexto"/>
            <p:cNvSpPr txBox="1"/>
            <p:nvPr/>
          </p:nvSpPr>
          <p:spPr>
            <a:xfrm>
              <a:off x="3376108" y="1556792"/>
              <a:ext cx="3428140"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Activar y</a:t>
              </a:r>
              <a:r>
                <a:rPr lang="es-CR" altLang="es-CR" dirty="0" smtClean="0"/>
                <a:t> registrar roles </a:t>
              </a:r>
              <a:r>
                <a:rPr lang="es-CR" altLang="es-CR" dirty="0"/>
                <a:t>Grupo 1: 20 set – </a:t>
              </a:r>
              <a:r>
                <a:rPr lang="es-CR" altLang="es-CR" dirty="0" smtClean="0"/>
                <a:t>06 </a:t>
              </a:r>
              <a:r>
                <a:rPr lang="es-CR" altLang="es-CR" dirty="0"/>
                <a:t>oct</a:t>
              </a:r>
            </a:p>
          </p:txBody>
        </p:sp>
      </p:grpSp>
      <p:sp>
        <p:nvSpPr>
          <p:cNvPr id="7" name="6 Flecha a la derecha con bandas"/>
          <p:cNvSpPr/>
          <p:nvPr/>
        </p:nvSpPr>
        <p:spPr>
          <a:xfrm>
            <a:off x="272874" y="836712"/>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62" name="61 Flecha a la derecha con bandas"/>
          <p:cNvSpPr/>
          <p:nvPr/>
        </p:nvSpPr>
        <p:spPr>
          <a:xfrm>
            <a:off x="899592" y="1556792"/>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63" name="62 Flecha a la derecha con bandas"/>
          <p:cNvSpPr/>
          <p:nvPr/>
        </p:nvSpPr>
        <p:spPr>
          <a:xfrm>
            <a:off x="2267744" y="1912477"/>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64" name="63 Flecha a la derecha con bandas"/>
          <p:cNvSpPr/>
          <p:nvPr/>
        </p:nvSpPr>
        <p:spPr>
          <a:xfrm>
            <a:off x="3275792" y="2329133"/>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65" name="64 Flecha a la derecha con bandas"/>
          <p:cNvSpPr/>
          <p:nvPr/>
        </p:nvSpPr>
        <p:spPr>
          <a:xfrm>
            <a:off x="4116470" y="2776573"/>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66" name="65 Flecha a la derecha con bandas"/>
          <p:cNvSpPr/>
          <p:nvPr/>
        </p:nvSpPr>
        <p:spPr>
          <a:xfrm>
            <a:off x="3347864" y="3208621"/>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67" name="66 Flecha a la derecha con bandas"/>
          <p:cNvSpPr/>
          <p:nvPr/>
        </p:nvSpPr>
        <p:spPr>
          <a:xfrm>
            <a:off x="4600540" y="3641738"/>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76" name="75 Flecha a la derecha con bandas"/>
          <p:cNvSpPr/>
          <p:nvPr/>
        </p:nvSpPr>
        <p:spPr>
          <a:xfrm>
            <a:off x="3036350" y="4144725"/>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86" name="85 Flecha a la derecha con bandas"/>
          <p:cNvSpPr/>
          <p:nvPr/>
        </p:nvSpPr>
        <p:spPr>
          <a:xfrm>
            <a:off x="2089044" y="4646285"/>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89" name="88 Flecha a la derecha con bandas"/>
          <p:cNvSpPr/>
          <p:nvPr/>
        </p:nvSpPr>
        <p:spPr>
          <a:xfrm>
            <a:off x="3147728" y="5065439"/>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92" name="91 Flecha a la derecha con bandas"/>
          <p:cNvSpPr/>
          <p:nvPr/>
        </p:nvSpPr>
        <p:spPr>
          <a:xfrm>
            <a:off x="2964342" y="5440869"/>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84" name="83 CuadroTexto"/>
          <p:cNvSpPr txBox="1"/>
          <p:nvPr/>
        </p:nvSpPr>
        <p:spPr>
          <a:xfrm>
            <a:off x="3671675" y="5065439"/>
            <a:ext cx="2857705"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dirty="0"/>
              <a:t>Registrar roles </a:t>
            </a:r>
            <a:r>
              <a:rPr lang="es-CR" altLang="es-CR" dirty="0"/>
              <a:t>Grupo 3: </a:t>
            </a:r>
            <a:r>
              <a:rPr lang="es-CR" altLang="es-CR" dirty="0" smtClean="0"/>
              <a:t>21 </a:t>
            </a:r>
            <a:r>
              <a:rPr lang="es-CR" altLang="es-CR" dirty="0"/>
              <a:t>nov – 07 dic</a:t>
            </a:r>
          </a:p>
        </p:txBody>
      </p:sp>
      <p:cxnSp>
        <p:nvCxnSpPr>
          <p:cNvPr id="111" name="110 Conector recto"/>
          <p:cNvCxnSpPr/>
          <p:nvPr/>
        </p:nvCxnSpPr>
        <p:spPr>
          <a:xfrm>
            <a:off x="5874197" y="764704"/>
            <a:ext cx="1" cy="5149409"/>
          </a:xfrm>
          <a:prstGeom prst="line">
            <a:avLst/>
          </a:prstGeom>
          <a:ln w="9525">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9" name="98 Triángulo isósceles"/>
          <p:cNvSpPr/>
          <p:nvPr/>
        </p:nvSpPr>
        <p:spPr>
          <a:xfrm rot="10800000">
            <a:off x="4716016" y="2879326"/>
            <a:ext cx="142876" cy="14287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0" name="123 Triángulo isósceles"/>
          <p:cNvSpPr/>
          <p:nvPr/>
        </p:nvSpPr>
        <p:spPr>
          <a:xfrm rot="10800000">
            <a:off x="6084169" y="4221088"/>
            <a:ext cx="142876" cy="14287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2" name="76 Rectángulo"/>
          <p:cNvSpPr/>
          <p:nvPr/>
        </p:nvSpPr>
        <p:spPr>
          <a:xfrm>
            <a:off x="1468993" y="1590409"/>
            <a:ext cx="438711" cy="182407"/>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3" name="79 Rectángulo"/>
          <p:cNvSpPr/>
          <p:nvPr/>
        </p:nvSpPr>
        <p:spPr>
          <a:xfrm>
            <a:off x="3942673" y="3263610"/>
            <a:ext cx="1338285" cy="182407"/>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6" name="123 Triángulo isósceles"/>
          <p:cNvSpPr/>
          <p:nvPr/>
        </p:nvSpPr>
        <p:spPr>
          <a:xfrm rot="10800000">
            <a:off x="7308305" y="5518371"/>
            <a:ext cx="142876" cy="14287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59" name="101 CuadroTexto"/>
          <p:cNvSpPr txBox="1"/>
          <p:nvPr/>
        </p:nvSpPr>
        <p:spPr>
          <a:xfrm>
            <a:off x="1403647" y="1196752"/>
            <a:ext cx="3877311" cy="307777"/>
          </a:xfrm>
          <a:prstGeom prst="rect">
            <a:avLst/>
          </a:prstGeom>
          <a:noFill/>
        </p:spPr>
        <p:txBody>
          <a:bodyPr wrap="square" rtlCol="0">
            <a:spAutoFit/>
          </a:bodyPr>
          <a:lstStyle>
            <a:defPPr>
              <a:defRPr lang="es-CR"/>
            </a:defPPr>
            <a:lvl1pPr lvl="0" eaLnBrk="0" fontAlgn="base" hangingPunct="0">
              <a:spcBef>
                <a:spcPct val="0"/>
              </a:spcBef>
              <a:spcAft>
                <a:spcPct val="0"/>
              </a:spcAft>
              <a:defRPr sz="1400">
                <a:latin typeface="Arial Narrow" panose="020B0606020202030204" pitchFamily="34" charset="0"/>
                <a:cs typeface="Calibri" panose="020F0502020204030204" pitchFamily="34" charset="0"/>
              </a:defRPr>
            </a:lvl1pPr>
          </a:lstStyle>
          <a:p>
            <a:r>
              <a:rPr lang="es-CR" altLang="es-CR" dirty="0"/>
              <a:t>Reunión de comunicación con las entidades: 15 jul</a:t>
            </a:r>
          </a:p>
        </p:txBody>
      </p:sp>
      <p:sp>
        <p:nvSpPr>
          <p:cNvPr id="83" name="61 Flecha a la derecha con bandas"/>
          <p:cNvSpPr/>
          <p:nvPr/>
        </p:nvSpPr>
        <p:spPr>
          <a:xfrm>
            <a:off x="660086" y="1196752"/>
            <a:ext cx="527538" cy="292387"/>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9" name="Rectángulo 8"/>
          <p:cNvSpPr/>
          <p:nvPr/>
        </p:nvSpPr>
        <p:spPr>
          <a:xfrm>
            <a:off x="1280986" y="1268760"/>
            <a:ext cx="122662" cy="18240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94" name="Rectángulo 93"/>
          <p:cNvSpPr/>
          <p:nvPr/>
        </p:nvSpPr>
        <p:spPr>
          <a:xfrm>
            <a:off x="2843808" y="5949280"/>
            <a:ext cx="122662" cy="18240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74" name="73 Rectángulo"/>
          <p:cNvSpPr/>
          <p:nvPr/>
        </p:nvSpPr>
        <p:spPr>
          <a:xfrm>
            <a:off x="6542455" y="5137680"/>
            <a:ext cx="875218" cy="19083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nvGrpSpPr>
          <p:cNvPr id="78" name="Grupo 20"/>
          <p:cNvGrpSpPr/>
          <p:nvPr/>
        </p:nvGrpSpPr>
        <p:grpSpPr>
          <a:xfrm>
            <a:off x="3894439" y="6012466"/>
            <a:ext cx="4652925" cy="618814"/>
            <a:chOff x="4211960" y="6107718"/>
            <a:chExt cx="5457699" cy="618814"/>
          </a:xfrm>
        </p:grpSpPr>
        <p:sp>
          <p:nvSpPr>
            <p:cNvPr id="95" name="Rectángulo 19"/>
            <p:cNvSpPr/>
            <p:nvPr/>
          </p:nvSpPr>
          <p:spPr>
            <a:xfrm>
              <a:off x="4211961" y="6121395"/>
              <a:ext cx="5457698" cy="605137"/>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R"/>
            </a:p>
          </p:txBody>
        </p:sp>
        <p:sp>
          <p:nvSpPr>
            <p:cNvPr id="96" name="Rectángulo 7"/>
            <p:cNvSpPr/>
            <p:nvPr/>
          </p:nvSpPr>
          <p:spPr>
            <a:xfrm>
              <a:off x="4211960" y="6107718"/>
              <a:ext cx="2046097" cy="246221"/>
            </a:xfrm>
            <a:prstGeom prst="rect">
              <a:avLst/>
            </a:prstGeom>
            <a:noFill/>
          </p:spPr>
          <p:txBody>
            <a:bodyPr wrap="none" rtlCol="0">
              <a:spAutoFit/>
            </a:bodyPr>
            <a:lstStyle/>
            <a:p>
              <a:r>
                <a:rPr lang="es-CR" sz="1000" dirty="0"/>
                <a:t>Grupo 1: </a:t>
              </a:r>
              <a:r>
                <a:rPr lang="es-CR" sz="1000" dirty="0" smtClean="0"/>
                <a:t>Bancos y Mutuales</a:t>
              </a:r>
              <a:endParaRPr lang="es-CR" sz="1000" dirty="0"/>
            </a:p>
          </p:txBody>
        </p:sp>
        <p:sp>
          <p:nvSpPr>
            <p:cNvPr id="97" name="Rectángulo 9"/>
            <p:cNvSpPr/>
            <p:nvPr/>
          </p:nvSpPr>
          <p:spPr>
            <a:xfrm>
              <a:off x="4218298" y="6294484"/>
              <a:ext cx="5451249" cy="246221"/>
            </a:xfrm>
            <a:prstGeom prst="rect">
              <a:avLst/>
            </a:prstGeom>
            <a:noFill/>
          </p:spPr>
          <p:txBody>
            <a:bodyPr wrap="none" rtlCol="0">
              <a:spAutoFit/>
            </a:bodyPr>
            <a:lstStyle/>
            <a:p>
              <a:r>
                <a:rPr lang="es-CR" sz="1000" dirty="0"/>
                <a:t>Grupo 2: </a:t>
              </a:r>
              <a:r>
                <a:rPr lang="es-CR" sz="1000" dirty="0" smtClean="0"/>
                <a:t>Cooperativas, Financieras, </a:t>
              </a:r>
              <a:r>
                <a:rPr lang="es-CR" sz="1000" dirty="0"/>
                <a:t>Casas de </a:t>
              </a:r>
              <a:r>
                <a:rPr lang="es-CR" sz="1000" dirty="0" smtClean="0"/>
                <a:t>cambio, Casas de ahorro y préstamo</a:t>
              </a:r>
              <a:endParaRPr lang="es-CR" sz="1000" dirty="0"/>
            </a:p>
          </p:txBody>
        </p:sp>
        <p:sp>
          <p:nvSpPr>
            <p:cNvPr id="99" name="Rectángulo 10"/>
            <p:cNvSpPr/>
            <p:nvPr/>
          </p:nvSpPr>
          <p:spPr>
            <a:xfrm>
              <a:off x="4226800" y="6480311"/>
              <a:ext cx="2202159" cy="246221"/>
            </a:xfrm>
            <a:prstGeom prst="rect">
              <a:avLst/>
            </a:prstGeom>
            <a:noFill/>
          </p:spPr>
          <p:txBody>
            <a:bodyPr wrap="none" rtlCol="0">
              <a:spAutoFit/>
            </a:bodyPr>
            <a:lstStyle/>
            <a:p>
              <a:r>
                <a:rPr lang="es-CR" sz="1000" dirty="0"/>
                <a:t>Grupo 3: Entidades Artículo 15 </a:t>
              </a:r>
            </a:p>
          </p:txBody>
        </p:sp>
      </p:grpSp>
    </p:spTree>
    <p:extLst>
      <p:ext uri="{BB962C8B-B14F-4D97-AF65-F5344CB8AC3E}">
        <p14:creationId xmlns:p14="http://schemas.microsoft.com/office/powerpoint/2010/main" val="359279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6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67"/>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76"/>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86"/>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89"/>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2"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76" grpId="0" animBg="1"/>
      <p:bldP spid="76" grpId="1" animBg="1"/>
      <p:bldP spid="86" grpId="0" animBg="1"/>
      <p:bldP spid="86" grpId="1" animBg="1"/>
      <p:bldP spid="89" grpId="0" animBg="1"/>
      <p:bldP spid="89" grpId="1" animBg="1"/>
      <p:bldP spid="92" grpId="0" animBg="1"/>
      <p:bldP spid="92" grpId="1" animBg="1"/>
      <p:bldP spid="83" grpId="0" animBg="1"/>
      <p:bldP spid="8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809" y="457200"/>
            <a:ext cx="8209957" cy="6212160"/>
          </a:xfrm>
        </p:spPr>
        <p:txBody>
          <a:bodyPr>
            <a:noAutofit/>
          </a:bodyPr>
          <a:lstStyle/>
          <a:p>
            <a:pPr algn="ctr"/>
            <a:r>
              <a:rPr lang="es-ES" sz="3600" dirty="0" smtClean="0"/>
              <a:t>Resumen</a:t>
            </a:r>
            <a:endParaRPr lang="es-CR" sz="3600" dirty="0"/>
          </a:p>
        </p:txBody>
      </p:sp>
    </p:spTree>
    <p:extLst>
      <p:ext uri="{BB962C8B-B14F-4D97-AF65-F5344CB8AC3E}">
        <p14:creationId xmlns:p14="http://schemas.microsoft.com/office/powerpoint/2010/main" val="374407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809" y="457200"/>
            <a:ext cx="8209957" cy="667544"/>
          </a:xfrm>
        </p:spPr>
        <p:txBody>
          <a:bodyPr vert="horz" lIns="91440" tIns="45720" rIns="91440" bIns="45720" rtlCol="0" anchor="ctr">
            <a:noAutofit/>
          </a:bodyPr>
          <a:lstStyle/>
          <a:p>
            <a:r>
              <a:rPr lang="es-CR" sz="3600" dirty="0" smtClean="0"/>
              <a:t>Resumen											1/2</a:t>
            </a:r>
            <a:endParaRPr lang="es-CR" sz="3600" dirty="0"/>
          </a:p>
        </p:txBody>
      </p:sp>
      <p:sp>
        <p:nvSpPr>
          <p:cNvPr id="3" name="Marcador de número de diapositiva 2"/>
          <p:cNvSpPr>
            <a:spLocks noGrp="1"/>
          </p:cNvSpPr>
          <p:nvPr>
            <p:ph type="sldNum" sz="quarter" idx="12"/>
          </p:nvPr>
        </p:nvSpPr>
        <p:spPr/>
        <p:txBody>
          <a:bodyPr/>
          <a:lstStyle/>
          <a:p>
            <a:fld id="{CF40B41D-FD10-4A38-B39B-626510BD49B7}" type="slidenum">
              <a:rPr lang="en-US" smtClean="0">
                <a:solidFill>
                  <a:prstClr val="black">
                    <a:tint val="75000"/>
                  </a:prstClr>
                </a:solidFill>
              </a:rPr>
              <a:pPr/>
              <a:t>19</a:t>
            </a:fld>
            <a:endParaRPr lang="en-US">
              <a:solidFill>
                <a:prstClr val="black">
                  <a:tint val="75000"/>
                </a:prstClr>
              </a:solidFill>
            </a:endParaRPr>
          </a:p>
        </p:txBody>
      </p:sp>
      <p:sp>
        <p:nvSpPr>
          <p:cNvPr id="4" name="Rectángulo 3"/>
          <p:cNvSpPr/>
          <p:nvPr/>
        </p:nvSpPr>
        <p:spPr>
          <a:xfrm>
            <a:off x="467544" y="1268760"/>
            <a:ext cx="7920880" cy="5550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spcBef>
                <a:spcPts val="0"/>
              </a:spcBef>
              <a:spcAft>
                <a:spcPts val="800"/>
              </a:spcAft>
              <a:buFont typeface="Wingdings" panose="05000000000000000000" pitchFamily="2" charset="2"/>
              <a:buChar char="§"/>
            </a:pPr>
            <a:r>
              <a:rPr lang="es-ES" sz="1400" dirty="0" smtClean="0">
                <a:solidFill>
                  <a:schemeClr val="tx1"/>
                </a:solidFill>
                <a:latin typeface="Calibri Light" panose="020F0302020204030204" pitchFamily="34" charset="0"/>
              </a:rPr>
              <a:t>SUGEF </a:t>
            </a:r>
            <a:r>
              <a:rPr lang="es-ES" sz="1400" dirty="0">
                <a:solidFill>
                  <a:schemeClr val="tx1"/>
                </a:solidFill>
                <a:latin typeface="Calibri Light" panose="020F0302020204030204" pitchFamily="34" charset="0"/>
              </a:rPr>
              <a:t>implementa un nuevo sistema de Registro de Roles que forma parte de un proyecto </a:t>
            </a:r>
            <a:r>
              <a:rPr lang="es-ES" sz="1400" dirty="0" smtClean="0">
                <a:solidFill>
                  <a:schemeClr val="tx1"/>
                </a:solidFill>
                <a:latin typeface="Calibri Light" panose="020F0302020204030204" pitchFamily="34" charset="0"/>
              </a:rPr>
              <a:t>estratégico </a:t>
            </a:r>
            <a:r>
              <a:rPr lang="es-ES" sz="1400" dirty="0">
                <a:solidFill>
                  <a:schemeClr val="tx1"/>
                </a:solidFill>
                <a:latin typeface="Calibri Light" panose="020F0302020204030204" pitchFamily="34" charset="0"/>
              </a:rPr>
              <a:t>de simplificación de </a:t>
            </a:r>
            <a:r>
              <a:rPr lang="es-ES" sz="1400" dirty="0" smtClean="0">
                <a:solidFill>
                  <a:schemeClr val="tx1"/>
                </a:solidFill>
                <a:latin typeface="Calibri Light" panose="020F0302020204030204" pitchFamily="34" charset="0"/>
              </a:rPr>
              <a:t>trámites.</a:t>
            </a:r>
            <a:endParaRPr lang="es-ES" sz="1400" dirty="0">
              <a:solidFill>
                <a:schemeClr val="tx1"/>
              </a:solidFill>
              <a:latin typeface="Calibri Light" panose="020F0302020204030204" pitchFamily="34" charset="0"/>
            </a:endParaRPr>
          </a:p>
          <a:p>
            <a:pPr marL="285750" indent="-285750">
              <a:spcBef>
                <a:spcPts val="0"/>
              </a:spcBef>
              <a:spcAft>
                <a:spcPts val="800"/>
              </a:spcAft>
              <a:buFont typeface="Wingdings" panose="05000000000000000000" pitchFamily="2" charset="2"/>
              <a:buChar char="§"/>
            </a:pPr>
            <a:r>
              <a:rPr lang="es-ES" sz="1400" dirty="0" smtClean="0">
                <a:solidFill>
                  <a:schemeClr val="tx1"/>
                </a:solidFill>
                <a:latin typeface="Calibri Light" panose="020F0302020204030204" pitchFamily="34" charset="0"/>
              </a:rPr>
              <a:t>Parte </a:t>
            </a:r>
            <a:r>
              <a:rPr lang="es-ES" sz="1400" dirty="0">
                <a:solidFill>
                  <a:schemeClr val="tx1"/>
                </a:solidFill>
                <a:latin typeface="Calibri Light" panose="020F0302020204030204" pitchFamily="34" charset="0"/>
              </a:rPr>
              <a:t>de la </a:t>
            </a:r>
            <a:r>
              <a:rPr lang="es-ES" sz="1400" dirty="0" smtClean="0">
                <a:solidFill>
                  <a:schemeClr val="tx1"/>
                </a:solidFill>
                <a:latin typeface="Calibri Light" panose="020F0302020204030204" pitchFamily="34" charset="0"/>
              </a:rPr>
              <a:t>información de puestos en la clase de </a:t>
            </a:r>
            <a:r>
              <a:rPr lang="es-ES" sz="1400" dirty="0">
                <a:solidFill>
                  <a:schemeClr val="tx1"/>
                </a:solidFill>
                <a:latin typeface="Calibri Light" panose="020F0302020204030204" pitchFamily="34" charset="0"/>
              </a:rPr>
              <a:t>registro y control será reemplazada por el nuevo sistema de </a:t>
            </a:r>
            <a:r>
              <a:rPr lang="es-ES" sz="1400" dirty="0" smtClean="0">
                <a:solidFill>
                  <a:schemeClr val="tx1"/>
                </a:solidFill>
                <a:latin typeface="Calibri Light" panose="020F0302020204030204" pitchFamily="34" charset="0"/>
              </a:rPr>
              <a:t>roles.</a:t>
            </a:r>
            <a:endParaRPr lang="es-ES" sz="1400" dirty="0">
              <a:solidFill>
                <a:schemeClr val="tx1"/>
              </a:solidFill>
              <a:latin typeface="Calibri Light" panose="020F0302020204030204" pitchFamily="34" charset="0"/>
            </a:endParaRPr>
          </a:p>
          <a:p>
            <a:pPr marL="285750" indent="-285750">
              <a:spcBef>
                <a:spcPts val="0"/>
              </a:spcBef>
              <a:spcAft>
                <a:spcPts val="800"/>
              </a:spcAft>
              <a:buFont typeface="Wingdings" panose="05000000000000000000" pitchFamily="2" charset="2"/>
              <a:buChar char="§"/>
            </a:pPr>
            <a:r>
              <a:rPr lang="es-ES" sz="1400" dirty="0" smtClean="0">
                <a:solidFill>
                  <a:schemeClr val="tx1"/>
                </a:solidFill>
                <a:latin typeface="Calibri Light" panose="020F0302020204030204" pitchFamily="34" charset="0"/>
              </a:rPr>
              <a:t>Con </a:t>
            </a:r>
            <a:r>
              <a:rPr lang="es-ES" sz="1400" dirty="0">
                <a:solidFill>
                  <a:schemeClr val="tx1"/>
                </a:solidFill>
                <a:latin typeface="Calibri Light" panose="020F0302020204030204" pitchFamily="34" charset="0"/>
              </a:rPr>
              <a:t>el nuevo sistema las entidades </a:t>
            </a:r>
            <a:r>
              <a:rPr lang="es-ES" sz="1400" dirty="0" smtClean="0">
                <a:solidFill>
                  <a:schemeClr val="tx1"/>
                </a:solidFill>
                <a:latin typeface="Calibri Light" panose="020F0302020204030204" pitchFamily="34" charset="0"/>
              </a:rPr>
              <a:t>realizaran varios </a:t>
            </a:r>
            <a:r>
              <a:rPr lang="es-ES" sz="1400" dirty="0">
                <a:solidFill>
                  <a:schemeClr val="tx1"/>
                </a:solidFill>
                <a:latin typeface="Calibri Light" panose="020F0302020204030204" pitchFamily="34" charset="0"/>
              </a:rPr>
              <a:t>pasos o acciones como:</a:t>
            </a:r>
          </a:p>
          <a:p>
            <a:pPr marL="742950" lvl="1" indent="-285750">
              <a:spcAft>
                <a:spcPts val="800"/>
              </a:spcAft>
              <a:buFont typeface="Courier New" panose="02070309020205020404" pitchFamily="49" charset="0"/>
              <a:buChar char="o"/>
            </a:pPr>
            <a:r>
              <a:rPr lang="es-ES" sz="1400" dirty="0" smtClean="0">
                <a:solidFill>
                  <a:schemeClr val="tx1"/>
                </a:solidFill>
                <a:latin typeface="Calibri Light" panose="020F0302020204030204" pitchFamily="34" charset="0"/>
              </a:rPr>
              <a:t>Agregar </a:t>
            </a:r>
            <a:r>
              <a:rPr lang="es-ES" sz="1400" dirty="0">
                <a:solidFill>
                  <a:schemeClr val="tx1"/>
                </a:solidFill>
                <a:latin typeface="Calibri Light" panose="020F0302020204030204" pitchFamily="34" charset="0"/>
              </a:rPr>
              <a:t>y editar </a:t>
            </a:r>
            <a:r>
              <a:rPr lang="es-ES" sz="1400" dirty="0" smtClean="0">
                <a:solidFill>
                  <a:schemeClr val="tx1"/>
                </a:solidFill>
                <a:latin typeface="Calibri Light" panose="020F0302020204030204" pitchFamily="34" charset="0"/>
              </a:rPr>
              <a:t>roles</a:t>
            </a:r>
            <a:endParaRPr lang="es-ES" sz="1400" dirty="0">
              <a:solidFill>
                <a:schemeClr val="tx1"/>
              </a:solidFill>
              <a:latin typeface="Calibri Light" panose="020F0302020204030204" pitchFamily="34" charset="0"/>
            </a:endParaRPr>
          </a:p>
          <a:p>
            <a:pPr marL="742950" lvl="1" indent="-285750">
              <a:spcAft>
                <a:spcPts val="800"/>
              </a:spcAft>
              <a:buFont typeface="Courier New" panose="02070309020205020404" pitchFamily="49" charset="0"/>
              <a:buChar char="o"/>
            </a:pPr>
            <a:r>
              <a:rPr lang="es-ES" sz="1400" dirty="0" smtClean="0">
                <a:solidFill>
                  <a:schemeClr val="tx1"/>
                </a:solidFill>
                <a:latin typeface="Calibri Light" panose="020F0302020204030204" pitchFamily="34" charset="0"/>
              </a:rPr>
              <a:t>Realizar </a:t>
            </a:r>
            <a:r>
              <a:rPr lang="es-ES" sz="1400" dirty="0">
                <a:solidFill>
                  <a:schemeClr val="tx1"/>
                </a:solidFill>
                <a:latin typeface="Calibri Light" panose="020F0302020204030204" pitchFamily="34" charset="0"/>
              </a:rPr>
              <a:t>y firmar la declaración </a:t>
            </a:r>
            <a:r>
              <a:rPr lang="es-ES" sz="1400" dirty="0" smtClean="0">
                <a:solidFill>
                  <a:schemeClr val="tx1"/>
                </a:solidFill>
                <a:latin typeface="Calibri Light" panose="020F0302020204030204" pitchFamily="34" charset="0"/>
              </a:rPr>
              <a:t>jurada</a:t>
            </a:r>
          </a:p>
          <a:p>
            <a:pPr marL="742950" lvl="1" indent="-285750">
              <a:spcAft>
                <a:spcPts val="800"/>
              </a:spcAft>
              <a:buFont typeface="Courier New" panose="02070309020205020404" pitchFamily="49" charset="0"/>
              <a:buChar char="o"/>
            </a:pPr>
            <a:r>
              <a:rPr lang="es-ES" sz="1400" dirty="0" smtClean="0">
                <a:solidFill>
                  <a:schemeClr val="tx1"/>
                </a:solidFill>
                <a:latin typeface="Calibri Light" panose="020F0302020204030204" pitchFamily="34" charset="0"/>
              </a:rPr>
              <a:t>Aprobar roles para dejarlos activos ante la SUGEF</a:t>
            </a:r>
            <a:endParaRPr lang="es-ES" sz="1400" dirty="0">
              <a:solidFill>
                <a:schemeClr val="tx1"/>
              </a:solidFill>
              <a:latin typeface="Calibri Light" panose="020F0302020204030204" pitchFamily="34" charset="0"/>
            </a:endParaRPr>
          </a:p>
          <a:p>
            <a:pPr marL="285750" indent="-285750">
              <a:spcAft>
                <a:spcPts val="800"/>
              </a:spcAft>
              <a:buFont typeface="Wingdings" panose="05000000000000000000" pitchFamily="2" charset="2"/>
              <a:buChar char="§"/>
            </a:pPr>
            <a:r>
              <a:rPr lang="es-CR" sz="1400" dirty="0" smtClean="0">
                <a:latin typeface="Calibri Light" panose="020F0302020204030204" pitchFamily="34" charset="0"/>
              </a:rPr>
              <a:t>El </a:t>
            </a:r>
            <a:r>
              <a:rPr lang="es-CR" sz="1400" dirty="0">
                <a:latin typeface="Calibri Light" panose="020F0302020204030204" pitchFamily="34" charset="0"/>
              </a:rPr>
              <a:t>ingreso del supervisado </a:t>
            </a:r>
            <a:r>
              <a:rPr lang="es-CR" sz="1400" dirty="0" smtClean="0">
                <a:latin typeface="Calibri Light" panose="020F0302020204030204" pitchFamily="34" charset="0"/>
              </a:rPr>
              <a:t>al nuevo sistema de roles </a:t>
            </a:r>
            <a:r>
              <a:rPr lang="es-CR" sz="1400" dirty="0">
                <a:latin typeface="Calibri Light" panose="020F0302020204030204" pitchFamily="34" charset="0"/>
              </a:rPr>
              <a:t>es por medio </a:t>
            </a:r>
            <a:r>
              <a:rPr lang="es-CR" sz="1400" dirty="0" smtClean="0">
                <a:latin typeface="Calibri Light" panose="020F0302020204030204" pitchFamily="34" charset="0"/>
              </a:rPr>
              <a:t>de internet utilizando </a:t>
            </a:r>
            <a:r>
              <a:rPr lang="es-CR" sz="1400" dirty="0">
                <a:latin typeface="Calibri Light" panose="020F0302020204030204" pitchFamily="34" charset="0"/>
              </a:rPr>
              <a:t>la plataforma SUGEF </a:t>
            </a:r>
            <a:r>
              <a:rPr lang="es-CR" sz="1400" dirty="0" smtClean="0">
                <a:latin typeface="Calibri Light" panose="020F0302020204030204" pitchFamily="34" charset="0"/>
              </a:rPr>
              <a:t>Directo. </a:t>
            </a:r>
          </a:p>
          <a:p>
            <a:pPr marL="285750" indent="-285750">
              <a:spcAft>
                <a:spcPts val="800"/>
              </a:spcAft>
              <a:buFont typeface="Wingdings" panose="05000000000000000000" pitchFamily="2" charset="2"/>
              <a:buChar char="§"/>
            </a:pPr>
            <a:r>
              <a:rPr lang="es-CR" sz="1400" dirty="0" smtClean="0">
                <a:solidFill>
                  <a:srgbClr val="000000"/>
                </a:solidFill>
                <a:latin typeface="Calibri Light" panose="020F0302020204030204" pitchFamily="34" charset="0"/>
              </a:rPr>
              <a:t>El </a:t>
            </a:r>
            <a:r>
              <a:rPr lang="es-CR" sz="1400" dirty="0">
                <a:solidFill>
                  <a:srgbClr val="000000"/>
                </a:solidFill>
                <a:latin typeface="Calibri Light" panose="020F0302020204030204" pitchFamily="34" charset="0"/>
              </a:rPr>
              <a:t>certificado digital </a:t>
            </a:r>
            <a:r>
              <a:rPr lang="es-CR" sz="1400" dirty="0" smtClean="0">
                <a:solidFill>
                  <a:srgbClr val="000000"/>
                </a:solidFill>
                <a:latin typeface="Calibri Light" panose="020F0302020204030204" pitchFamily="34" charset="0"/>
              </a:rPr>
              <a:t>es </a:t>
            </a:r>
            <a:r>
              <a:rPr lang="es-CR" sz="1400" dirty="0">
                <a:solidFill>
                  <a:srgbClr val="000000"/>
                </a:solidFill>
                <a:latin typeface="Calibri Light" panose="020F0302020204030204" pitchFamily="34" charset="0"/>
              </a:rPr>
              <a:t>requerido </a:t>
            </a:r>
            <a:r>
              <a:rPr lang="es-CR" sz="1400" dirty="0" smtClean="0">
                <a:solidFill>
                  <a:srgbClr val="000000"/>
                </a:solidFill>
                <a:latin typeface="Calibri Light" panose="020F0302020204030204" pitchFamily="34" charset="0"/>
              </a:rPr>
              <a:t>para:</a:t>
            </a:r>
          </a:p>
          <a:p>
            <a:pPr marL="742950" lvl="1" indent="-285750">
              <a:spcAft>
                <a:spcPts val="800"/>
              </a:spcAft>
              <a:buFont typeface="Courier New" panose="02070309020205020404" pitchFamily="49" charset="0"/>
              <a:buChar char="o"/>
            </a:pPr>
            <a:r>
              <a:rPr lang="es-CR" sz="1400" dirty="0" smtClean="0">
                <a:solidFill>
                  <a:srgbClr val="000000"/>
                </a:solidFill>
                <a:latin typeface="Calibri Light" panose="020F0302020204030204" pitchFamily="34" charset="0"/>
              </a:rPr>
              <a:t>Autenticarse en la plataforma SUGEF Directo.</a:t>
            </a:r>
          </a:p>
          <a:p>
            <a:pPr marL="742950" lvl="1" indent="-285750">
              <a:spcAft>
                <a:spcPts val="800"/>
              </a:spcAft>
              <a:buFont typeface="Courier New" panose="02070309020205020404" pitchFamily="49" charset="0"/>
              <a:buChar char="o"/>
            </a:pPr>
            <a:r>
              <a:rPr lang="es-CR" sz="1400" dirty="0" smtClean="0">
                <a:solidFill>
                  <a:srgbClr val="000000"/>
                </a:solidFill>
                <a:latin typeface="Calibri Light" panose="020F0302020204030204" pitchFamily="34" charset="0"/>
              </a:rPr>
              <a:t>Firmar digitalmente acciones en el sistema como aprobar roles o firmar la declaración del rol.</a:t>
            </a:r>
            <a:endParaRPr lang="es-CR" sz="1400" dirty="0">
              <a:solidFill>
                <a:srgbClr val="000000"/>
              </a:solidFill>
              <a:latin typeface="Calibri Light" panose="020F0302020204030204" pitchFamily="34" charset="0"/>
            </a:endParaRPr>
          </a:p>
          <a:p>
            <a:pPr marL="285750" indent="-285750">
              <a:spcBef>
                <a:spcPts val="0"/>
              </a:spcBef>
              <a:spcAft>
                <a:spcPts val="800"/>
              </a:spcAft>
              <a:buFont typeface="Arial" panose="020B0604020202020204" pitchFamily="34" charset="0"/>
              <a:buChar char="•"/>
            </a:pPr>
            <a:r>
              <a:rPr lang="es-ES" sz="1400" dirty="0" smtClean="0">
                <a:solidFill>
                  <a:schemeClr val="tx1"/>
                </a:solidFill>
                <a:latin typeface="Calibri Light" panose="020F0302020204030204" pitchFamily="34" charset="0"/>
              </a:rPr>
              <a:t>Con </a:t>
            </a:r>
            <a:r>
              <a:rPr lang="es-ES" sz="1400" dirty="0">
                <a:solidFill>
                  <a:schemeClr val="tx1"/>
                </a:solidFill>
                <a:latin typeface="Calibri Light" panose="020F0302020204030204" pitchFamily="34" charset="0"/>
              </a:rPr>
              <a:t>el nuevo sistema se </a:t>
            </a:r>
            <a:r>
              <a:rPr lang="es-ES" sz="1400" dirty="0" smtClean="0">
                <a:solidFill>
                  <a:schemeClr val="tx1"/>
                </a:solidFill>
                <a:latin typeface="Calibri Light" panose="020F0302020204030204" pitchFamily="34" charset="0"/>
              </a:rPr>
              <a:t>estarán </a:t>
            </a:r>
            <a:r>
              <a:rPr lang="es-ES" sz="1400" dirty="0">
                <a:solidFill>
                  <a:schemeClr val="tx1"/>
                </a:solidFill>
                <a:latin typeface="Calibri Light" panose="020F0302020204030204" pitchFamily="34" charset="0"/>
              </a:rPr>
              <a:t>reportando nuevos tipos de roles, el enfoque es reportar roles por </a:t>
            </a:r>
            <a:r>
              <a:rPr lang="es-ES" sz="1400" dirty="0" smtClean="0">
                <a:solidFill>
                  <a:schemeClr val="tx1"/>
                </a:solidFill>
                <a:latin typeface="Calibri Light" panose="020F0302020204030204" pitchFamily="34" charset="0"/>
              </a:rPr>
              <a:t>función.</a:t>
            </a:r>
            <a:endParaRPr lang="es-ES" sz="1400" dirty="0">
              <a:solidFill>
                <a:schemeClr val="tx1"/>
              </a:solidFill>
              <a:latin typeface="Calibri Light" panose="020F0302020204030204" pitchFamily="34" charset="0"/>
            </a:endParaRPr>
          </a:p>
          <a:p>
            <a:pPr marL="285750" indent="-285750">
              <a:spcBef>
                <a:spcPts val="0"/>
              </a:spcBef>
              <a:spcAft>
                <a:spcPts val="800"/>
              </a:spcAft>
              <a:buFont typeface="Arial" panose="020B0604020202020204" pitchFamily="34" charset="0"/>
              <a:buChar char="•"/>
            </a:pPr>
            <a:r>
              <a:rPr lang="es-ES" sz="1400" dirty="0" smtClean="0">
                <a:solidFill>
                  <a:schemeClr val="tx1"/>
                </a:solidFill>
                <a:latin typeface="Calibri Light" panose="020F0302020204030204" pitchFamily="34" charset="0"/>
              </a:rPr>
              <a:t>Todas </a:t>
            </a:r>
            <a:r>
              <a:rPr lang="es-ES" sz="1400" dirty="0">
                <a:solidFill>
                  <a:schemeClr val="tx1"/>
                </a:solidFill>
                <a:latin typeface="Calibri Light" panose="020F0302020204030204" pitchFamily="34" charset="0"/>
              </a:rPr>
              <a:t>las entidades deben llevar la capacitación </a:t>
            </a:r>
            <a:r>
              <a:rPr lang="es-ES" sz="1400" dirty="0" smtClean="0">
                <a:solidFill>
                  <a:schemeClr val="tx1"/>
                </a:solidFill>
                <a:latin typeface="Calibri Light" panose="020F0302020204030204" pitchFamily="34" charset="0"/>
              </a:rPr>
              <a:t>para poder utilizar los </a:t>
            </a:r>
            <a:r>
              <a:rPr lang="es-ES" sz="1400" dirty="0">
                <a:solidFill>
                  <a:schemeClr val="tx1"/>
                </a:solidFill>
                <a:latin typeface="Calibri Light" panose="020F0302020204030204" pitchFamily="34" charset="0"/>
              </a:rPr>
              <a:t>servicios AES y Roles</a:t>
            </a:r>
          </a:p>
          <a:p>
            <a:pPr marL="285750" indent="-285750">
              <a:spcBef>
                <a:spcPts val="0"/>
              </a:spcBef>
              <a:spcAft>
                <a:spcPts val="800"/>
              </a:spcAft>
              <a:buFont typeface="Arial" panose="020B0604020202020204" pitchFamily="34" charset="0"/>
              <a:buChar char="•"/>
            </a:pPr>
            <a:r>
              <a:rPr lang="es-ES" sz="1400" dirty="0" smtClean="0">
                <a:solidFill>
                  <a:schemeClr val="tx1"/>
                </a:solidFill>
                <a:latin typeface="Calibri Light" panose="020F0302020204030204" pitchFamily="34" charset="0"/>
              </a:rPr>
              <a:t>Las </a:t>
            </a:r>
            <a:r>
              <a:rPr lang="es-ES" sz="1400" dirty="0">
                <a:solidFill>
                  <a:schemeClr val="tx1"/>
                </a:solidFill>
                <a:latin typeface="Calibri Light" panose="020F0302020204030204" pitchFamily="34" charset="0"/>
              </a:rPr>
              <a:t>entidades deben activar y registrar roles en el </a:t>
            </a:r>
            <a:r>
              <a:rPr lang="es-ES" sz="1400" dirty="0" smtClean="0">
                <a:solidFill>
                  <a:schemeClr val="tx1"/>
                </a:solidFill>
                <a:latin typeface="Calibri Light" panose="020F0302020204030204" pitchFamily="34" charset="0"/>
              </a:rPr>
              <a:t>nuevo sistema de roles, además deben </a:t>
            </a:r>
            <a:r>
              <a:rPr lang="es-ES" sz="1400" dirty="0">
                <a:solidFill>
                  <a:schemeClr val="tx1"/>
                </a:solidFill>
                <a:latin typeface="Calibri Light" panose="020F0302020204030204" pitchFamily="34" charset="0"/>
              </a:rPr>
              <a:t>realizar cambios en sus sistemas para dejar de </a:t>
            </a:r>
            <a:r>
              <a:rPr lang="es-ES" sz="1400" dirty="0" smtClean="0">
                <a:solidFill>
                  <a:schemeClr val="tx1"/>
                </a:solidFill>
                <a:latin typeface="Calibri Light" panose="020F0302020204030204" pitchFamily="34" charset="0"/>
              </a:rPr>
              <a:t>reportarlos </a:t>
            </a:r>
            <a:r>
              <a:rPr lang="es-ES" sz="1400" dirty="0">
                <a:solidFill>
                  <a:schemeClr val="tx1"/>
                </a:solidFill>
                <a:latin typeface="Calibri Light" panose="020F0302020204030204" pitchFamily="34" charset="0"/>
              </a:rPr>
              <a:t>por SICVECA</a:t>
            </a:r>
          </a:p>
          <a:p>
            <a:pPr marL="285750" indent="-285750">
              <a:spcBef>
                <a:spcPts val="0"/>
              </a:spcBef>
              <a:spcAft>
                <a:spcPts val="800"/>
              </a:spcAft>
              <a:buFont typeface="Arial" panose="020B0604020202020204" pitchFamily="34" charset="0"/>
              <a:buChar char="•"/>
            </a:pPr>
            <a:endParaRPr lang="es-CR" sz="1600" dirty="0">
              <a:solidFill>
                <a:srgbClr val="FF0000"/>
              </a:solidFill>
              <a:effectLst/>
              <a:latin typeface="Calibri Light" panose="020F0302020204030204" pitchFamily="34" charset="0"/>
            </a:endParaRPr>
          </a:p>
        </p:txBody>
      </p:sp>
    </p:spTree>
    <p:extLst>
      <p:ext uri="{BB962C8B-B14F-4D97-AF65-F5344CB8AC3E}">
        <p14:creationId xmlns:p14="http://schemas.microsoft.com/office/powerpoint/2010/main" val="297544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3028"/>
            <a:ext cx="7793037" cy="647700"/>
          </a:xfrm>
        </p:spPr>
        <p:txBody>
          <a:bodyPr/>
          <a:lstStyle/>
          <a:p>
            <a:r>
              <a:rPr lang="es-CR" sz="3600" dirty="0" smtClean="0"/>
              <a:t>Agenda</a:t>
            </a:r>
            <a:endParaRPr lang="es-CR" sz="3600" dirty="0"/>
          </a:p>
        </p:txBody>
      </p:sp>
      <p:sp>
        <p:nvSpPr>
          <p:cNvPr id="3" name="2 Marcador de contenido"/>
          <p:cNvSpPr>
            <a:spLocks noGrp="1"/>
          </p:cNvSpPr>
          <p:nvPr>
            <p:ph idx="1"/>
          </p:nvPr>
        </p:nvSpPr>
        <p:spPr>
          <a:xfrm>
            <a:off x="1115616" y="1157064"/>
            <a:ext cx="7632848" cy="4648200"/>
          </a:xfrm>
        </p:spPr>
        <p:txBody>
          <a:bodyPr>
            <a:normAutofit/>
          </a:bodyPr>
          <a:lstStyle/>
          <a:p>
            <a:r>
              <a:rPr lang="es-ES" sz="2400" dirty="0" smtClean="0"/>
              <a:t>Visión</a:t>
            </a:r>
          </a:p>
          <a:p>
            <a:r>
              <a:rPr lang="es-ES" sz="2400" dirty="0" smtClean="0"/>
              <a:t>Alcance del proyecto</a:t>
            </a:r>
          </a:p>
          <a:p>
            <a:r>
              <a:rPr lang="es-ES" sz="2400" dirty="0" smtClean="0"/>
              <a:t>Clase de datos Registro y Control </a:t>
            </a:r>
          </a:p>
          <a:p>
            <a:pPr lvl="1"/>
            <a:r>
              <a:rPr lang="es-ES" sz="2000" dirty="0" smtClean="0"/>
              <a:t>Proceso Actual</a:t>
            </a:r>
          </a:p>
          <a:p>
            <a:pPr lvl="1"/>
            <a:r>
              <a:rPr lang="es-ES" sz="2000" dirty="0" smtClean="0"/>
              <a:t>Nuevo proceso, información sobre los roles</a:t>
            </a:r>
          </a:p>
          <a:p>
            <a:r>
              <a:rPr lang="es-CR" sz="2400" dirty="0"/>
              <a:t>Servicio de Roles</a:t>
            </a:r>
            <a:endParaRPr lang="es-ES" sz="2400" dirty="0" smtClean="0"/>
          </a:p>
          <a:p>
            <a:r>
              <a:rPr lang="es-ES" sz="2400" dirty="0" smtClean="0"/>
              <a:t>Tareas </a:t>
            </a:r>
            <a:r>
              <a:rPr lang="es-ES" sz="2400" dirty="0"/>
              <a:t>de las </a:t>
            </a:r>
            <a:r>
              <a:rPr lang="es-ES" sz="2400" dirty="0" smtClean="0"/>
              <a:t>entidades</a:t>
            </a:r>
            <a:endParaRPr lang="es-ES" sz="2400" dirty="0"/>
          </a:p>
          <a:p>
            <a:r>
              <a:rPr lang="es-ES" sz="2400" dirty="0" smtClean="0"/>
              <a:t>Línea de tiempo</a:t>
            </a:r>
          </a:p>
          <a:p>
            <a:pPr marL="0" indent="0">
              <a:buNone/>
            </a:pPr>
            <a:endParaRPr lang="es-CR" sz="2400" dirty="0"/>
          </a:p>
          <a:p>
            <a:pPr marL="0" indent="0">
              <a:buNone/>
            </a:pPr>
            <a:endParaRPr lang="es-CR" sz="2400" dirty="0"/>
          </a:p>
        </p:txBody>
      </p:sp>
    </p:spTree>
    <p:extLst>
      <p:ext uri="{BB962C8B-B14F-4D97-AF65-F5344CB8AC3E}">
        <p14:creationId xmlns:p14="http://schemas.microsoft.com/office/powerpoint/2010/main" val="257214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809" y="457200"/>
            <a:ext cx="8209957" cy="667544"/>
          </a:xfrm>
        </p:spPr>
        <p:txBody>
          <a:bodyPr vert="horz" lIns="91440" tIns="45720" rIns="91440" bIns="45720" rtlCol="0" anchor="ctr">
            <a:noAutofit/>
          </a:bodyPr>
          <a:lstStyle/>
          <a:p>
            <a:r>
              <a:rPr lang="es-CR" sz="3600" dirty="0" smtClean="0"/>
              <a:t>Resumen											2/2</a:t>
            </a:r>
            <a:endParaRPr lang="es-CR" sz="3600" dirty="0"/>
          </a:p>
        </p:txBody>
      </p:sp>
      <p:sp>
        <p:nvSpPr>
          <p:cNvPr id="3" name="Marcador de número de diapositiva 2"/>
          <p:cNvSpPr>
            <a:spLocks noGrp="1"/>
          </p:cNvSpPr>
          <p:nvPr>
            <p:ph type="sldNum" sz="quarter" idx="12"/>
          </p:nvPr>
        </p:nvSpPr>
        <p:spPr/>
        <p:txBody>
          <a:bodyPr/>
          <a:lstStyle/>
          <a:p>
            <a:fld id="{CF40B41D-FD10-4A38-B39B-626510BD49B7}" type="slidenum">
              <a:rPr lang="en-US" smtClean="0">
                <a:solidFill>
                  <a:prstClr val="black">
                    <a:tint val="75000"/>
                  </a:prstClr>
                </a:solidFill>
              </a:rPr>
              <a:pPr/>
              <a:t>20</a:t>
            </a:fld>
            <a:endParaRPr lang="en-US">
              <a:solidFill>
                <a:prstClr val="black">
                  <a:tint val="75000"/>
                </a:prstClr>
              </a:solidFill>
            </a:endParaRPr>
          </a:p>
        </p:txBody>
      </p:sp>
      <p:sp>
        <p:nvSpPr>
          <p:cNvPr id="4" name="Rectángulo 3"/>
          <p:cNvSpPr/>
          <p:nvPr/>
        </p:nvSpPr>
        <p:spPr>
          <a:xfrm>
            <a:off x="467544" y="1268760"/>
            <a:ext cx="7920880" cy="48115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spcBef>
                <a:spcPts val="0"/>
              </a:spcBef>
              <a:spcAft>
                <a:spcPts val="800"/>
              </a:spcAft>
              <a:buFont typeface="Arial" panose="020B0604020202020204" pitchFamily="34" charset="0"/>
              <a:buChar char="•"/>
            </a:pPr>
            <a:r>
              <a:rPr lang="es-ES" sz="1400" dirty="0">
                <a:solidFill>
                  <a:schemeClr val="tx1"/>
                </a:solidFill>
                <a:latin typeface="Calibri Light" panose="020F0302020204030204" pitchFamily="34" charset="0"/>
              </a:rPr>
              <a:t>Los datos de los </a:t>
            </a:r>
            <a:r>
              <a:rPr lang="es-ES" sz="1400" b="1" dirty="0">
                <a:solidFill>
                  <a:schemeClr val="tx1"/>
                </a:solidFill>
                <a:latin typeface="Calibri Light" panose="020F0302020204030204" pitchFamily="34" charset="0"/>
              </a:rPr>
              <a:t>Responsables de Seguridad Total (RST)</a:t>
            </a:r>
            <a:r>
              <a:rPr lang="es-ES" sz="1400" dirty="0">
                <a:solidFill>
                  <a:schemeClr val="tx1"/>
                </a:solidFill>
                <a:latin typeface="Calibri Light" panose="020F0302020204030204" pitchFamily="34" charset="0"/>
              </a:rPr>
              <a:t> serán definidos por las entidades y se </a:t>
            </a:r>
            <a:r>
              <a:rPr lang="es-ES" sz="1400" dirty="0" err="1">
                <a:solidFill>
                  <a:schemeClr val="tx1"/>
                </a:solidFill>
                <a:latin typeface="Calibri Light" panose="020F0302020204030204" pitchFamily="34" charset="0"/>
              </a:rPr>
              <a:t>preconfigurarán</a:t>
            </a:r>
            <a:r>
              <a:rPr lang="es-ES" sz="1400" dirty="0">
                <a:solidFill>
                  <a:schemeClr val="tx1"/>
                </a:solidFill>
                <a:latin typeface="Calibri Light" panose="020F0302020204030204" pitchFamily="34" charset="0"/>
              </a:rPr>
              <a:t> en la plataforma para que estén disponibles en el primer uso del </a:t>
            </a:r>
            <a:r>
              <a:rPr lang="es-ES" sz="1400" dirty="0" smtClean="0">
                <a:solidFill>
                  <a:schemeClr val="tx1"/>
                </a:solidFill>
                <a:latin typeface="Calibri Light" panose="020F0302020204030204" pitchFamily="34" charset="0"/>
              </a:rPr>
              <a:t>sistema.</a:t>
            </a:r>
            <a:endParaRPr lang="es-ES" sz="1400" dirty="0">
              <a:solidFill>
                <a:schemeClr val="tx1"/>
              </a:solidFill>
              <a:latin typeface="Calibri Light" panose="020F0302020204030204" pitchFamily="34" charset="0"/>
            </a:endParaRPr>
          </a:p>
          <a:p>
            <a:pPr marL="285750" indent="-285750">
              <a:spcBef>
                <a:spcPts val="0"/>
              </a:spcBef>
              <a:spcAft>
                <a:spcPts val="800"/>
              </a:spcAft>
              <a:buFont typeface="Arial" panose="020B0604020202020204" pitchFamily="34" charset="0"/>
              <a:buChar char="•"/>
            </a:pPr>
            <a:r>
              <a:rPr lang="es-ES" sz="1400" dirty="0">
                <a:solidFill>
                  <a:schemeClr val="tx1"/>
                </a:solidFill>
                <a:latin typeface="Calibri Light" panose="020F0302020204030204" pitchFamily="34" charset="0"/>
              </a:rPr>
              <a:t>Los datos de los </a:t>
            </a:r>
            <a:r>
              <a:rPr lang="es-ES" sz="1400" b="1" dirty="0">
                <a:solidFill>
                  <a:schemeClr val="tx1"/>
                </a:solidFill>
                <a:latin typeface="Calibri Light" panose="020F0302020204030204" pitchFamily="34" charset="0"/>
              </a:rPr>
              <a:t>Representantes Legales </a:t>
            </a:r>
            <a:r>
              <a:rPr lang="es-ES" sz="1400" dirty="0">
                <a:solidFill>
                  <a:schemeClr val="tx1"/>
                </a:solidFill>
                <a:latin typeface="Calibri Light" panose="020F0302020204030204" pitchFamily="34" charset="0"/>
              </a:rPr>
              <a:t>serán revisados por las entidades y se </a:t>
            </a:r>
            <a:r>
              <a:rPr lang="es-ES" sz="1400" dirty="0" err="1">
                <a:solidFill>
                  <a:schemeClr val="tx1"/>
                </a:solidFill>
                <a:latin typeface="Calibri Light" panose="020F0302020204030204" pitchFamily="34" charset="0"/>
              </a:rPr>
              <a:t>preconfigurarán</a:t>
            </a:r>
            <a:r>
              <a:rPr lang="es-ES" sz="1400" dirty="0">
                <a:solidFill>
                  <a:schemeClr val="tx1"/>
                </a:solidFill>
                <a:latin typeface="Calibri Light" panose="020F0302020204030204" pitchFamily="34" charset="0"/>
              </a:rPr>
              <a:t> en el servicio de roles para que quede un RL legal activo por entidad y así puedan aprobar roles.</a:t>
            </a:r>
            <a:endParaRPr lang="es-CR" sz="1400" dirty="0" smtClean="0">
              <a:solidFill>
                <a:srgbClr val="000000"/>
              </a:solidFill>
              <a:latin typeface="Calibri Light" panose="020F0302020204030204" pitchFamily="34" charset="0"/>
            </a:endParaRPr>
          </a:p>
          <a:p>
            <a:pPr marL="285750" indent="-285750">
              <a:spcBef>
                <a:spcPts val="0"/>
              </a:spcBef>
              <a:spcAft>
                <a:spcPts val="800"/>
              </a:spcAft>
              <a:buFont typeface="Arial" panose="020B0604020202020204" pitchFamily="34" charset="0"/>
              <a:buChar char="•"/>
            </a:pPr>
            <a:r>
              <a:rPr lang="es-CR" sz="1400" dirty="0" smtClean="0">
                <a:solidFill>
                  <a:srgbClr val="000000"/>
                </a:solidFill>
                <a:latin typeface="Calibri Light" panose="020F0302020204030204" pitchFamily="34" charset="0"/>
              </a:rPr>
              <a:t>El supervisado actualiza </a:t>
            </a:r>
            <a:r>
              <a:rPr lang="es-CR" sz="1400" dirty="0">
                <a:solidFill>
                  <a:srgbClr val="000000"/>
                </a:solidFill>
                <a:latin typeface="Calibri Light" panose="020F0302020204030204" pitchFamily="34" charset="0"/>
              </a:rPr>
              <a:t>la información de los roles cada vez que haya un cambio en uno de los puestos reportados.</a:t>
            </a:r>
          </a:p>
          <a:p>
            <a:pPr marL="285750" indent="-285750">
              <a:spcBef>
                <a:spcPts val="0"/>
              </a:spcBef>
              <a:spcAft>
                <a:spcPts val="800"/>
              </a:spcAft>
              <a:buFont typeface="Arial" panose="020B0604020202020204" pitchFamily="34" charset="0"/>
              <a:buChar char="•"/>
            </a:pPr>
            <a:r>
              <a:rPr lang="es-CR" sz="1400" dirty="0" smtClean="0">
                <a:solidFill>
                  <a:srgbClr val="000000"/>
                </a:solidFill>
                <a:latin typeface="Calibri Light" panose="020F0302020204030204" pitchFamily="34" charset="0"/>
              </a:rPr>
              <a:t>La entidad supervisada </a:t>
            </a:r>
            <a:r>
              <a:rPr lang="es-CR" sz="1400" dirty="0">
                <a:solidFill>
                  <a:srgbClr val="000000"/>
                </a:solidFill>
                <a:latin typeface="Calibri Light" panose="020F0302020204030204" pitchFamily="34" charset="0"/>
              </a:rPr>
              <a:t>no </a:t>
            </a:r>
            <a:r>
              <a:rPr lang="es-CR" sz="1400" dirty="0" smtClean="0">
                <a:solidFill>
                  <a:srgbClr val="000000"/>
                </a:solidFill>
                <a:latin typeface="Calibri Light" panose="020F0302020204030204" pitchFamily="34" charset="0"/>
              </a:rPr>
              <a:t>debe </a:t>
            </a:r>
            <a:r>
              <a:rPr lang="es-CR" sz="1400" dirty="0">
                <a:solidFill>
                  <a:srgbClr val="000000"/>
                </a:solidFill>
                <a:latin typeface="Calibri Light" panose="020F0302020204030204" pitchFamily="34" charset="0"/>
              </a:rPr>
              <a:t>enviar la información </a:t>
            </a:r>
            <a:r>
              <a:rPr lang="es-CR" sz="1400" dirty="0" smtClean="0">
                <a:solidFill>
                  <a:srgbClr val="000000"/>
                </a:solidFill>
                <a:latin typeface="Calibri Light" panose="020F0302020204030204" pitchFamily="34" charset="0"/>
              </a:rPr>
              <a:t>documental para los roles registrados en el sistema, </a:t>
            </a:r>
            <a:r>
              <a:rPr lang="es-CR" sz="1400" dirty="0">
                <a:solidFill>
                  <a:srgbClr val="000000"/>
                </a:solidFill>
                <a:latin typeface="Calibri Light" panose="020F0302020204030204" pitchFamily="34" charset="0"/>
              </a:rPr>
              <a:t>sin embargo debe guardar el acervo necesario </a:t>
            </a:r>
            <a:r>
              <a:rPr lang="es-CR" sz="1400" dirty="0" smtClean="0">
                <a:solidFill>
                  <a:srgbClr val="000000"/>
                </a:solidFill>
                <a:latin typeface="Calibri Light" panose="020F0302020204030204" pitchFamily="34" charset="0"/>
              </a:rPr>
              <a:t>cuando la superintendencia </a:t>
            </a:r>
            <a:r>
              <a:rPr lang="es-CR" sz="1400" dirty="0">
                <a:solidFill>
                  <a:srgbClr val="000000"/>
                </a:solidFill>
                <a:latin typeface="Calibri Light" panose="020F0302020204030204" pitchFamily="34" charset="0"/>
              </a:rPr>
              <a:t>lo requiera</a:t>
            </a:r>
            <a:r>
              <a:rPr lang="es-CR" sz="1400" dirty="0" smtClean="0">
                <a:solidFill>
                  <a:srgbClr val="000000"/>
                </a:solidFill>
                <a:latin typeface="Calibri Light" panose="020F0302020204030204" pitchFamily="34" charset="0"/>
              </a:rPr>
              <a:t>.</a:t>
            </a:r>
          </a:p>
          <a:p>
            <a:pPr marL="285750" indent="-285750">
              <a:spcBef>
                <a:spcPts val="0"/>
              </a:spcBef>
              <a:spcAft>
                <a:spcPts val="800"/>
              </a:spcAft>
              <a:buFont typeface="Arial" panose="020B0604020202020204" pitchFamily="34" charset="0"/>
              <a:buChar char="•"/>
            </a:pPr>
            <a:r>
              <a:rPr lang="es-CR" sz="1400" dirty="0" smtClean="0">
                <a:solidFill>
                  <a:srgbClr val="000000"/>
                </a:solidFill>
                <a:latin typeface="Calibri Light" panose="020F0302020204030204" pitchFamily="34" charset="0"/>
              </a:rPr>
              <a:t>La información de los roles puede ser consultada en cualquier momento por quien designe la entidad supervisada. </a:t>
            </a:r>
            <a:endParaRPr lang="es-CR" sz="1400" dirty="0" smtClean="0">
              <a:solidFill>
                <a:srgbClr val="FF0000"/>
              </a:solidFill>
              <a:latin typeface="Calibri Light" panose="020F0302020204030204" pitchFamily="34" charset="0"/>
            </a:endParaRPr>
          </a:p>
          <a:p>
            <a:pPr marL="285750" indent="-285750">
              <a:spcAft>
                <a:spcPts val="800"/>
              </a:spcAft>
              <a:buFont typeface="Arial" panose="020B0604020202020204" pitchFamily="34" charset="0"/>
              <a:buChar char="•"/>
            </a:pPr>
            <a:r>
              <a:rPr lang="es-CR" sz="1400" dirty="0">
                <a:solidFill>
                  <a:srgbClr val="000000"/>
                </a:solidFill>
                <a:latin typeface="Calibri Light" panose="020F0302020204030204" pitchFamily="34" charset="0"/>
              </a:rPr>
              <a:t>El supervisado tendrá en todo momento visualización del </a:t>
            </a:r>
            <a:r>
              <a:rPr lang="es-CR" sz="1400" dirty="0" smtClean="0">
                <a:solidFill>
                  <a:srgbClr val="000000"/>
                </a:solidFill>
                <a:latin typeface="Calibri Light" panose="020F0302020204030204" pitchFamily="34" charset="0"/>
              </a:rPr>
              <a:t>expediente.</a:t>
            </a:r>
            <a:endParaRPr lang="es-CR" sz="1400" dirty="0">
              <a:solidFill>
                <a:srgbClr val="000000"/>
              </a:solidFill>
              <a:latin typeface="Calibri Light" panose="020F0302020204030204" pitchFamily="34" charset="0"/>
            </a:endParaRPr>
          </a:p>
          <a:p>
            <a:pPr marL="285750" indent="-285750">
              <a:spcAft>
                <a:spcPts val="800"/>
              </a:spcAft>
              <a:buFont typeface="Arial" panose="020B0604020202020204" pitchFamily="34" charset="0"/>
              <a:buChar char="•"/>
            </a:pPr>
            <a:r>
              <a:rPr lang="es-CR" sz="1400" dirty="0">
                <a:solidFill>
                  <a:srgbClr val="000000"/>
                </a:solidFill>
                <a:latin typeface="Calibri Light" panose="020F0302020204030204" pitchFamily="34" charset="0"/>
              </a:rPr>
              <a:t>La responsabilidad de la </a:t>
            </a:r>
            <a:r>
              <a:rPr lang="es-CR" sz="1400" dirty="0" smtClean="0">
                <a:solidFill>
                  <a:srgbClr val="000000"/>
                </a:solidFill>
                <a:latin typeface="Calibri Light" panose="020F0302020204030204" pitchFamily="34" charset="0"/>
              </a:rPr>
              <a:t>actualización, la revelación de </a:t>
            </a:r>
            <a:r>
              <a:rPr lang="es-CR" sz="1400" dirty="0">
                <a:solidFill>
                  <a:srgbClr val="000000"/>
                </a:solidFill>
                <a:latin typeface="Calibri Light" panose="020F0302020204030204" pitchFamily="34" charset="0"/>
              </a:rPr>
              <a:t>la información y mantener la documentación es del </a:t>
            </a:r>
            <a:r>
              <a:rPr lang="es-CR" sz="1400" dirty="0" smtClean="0">
                <a:solidFill>
                  <a:srgbClr val="000000"/>
                </a:solidFill>
                <a:latin typeface="Calibri Light" panose="020F0302020204030204" pitchFamily="34" charset="0"/>
              </a:rPr>
              <a:t>supervisado.</a:t>
            </a:r>
            <a:endParaRPr lang="es-CR" sz="1400" dirty="0">
              <a:solidFill>
                <a:srgbClr val="000000"/>
              </a:solidFill>
              <a:latin typeface="Calibri Light" panose="020F0302020204030204" pitchFamily="34" charset="0"/>
            </a:endParaRPr>
          </a:p>
          <a:p>
            <a:pPr marL="285750" indent="-285750">
              <a:spcAft>
                <a:spcPts val="800"/>
              </a:spcAft>
              <a:buFont typeface="Arial" panose="020B0604020202020204" pitchFamily="34" charset="0"/>
              <a:buChar char="•"/>
            </a:pPr>
            <a:r>
              <a:rPr lang="es-CR" sz="1400" dirty="0">
                <a:solidFill>
                  <a:srgbClr val="000000"/>
                </a:solidFill>
                <a:latin typeface="Calibri Light" panose="020F0302020204030204" pitchFamily="34" charset="0"/>
              </a:rPr>
              <a:t>Se elimina el trasiego de papel a la </a:t>
            </a:r>
            <a:r>
              <a:rPr lang="es-CR" sz="1400" dirty="0" smtClean="0">
                <a:solidFill>
                  <a:srgbClr val="000000"/>
                </a:solidFill>
                <a:latin typeface="Calibri Light" panose="020F0302020204030204" pitchFamily="34" charset="0"/>
              </a:rPr>
              <a:t>superintendencia mejorando la calidad de información.</a:t>
            </a:r>
            <a:endParaRPr lang="es-CR" sz="1400" dirty="0">
              <a:solidFill>
                <a:srgbClr val="000000"/>
              </a:solidFill>
              <a:latin typeface="Calibri Light" panose="020F0302020204030204" pitchFamily="34" charset="0"/>
            </a:endParaRPr>
          </a:p>
          <a:p>
            <a:pPr marL="285750" indent="-285750">
              <a:spcAft>
                <a:spcPts val="800"/>
              </a:spcAft>
              <a:buFont typeface="Arial" panose="020B0604020202020204" pitchFamily="34" charset="0"/>
              <a:buChar char="•"/>
            </a:pPr>
            <a:r>
              <a:rPr lang="es-CR" sz="1400" dirty="0">
                <a:solidFill>
                  <a:srgbClr val="000000"/>
                </a:solidFill>
                <a:latin typeface="Calibri Light" panose="020F0302020204030204" pitchFamily="34" charset="0"/>
              </a:rPr>
              <a:t>La actualización de la información es en línea.</a:t>
            </a:r>
          </a:p>
          <a:p>
            <a:pPr marL="285750" indent="-285750">
              <a:spcAft>
                <a:spcPts val="800"/>
              </a:spcAft>
              <a:buFont typeface="Arial" panose="020B0604020202020204" pitchFamily="34" charset="0"/>
              <a:buChar char="•"/>
            </a:pPr>
            <a:r>
              <a:rPr lang="es-CR" sz="1400" dirty="0">
                <a:solidFill>
                  <a:srgbClr val="000000"/>
                </a:solidFill>
                <a:latin typeface="Calibri Light" panose="020F0302020204030204" pitchFamily="34" charset="0"/>
              </a:rPr>
              <a:t>Elimina el concepto de periodicidad de carga de información para los roles</a:t>
            </a:r>
            <a:r>
              <a:rPr lang="es-CR" sz="1400" dirty="0" smtClean="0">
                <a:solidFill>
                  <a:srgbClr val="000000"/>
                </a:solidFill>
                <a:latin typeface="Calibri Light" panose="020F0302020204030204" pitchFamily="34" charset="0"/>
              </a:rPr>
              <a:t>.</a:t>
            </a:r>
            <a:endParaRPr lang="es-CR" sz="1400" dirty="0">
              <a:solidFill>
                <a:srgbClr val="000000"/>
              </a:solidFill>
              <a:latin typeface="Calibri Light" panose="020F0302020204030204" pitchFamily="34" charset="0"/>
            </a:endParaRPr>
          </a:p>
          <a:p>
            <a:pPr marL="285750" indent="-285750">
              <a:spcBef>
                <a:spcPts val="0"/>
              </a:spcBef>
              <a:spcAft>
                <a:spcPts val="800"/>
              </a:spcAft>
              <a:buFont typeface="Arial" panose="020B0604020202020204" pitchFamily="34" charset="0"/>
              <a:buChar char="•"/>
            </a:pPr>
            <a:endParaRPr lang="es-CR" sz="1600" dirty="0">
              <a:solidFill>
                <a:srgbClr val="FF0000"/>
              </a:solidFill>
              <a:effectLst/>
              <a:latin typeface="Calibri Light" panose="020F0302020204030204" pitchFamily="34" charset="0"/>
            </a:endParaRPr>
          </a:p>
        </p:txBody>
      </p:sp>
    </p:spTree>
    <p:extLst>
      <p:ext uri="{BB962C8B-B14F-4D97-AF65-F5344CB8AC3E}">
        <p14:creationId xmlns:p14="http://schemas.microsoft.com/office/powerpoint/2010/main" val="398529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9809" y="457200"/>
            <a:ext cx="8209957" cy="6212160"/>
          </a:xfrm>
        </p:spPr>
        <p:txBody>
          <a:bodyPr>
            <a:noAutofit/>
          </a:bodyPr>
          <a:lstStyle/>
          <a:p>
            <a:pPr algn="ctr"/>
            <a:r>
              <a:rPr lang="es-ES" sz="3600" dirty="0" smtClean="0"/>
              <a:t>Consultas</a:t>
            </a:r>
            <a:endParaRPr lang="es-CR" sz="3600" dirty="0"/>
          </a:p>
        </p:txBody>
      </p:sp>
    </p:spTree>
    <p:extLst>
      <p:ext uri="{BB962C8B-B14F-4D97-AF65-F5344CB8AC3E}">
        <p14:creationId xmlns:p14="http://schemas.microsoft.com/office/powerpoint/2010/main" val="373157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09957" cy="360040"/>
          </a:xfrm>
        </p:spPr>
        <p:txBody>
          <a:bodyPr>
            <a:noAutofit/>
          </a:bodyPr>
          <a:lstStyle/>
          <a:p>
            <a:r>
              <a:rPr lang="es-ES" sz="3600" dirty="0" smtClean="0"/>
              <a:t>Consultas</a:t>
            </a:r>
            <a:endParaRPr lang="es-CR" sz="3600" dirty="0"/>
          </a:p>
        </p:txBody>
      </p:sp>
      <p:sp>
        <p:nvSpPr>
          <p:cNvPr id="4" name="2 Marcador de contenido"/>
          <p:cNvSpPr>
            <a:spLocks noGrp="1"/>
          </p:cNvSpPr>
          <p:nvPr>
            <p:ph idx="1"/>
          </p:nvPr>
        </p:nvSpPr>
        <p:spPr>
          <a:xfrm>
            <a:off x="250825" y="1214422"/>
            <a:ext cx="8704263" cy="4648200"/>
          </a:xfrm>
        </p:spPr>
        <p:txBody>
          <a:bodyPr>
            <a:normAutofit/>
          </a:bodyPr>
          <a:lstStyle/>
          <a:p>
            <a:r>
              <a:rPr lang="es-CR" sz="2800" dirty="0">
                <a:latin typeface="Calibri Light" panose="020F0302020204030204" pitchFamily="34" charset="0"/>
              </a:rPr>
              <a:t>Los contactos de las entidades podrán canalizar sus consultas </a:t>
            </a:r>
            <a:r>
              <a:rPr lang="es-CR" sz="2800" dirty="0" smtClean="0">
                <a:latin typeface="Calibri Light" panose="020F0302020204030204" pitchFamily="34" charset="0"/>
              </a:rPr>
              <a:t>por medio del correo electrónico:</a:t>
            </a:r>
            <a:endParaRPr lang="es-CR" sz="2800" dirty="0">
              <a:latin typeface="Calibri Light" panose="020F0302020204030204" pitchFamily="34" charset="0"/>
            </a:endParaRPr>
          </a:p>
          <a:p>
            <a:pPr lvl="1"/>
            <a:r>
              <a:rPr lang="es-CR" sz="2000" dirty="0" smtClean="0">
                <a:solidFill>
                  <a:srgbClr val="0000FF"/>
                </a:solidFill>
                <a:latin typeface="Calibri Light" panose="020F0302020204030204" pitchFamily="34" charset="0"/>
              </a:rPr>
              <a:t>roles@sugef.fi.cr</a:t>
            </a:r>
            <a:endParaRPr lang="es-CR" sz="2000" dirty="0">
              <a:solidFill>
                <a:srgbClr val="0000FF"/>
              </a:solidFill>
              <a:latin typeface="Calibri Light" panose="020F0302020204030204" pitchFamily="34" charset="0"/>
            </a:endParaRPr>
          </a:p>
          <a:p>
            <a:pPr lvl="2"/>
            <a:r>
              <a:rPr lang="es-CR" sz="2000" dirty="0">
                <a:latin typeface="Calibri Light" panose="020F0302020204030204" pitchFamily="34" charset="0"/>
              </a:rPr>
              <a:t>Eduardo Montoya   </a:t>
            </a:r>
          </a:p>
          <a:p>
            <a:pPr lvl="2"/>
            <a:r>
              <a:rPr lang="es-CR" sz="2000" dirty="0">
                <a:latin typeface="Calibri Light" panose="020F0302020204030204" pitchFamily="34" charset="0"/>
              </a:rPr>
              <a:t>Gabriela Amador</a:t>
            </a:r>
          </a:p>
          <a:p>
            <a:endParaRPr lang="es-CR" dirty="0" smtClean="0">
              <a:latin typeface="Calibri Light" panose="020F0302020204030204" pitchFamily="34" charset="0"/>
            </a:endParaRPr>
          </a:p>
          <a:p>
            <a:r>
              <a:rPr lang="es-CR" sz="2800" dirty="0" smtClean="0">
                <a:latin typeface="Calibri Light" panose="020F0302020204030204" pitchFamily="34" charset="0"/>
              </a:rPr>
              <a:t>Los </a:t>
            </a:r>
            <a:r>
              <a:rPr lang="es-CR" sz="2800" dirty="0">
                <a:latin typeface="Calibri Light" panose="020F0302020204030204" pitchFamily="34" charset="0"/>
              </a:rPr>
              <a:t>siguientes documentos pueden ser descargados en:  </a:t>
            </a:r>
            <a:r>
              <a:rPr lang="es-CR" sz="2400" u="sng" dirty="0">
                <a:hlinkClick r:id="rId2"/>
              </a:rPr>
              <a:t>https://www.sugef.fi.cr/manuales/SistemaRoles</a:t>
            </a:r>
            <a:endParaRPr lang="es-CR" sz="2400" dirty="0"/>
          </a:p>
          <a:p>
            <a:pPr lvl="1"/>
            <a:r>
              <a:rPr lang="en-US" sz="2000" dirty="0" smtClean="0">
                <a:latin typeface="Calibri Light" panose="020F0302020204030204" pitchFamily="34" charset="0"/>
              </a:rPr>
              <a:t>SGF-2291-2016 </a:t>
            </a:r>
            <a:r>
              <a:rPr lang="en-US" sz="2000" dirty="0">
                <a:latin typeface="Calibri Light" panose="020F0302020204030204" pitchFamily="34" charset="0"/>
              </a:rPr>
              <a:t>Circular </a:t>
            </a:r>
            <a:r>
              <a:rPr lang="en-US" sz="2000" dirty="0" err="1">
                <a:latin typeface="Calibri Light" panose="020F0302020204030204" pitchFamily="34" charset="0"/>
              </a:rPr>
              <a:t>convocatoria</a:t>
            </a:r>
            <a:r>
              <a:rPr lang="en-US" sz="2000" dirty="0">
                <a:latin typeface="Calibri Light" panose="020F0302020204030204" pitchFamily="34" charset="0"/>
              </a:rPr>
              <a:t> a </a:t>
            </a:r>
            <a:r>
              <a:rPr lang="en-US" sz="2000" dirty="0" err="1">
                <a:latin typeface="Calibri Light" panose="020F0302020204030204" pitchFamily="34" charset="0"/>
              </a:rPr>
              <a:t>charla</a:t>
            </a:r>
            <a:r>
              <a:rPr lang="en-US" sz="2000" dirty="0">
                <a:latin typeface="Calibri Light" panose="020F0302020204030204" pitchFamily="34" charset="0"/>
              </a:rPr>
              <a:t> </a:t>
            </a:r>
            <a:r>
              <a:rPr lang="en-US" sz="2000" dirty="0" err="1">
                <a:latin typeface="Calibri Light" panose="020F0302020204030204" pitchFamily="34" charset="0"/>
              </a:rPr>
              <a:t>sobre</a:t>
            </a:r>
            <a:r>
              <a:rPr lang="en-US" sz="2000" dirty="0">
                <a:latin typeface="Calibri Light" panose="020F0302020204030204" pitchFamily="34" charset="0"/>
              </a:rPr>
              <a:t> Roles.</a:t>
            </a:r>
          </a:p>
          <a:p>
            <a:pPr lvl="1"/>
            <a:r>
              <a:rPr lang="es-CR" sz="2000" dirty="0">
                <a:latin typeface="Calibri Light" panose="020F0302020204030204" pitchFamily="34" charset="0"/>
              </a:rPr>
              <a:t>Presentación de Roles a las Entidades 13072016.</a:t>
            </a:r>
          </a:p>
          <a:p>
            <a:pPr marL="914400" lvl="1" indent="-457200">
              <a:buFont typeface="+mj-lt"/>
              <a:buAutoNum type="arabicPeriod"/>
            </a:pPr>
            <a:endParaRPr lang="es-CR" sz="2400" dirty="0" smtClean="0">
              <a:solidFill>
                <a:schemeClr val="accent1">
                  <a:lumMod val="50000"/>
                </a:schemeClr>
              </a:solidFill>
            </a:endParaRPr>
          </a:p>
          <a:p>
            <a:pPr lvl="1"/>
            <a:endParaRPr lang="es-CR" sz="2400" dirty="0">
              <a:solidFill>
                <a:schemeClr val="accent1">
                  <a:lumMod val="50000"/>
                </a:schemeClr>
              </a:solidFill>
            </a:endParaRPr>
          </a:p>
          <a:p>
            <a:endParaRPr lang="es-CR" sz="1400" dirty="0">
              <a:solidFill>
                <a:schemeClr val="accent1">
                  <a:lumMod val="50000"/>
                </a:schemeClr>
              </a:solidFill>
            </a:endParaRPr>
          </a:p>
          <a:p>
            <a:endParaRPr lang="es-CR" sz="1400" dirty="0">
              <a:solidFill>
                <a:schemeClr val="accent1">
                  <a:lumMod val="50000"/>
                </a:schemeClr>
              </a:solidFill>
            </a:endParaRPr>
          </a:p>
        </p:txBody>
      </p:sp>
    </p:spTree>
    <p:extLst>
      <p:ext uri="{BB962C8B-B14F-4D97-AF65-F5344CB8AC3E}">
        <p14:creationId xmlns:p14="http://schemas.microsoft.com/office/powerpoint/2010/main" val="61158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F40B41D-FD10-4A38-B39B-626510BD49B7}" type="slidenum">
              <a:rPr lang="en-US" smtClean="0">
                <a:solidFill>
                  <a:prstClr val="black">
                    <a:tint val="75000"/>
                  </a:prstClr>
                </a:solidFill>
              </a:rPr>
              <a:pPr/>
              <a:t>23</a:t>
            </a:fld>
            <a:endParaRPr lang="en-US">
              <a:solidFill>
                <a:prstClr val="black">
                  <a:tint val="75000"/>
                </a:prstClr>
              </a:solidFill>
            </a:endParaRPr>
          </a:p>
        </p:txBody>
      </p:sp>
      <p:sp>
        <p:nvSpPr>
          <p:cNvPr id="6" name="Marcador de texto 8"/>
          <p:cNvSpPr txBox="1">
            <a:spLocks/>
          </p:cNvSpPr>
          <p:nvPr/>
        </p:nvSpPr>
        <p:spPr>
          <a:xfrm>
            <a:off x="539552" y="4432853"/>
            <a:ext cx="7712752" cy="5376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s-CR" dirty="0" smtClean="0">
                <a:latin typeface="Tw Cen MT" panose="020B0602020104020603" pitchFamily="34" charset="0"/>
              </a:rPr>
              <a:t>Muchas gracias!</a:t>
            </a:r>
            <a:endParaRPr lang="es-CR" dirty="0">
              <a:latin typeface="Tw Cen MT" panose="020B0602020104020603" pitchFamily="34" charset="0"/>
            </a:endParaRPr>
          </a:p>
        </p:txBody>
      </p:sp>
    </p:spTree>
    <p:extLst>
      <p:ext uri="{BB962C8B-B14F-4D97-AF65-F5344CB8AC3E}">
        <p14:creationId xmlns:p14="http://schemas.microsoft.com/office/powerpoint/2010/main" val="2148199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7147" y="332656"/>
            <a:ext cx="8229600" cy="576064"/>
          </a:xfrm>
          <a:noFill/>
          <a:ln w="9525">
            <a:noFill/>
            <a:miter lim="800000"/>
            <a:headEnd/>
            <a:tailEnd/>
          </a:ln>
        </p:spPr>
        <p:txBody>
          <a:bodyPr vert="horz" wrap="square" lIns="91440" tIns="45720" rIns="91440" bIns="45720" numCol="1" anchor="b" anchorCtr="0" compatLnSpc="1">
            <a:prstTxWarp prst="textNoShape">
              <a:avLst/>
            </a:prstTxWarp>
            <a:normAutofit/>
          </a:bodyPr>
          <a:lstStyle/>
          <a:p>
            <a:r>
              <a:rPr lang="es-CR" sz="3000" dirty="0"/>
              <a:t>Ingreso por </a:t>
            </a:r>
            <a:r>
              <a:rPr lang="es-CR" sz="3000" dirty="0" smtClean="0"/>
              <a:t>SUGEF Directo (externo)</a:t>
            </a:r>
            <a:endParaRPr lang="es-CR" sz="3000" dirty="0"/>
          </a:p>
        </p:txBody>
      </p:sp>
      <p:sp>
        <p:nvSpPr>
          <p:cNvPr id="3" name="Content Placeholder 2"/>
          <p:cNvSpPr>
            <a:spLocks noGrp="1"/>
          </p:cNvSpPr>
          <p:nvPr>
            <p:ph idx="1"/>
          </p:nvPr>
        </p:nvSpPr>
        <p:spPr>
          <a:xfrm>
            <a:off x="396128" y="1218352"/>
            <a:ext cx="2456069" cy="4343400"/>
          </a:xfrm>
        </p:spPr>
        <p:txBody>
          <a:bodyPr>
            <a:normAutofit/>
          </a:bodyPr>
          <a:lstStyle/>
          <a:p>
            <a:r>
              <a:rPr lang="es-CR" sz="1600" i="1" dirty="0" smtClean="0">
                <a:solidFill>
                  <a:schemeClr val="tx2">
                    <a:lumMod val="75000"/>
                  </a:schemeClr>
                </a:solidFill>
                <a:latin typeface="Calibri Light" panose="020F0302020204030204" pitchFamily="34" charset="0"/>
              </a:rPr>
              <a:t>Mecanismo de ingreso para las entidades externas </a:t>
            </a:r>
          </a:p>
          <a:p>
            <a:r>
              <a:rPr lang="es-CR" sz="1600" i="1" dirty="0" smtClean="0">
                <a:solidFill>
                  <a:schemeClr val="tx2">
                    <a:lumMod val="75000"/>
                  </a:schemeClr>
                </a:solidFill>
                <a:latin typeface="Calibri Light" panose="020F0302020204030204" pitchFamily="34" charset="0"/>
              </a:rPr>
              <a:t>Requiere certificado digital</a:t>
            </a:r>
          </a:p>
          <a:p>
            <a:r>
              <a:rPr lang="es-CR" sz="1600" i="1" dirty="0" smtClean="0">
                <a:solidFill>
                  <a:schemeClr val="tx2">
                    <a:lumMod val="75000"/>
                  </a:schemeClr>
                </a:solidFill>
                <a:latin typeface="Calibri Light" panose="020F0302020204030204" pitchFamily="34" charset="0"/>
              </a:rPr>
              <a:t>Sistemas habilitados:</a:t>
            </a:r>
          </a:p>
          <a:p>
            <a:pPr lvl="1"/>
            <a:r>
              <a:rPr lang="es-CR" sz="1200" i="1" dirty="0" smtClean="0">
                <a:solidFill>
                  <a:schemeClr val="tx2">
                    <a:lumMod val="75000"/>
                  </a:schemeClr>
                </a:solidFill>
                <a:latin typeface="Calibri Light" panose="020F0302020204030204" pitchFamily="34" charset="0"/>
              </a:rPr>
              <a:t>Inicio</a:t>
            </a:r>
          </a:p>
          <a:p>
            <a:pPr lvl="1"/>
            <a:r>
              <a:rPr lang="es-CR" sz="1200" i="1" dirty="0" smtClean="0">
                <a:solidFill>
                  <a:schemeClr val="tx2">
                    <a:lumMod val="75000"/>
                  </a:schemeClr>
                </a:solidFill>
                <a:latin typeface="Calibri Light" panose="020F0302020204030204" pitchFamily="34" charset="0"/>
              </a:rPr>
              <a:t>Seguridad</a:t>
            </a:r>
          </a:p>
          <a:p>
            <a:pPr lvl="1"/>
            <a:r>
              <a:rPr lang="es-CR" sz="1200" b="1" i="1" u="sng" dirty="0" smtClean="0">
                <a:solidFill>
                  <a:schemeClr val="tx2">
                    <a:lumMod val="75000"/>
                  </a:schemeClr>
                </a:solidFill>
                <a:latin typeface="Calibri Light" panose="020F0302020204030204" pitchFamily="34" charset="0"/>
              </a:rPr>
              <a:t>Trámites</a:t>
            </a:r>
          </a:p>
          <a:p>
            <a:pPr lvl="2"/>
            <a:r>
              <a:rPr lang="es-CR" sz="800" dirty="0" smtClean="0">
                <a:solidFill>
                  <a:schemeClr val="tx2">
                    <a:lumMod val="75000"/>
                  </a:schemeClr>
                </a:solidFill>
                <a:latin typeface="Calibri Light" panose="020F0302020204030204" pitchFamily="34" charset="0"/>
              </a:rPr>
              <a:t>Roles</a:t>
            </a:r>
            <a:endParaRPr lang="es-CR" sz="800" dirty="0">
              <a:solidFill>
                <a:schemeClr val="tx2">
                  <a:lumMod val="75000"/>
                </a:schemeClr>
              </a:solidFill>
              <a:latin typeface="Calibri Light" panose="020F0302020204030204" pitchFamily="34" charset="0"/>
            </a:endParaRPr>
          </a:p>
          <a:p>
            <a:pPr lvl="2"/>
            <a:r>
              <a:rPr lang="es-CR" sz="800" dirty="0" smtClean="0">
                <a:solidFill>
                  <a:schemeClr val="tx2">
                    <a:lumMod val="75000"/>
                  </a:schemeClr>
                </a:solidFill>
                <a:latin typeface="Calibri Light" panose="020F0302020204030204" pitchFamily="34" charset="0"/>
              </a:rPr>
              <a:t>Grupos</a:t>
            </a:r>
          </a:p>
          <a:p>
            <a:pPr lvl="2"/>
            <a:r>
              <a:rPr lang="es-CR" sz="800" dirty="0" smtClean="0">
                <a:solidFill>
                  <a:schemeClr val="tx2">
                    <a:lumMod val="75000"/>
                  </a:schemeClr>
                </a:solidFill>
                <a:latin typeface="Calibri Light" panose="020F0302020204030204" pitchFamily="34" charset="0"/>
              </a:rPr>
              <a:t>Bienes</a:t>
            </a:r>
          </a:p>
          <a:p>
            <a:pPr lvl="2"/>
            <a:r>
              <a:rPr lang="es-CR" sz="800" dirty="0" smtClean="0">
                <a:solidFill>
                  <a:schemeClr val="tx2">
                    <a:lumMod val="75000"/>
                  </a:schemeClr>
                </a:solidFill>
                <a:latin typeface="Calibri Light" panose="020F0302020204030204" pitchFamily="34" charset="0"/>
              </a:rPr>
              <a:t>Préstamos</a:t>
            </a:r>
          </a:p>
        </p:txBody>
      </p:sp>
      <p:sp>
        <p:nvSpPr>
          <p:cNvPr id="6" name="Rectángulo 5"/>
          <p:cNvSpPr/>
          <p:nvPr/>
        </p:nvSpPr>
        <p:spPr>
          <a:xfrm>
            <a:off x="3203848" y="1340768"/>
            <a:ext cx="2232248" cy="3600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pic>
        <p:nvPicPr>
          <p:cNvPr id="7" name="Picture 2" descr="https://cdn1.iconfinder.com/data/icons/MetroStation-PNG/128/MB__back.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5" y="6298045"/>
            <a:ext cx="517060" cy="51706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268760"/>
            <a:ext cx="6187730" cy="381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324528" y="5387578"/>
            <a:ext cx="6187730" cy="646331"/>
          </a:xfrm>
          <a:prstGeom prst="rect">
            <a:avLst/>
          </a:prstGeom>
        </p:spPr>
        <p:txBody>
          <a:bodyPr wrap="square">
            <a:spAutoFit/>
          </a:bodyPr>
          <a:lstStyle/>
          <a:p>
            <a:r>
              <a:rPr lang="es-CR" u="sng" dirty="0">
                <a:hlinkClick r:id="rId6"/>
              </a:rPr>
              <a:t>https://www.sugefdirecto.sugef.fi.cr/sitio/sts/paginaprincipal.aspx</a:t>
            </a:r>
            <a:endParaRPr lang="es-CR" u="sng" dirty="0">
              <a:latin typeface="Calibri Light" panose="020F0302020204030204" pitchFamily="34" charset="0"/>
            </a:endParaRPr>
          </a:p>
        </p:txBody>
      </p:sp>
    </p:spTree>
    <p:extLst>
      <p:ext uri="{BB962C8B-B14F-4D97-AF65-F5344CB8AC3E}">
        <p14:creationId xmlns:p14="http://schemas.microsoft.com/office/powerpoint/2010/main" val="213533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2707551482"/>
              </p:ext>
            </p:extLst>
          </p:nvPr>
        </p:nvGraphicFramePr>
        <p:xfrm>
          <a:off x="1475656" y="1152017"/>
          <a:ext cx="7555620" cy="5663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0" y="3717032"/>
            <a:ext cx="184731" cy="369332"/>
          </a:xfrm>
          <a:prstGeom prst="rect">
            <a:avLst/>
          </a:prstGeom>
          <a:noFill/>
        </p:spPr>
        <p:txBody>
          <a:bodyPr wrap="none" rtlCol="0">
            <a:spAutoFit/>
          </a:bodyPr>
          <a:lstStyle/>
          <a:p>
            <a:endParaRPr lang="es-CR" dirty="0"/>
          </a:p>
        </p:txBody>
      </p:sp>
      <p:sp>
        <p:nvSpPr>
          <p:cNvPr id="2" name="1 Título"/>
          <p:cNvSpPr>
            <a:spLocks noGrp="1"/>
          </p:cNvSpPr>
          <p:nvPr>
            <p:ph type="title"/>
          </p:nvPr>
        </p:nvSpPr>
        <p:spPr>
          <a:xfrm>
            <a:off x="379809" y="457200"/>
            <a:ext cx="8209957" cy="595536"/>
          </a:xfrm>
        </p:spPr>
        <p:txBody>
          <a:bodyPr>
            <a:noAutofit/>
          </a:bodyPr>
          <a:lstStyle/>
          <a:p>
            <a:r>
              <a:rPr lang="es-CR" sz="3600" dirty="0" smtClean="0"/>
              <a:t>Responsabilidades de los contactos</a:t>
            </a:r>
            <a:endParaRPr lang="es-CR" sz="3600" dirty="0"/>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1816324523"/>
              </p:ext>
            </p:extLst>
          </p:nvPr>
        </p:nvGraphicFramePr>
        <p:xfrm>
          <a:off x="439737" y="1340768"/>
          <a:ext cx="8452743" cy="44468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2" descr="https://cdn1.iconfinder.com/data/icons/MetroStation-PNG/128/MB__back.pn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455" y="6298045"/>
            <a:ext cx="517060" cy="51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99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79809" y="457200"/>
            <a:ext cx="8209957" cy="595536"/>
          </a:xfrm>
        </p:spPr>
        <p:txBody>
          <a:bodyPr>
            <a:noAutofit/>
          </a:bodyPr>
          <a:lstStyle/>
          <a:p>
            <a:r>
              <a:rPr lang="es-ES" sz="3000" dirty="0" smtClean="0"/>
              <a:t>Administración de Esquemas de Seguridad (AES)</a:t>
            </a:r>
            <a:r>
              <a:rPr lang="es-ES" sz="3600" dirty="0" smtClean="0"/>
              <a:t/>
            </a:r>
            <a:br>
              <a:rPr lang="es-ES" sz="3600" dirty="0" smtClean="0"/>
            </a:br>
            <a:r>
              <a:rPr lang="es-ES" sz="2400" dirty="0" smtClean="0"/>
              <a:t>Responsables de Seguridad Total (RST)</a:t>
            </a:r>
            <a:endParaRPr lang="es-CR" sz="2400" dirty="0"/>
          </a:p>
        </p:txBody>
      </p:sp>
      <p:sp>
        <p:nvSpPr>
          <p:cNvPr id="7" name="6 Marcador de contenido"/>
          <p:cNvSpPr>
            <a:spLocks noGrp="1"/>
          </p:cNvSpPr>
          <p:nvPr>
            <p:ph idx="1"/>
          </p:nvPr>
        </p:nvSpPr>
        <p:spPr>
          <a:xfrm>
            <a:off x="464215" y="1495003"/>
            <a:ext cx="8136904" cy="4382269"/>
          </a:xfrm>
        </p:spPr>
        <p:txBody>
          <a:bodyPr>
            <a:normAutofit/>
          </a:bodyPr>
          <a:lstStyle/>
          <a:p>
            <a:pPr algn="just">
              <a:spcBef>
                <a:spcPts val="0"/>
              </a:spcBef>
              <a:buFont typeface="Wingdings" panose="05000000000000000000" pitchFamily="2" charset="2"/>
              <a:buChar char="§"/>
            </a:pPr>
            <a:r>
              <a:rPr lang="es-CR" sz="2000" dirty="0" smtClean="0">
                <a:latin typeface="Calibri Light" panose="020F0302020204030204" pitchFamily="34" charset="0"/>
              </a:rPr>
              <a:t>Los RST son los encargados </a:t>
            </a:r>
            <a:r>
              <a:rPr lang="es-CR" sz="2000" dirty="0">
                <a:latin typeface="Calibri Light" panose="020F0302020204030204" pitchFamily="34" charset="0"/>
              </a:rPr>
              <a:t>de la administración de los usuarios por entidad, asignándoles cualquier derecho necesario para que estos administren o utilicen los servicios del </a:t>
            </a:r>
            <a:r>
              <a:rPr lang="es-CR" sz="2000" dirty="0" smtClean="0">
                <a:latin typeface="Calibri Light" panose="020F0302020204030204" pitchFamily="34" charset="0"/>
              </a:rPr>
              <a:t>sitio SUGEF Directo.</a:t>
            </a:r>
            <a:endParaRPr lang="es-CR" sz="2000" dirty="0">
              <a:latin typeface="Calibri Light" panose="020F0302020204030204" pitchFamily="34" charset="0"/>
            </a:endParaRPr>
          </a:p>
          <a:p>
            <a:pPr lvl="1" algn="just">
              <a:spcBef>
                <a:spcPts val="0"/>
              </a:spcBef>
              <a:buFont typeface="Wingdings" panose="05000000000000000000" pitchFamily="2" charset="2"/>
              <a:buChar char="§"/>
            </a:pPr>
            <a:endParaRPr lang="es-CR" sz="2000" dirty="0">
              <a:latin typeface="Calibri Light" panose="020F0302020204030204" pitchFamily="34" charset="0"/>
            </a:endParaRPr>
          </a:p>
          <a:p>
            <a:pPr algn="just">
              <a:spcBef>
                <a:spcPts val="0"/>
              </a:spcBef>
              <a:buFont typeface="Wingdings" panose="05000000000000000000" pitchFamily="2" charset="2"/>
              <a:buChar char="§"/>
            </a:pPr>
            <a:r>
              <a:rPr lang="es-CR" sz="2000" dirty="0">
                <a:latin typeface="Calibri Light" panose="020F0302020204030204" pitchFamily="34" charset="0"/>
              </a:rPr>
              <a:t>Los RST operan bajo un proceso mancomunado: las acciones de registro y aprobación en ajuste de privilegios son efectuados con la participación de dos usuarios, uno que realiza los cambios, y el otro que los aprueba para hacerlos efectivos</a:t>
            </a:r>
            <a:r>
              <a:rPr lang="es-CR" sz="2000" dirty="0" smtClean="0">
                <a:latin typeface="Calibri Light" panose="020F0302020204030204" pitchFamily="34" charset="0"/>
              </a:rPr>
              <a:t>.  Las personas artículo 15 requieren solo un RST.</a:t>
            </a:r>
          </a:p>
          <a:p>
            <a:pPr algn="just">
              <a:spcBef>
                <a:spcPts val="0"/>
              </a:spcBef>
              <a:buFont typeface="Wingdings" panose="05000000000000000000" pitchFamily="2" charset="2"/>
              <a:buChar char="§"/>
            </a:pPr>
            <a:endParaRPr lang="es-CR" sz="2000" dirty="0" smtClean="0">
              <a:latin typeface="Calibri Light" panose="020F0302020204030204" pitchFamily="34" charset="0"/>
            </a:endParaRPr>
          </a:p>
          <a:p>
            <a:pPr algn="just">
              <a:spcBef>
                <a:spcPts val="0"/>
              </a:spcBef>
              <a:buFont typeface="Wingdings" panose="05000000000000000000" pitchFamily="2" charset="2"/>
              <a:buChar char="§"/>
            </a:pPr>
            <a:r>
              <a:rPr lang="es-CR" sz="2000" dirty="0" smtClean="0">
                <a:latin typeface="Calibri Light" panose="020F0302020204030204" pitchFamily="34" charset="0"/>
              </a:rPr>
              <a:t>Se les suministrará una plantilla de Excel la cual deben llenar con los datos requeridos para precargar los RST en el sistema.</a:t>
            </a:r>
          </a:p>
          <a:p>
            <a:pPr algn="just">
              <a:spcBef>
                <a:spcPts val="0"/>
              </a:spcBef>
              <a:buFont typeface="Wingdings" panose="05000000000000000000" pitchFamily="2" charset="2"/>
              <a:buChar char="§"/>
            </a:pPr>
            <a:endParaRPr lang="es-CR" sz="2000" dirty="0" smtClean="0">
              <a:latin typeface="Calibri Light" panose="020F0302020204030204" pitchFamily="34" charset="0"/>
            </a:endParaRPr>
          </a:p>
          <a:p>
            <a:pPr algn="just">
              <a:spcBef>
                <a:spcPts val="0"/>
              </a:spcBef>
              <a:buFont typeface="Wingdings" panose="05000000000000000000" pitchFamily="2" charset="2"/>
              <a:buChar char="§"/>
            </a:pPr>
            <a:r>
              <a:rPr lang="es-CR" sz="2000" b="1" dirty="0" smtClean="0">
                <a:latin typeface="Calibri Light" panose="020F0302020204030204" pitchFamily="34" charset="0"/>
              </a:rPr>
              <a:t>Fecha </a:t>
            </a:r>
            <a:r>
              <a:rPr lang="es-CR" sz="2000" b="1" dirty="0">
                <a:latin typeface="Calibri Light" panose="020F0302020204030204" pitchFamily="34" charset="0"/>
              </a:rPr>
              <a:t>de compromiso </a:t>
            </a:r>
            <a:r>
              <a:rPr lang="es-CR" sz="2000" dirty="0">
                <a:latin typeface="Calibri Light" panose="020F0302020204030204" pitchFamily="34" charset="0"/>
              </a:rPr>
              <a:t>para suministrar la información de 2 </a:t>
            </a:r>
            <a:r>
              <a:rPr lang="es-CR" sz="2000" dirty="0" smtClean="0">
                <a:latin typeface="Calibri Light" panose="020F0302020204030204" pitchFamily="34" charset="0"/>
              </a:rPr>
              <a:t>RST </a:t>
            </a:r>
            <a:r>
              <a:rPr lang="es-CR" sz="2000" b="1" dirty="0">
                <a:latin typeface="Calibri Light" panose="020F0302020204030204" pitchFamily="34" charset="0"/>
              </a:rPr>
              <a:t>28 de </a:t>
            </a:r>
            <a:r>
              <a:rPr lang="es-CR" sz="2000" b="1" dirty="0" smtClean="0">
                <a:latin typeface="Calibri Light" panose="020F0302020204030204" pitchFamily="34" charset="0"/>
              </a:rPr>
              <a:t>julio. </a:t>
            </a:r>
          </a:p>
          <a:p>
            <a:pPr marL="0" indent="0" algn="just">
              <a:spcBef>
                <a:spcPts val="0"/>
              </a:spcBef>
              <a:buNone/>
            </a:pPr>
            <a:endParaRPr lang="es-CR" sz="2200" dirty="0" smtClean="0">
              <a:solidFill>
                <a:srgbClr val="FF0000"/>
              </a:solidFill>
              <a:latin typeface="Calibri Light" panose="020F0302020204030204" pitchFamily="34" charset="0"/>
            </a:endParaRPr>
          </a:p>
          <a:p>
            <a:pPr algn="just">
              <a:spcBef>
                <a:spcPts val="0"/>
              </a:spcBef>
              <a:buFont typeface="Wingdings" panose="05000000000000000000" pitchFamily="2" charset="2"/>
              <a:buChar char="§"/>
            </a:pPr>
            <a:endParaRPr lang="es-CR" sz="2200" b="1" dirty="0"/>
          </a:p>
          <a:p>
            <a:pPr algn="just">
              <a:spcBef>
                <a:spcPts val="0"/>
              </a:spcBef>
              <a:buFont typeface="Wingdings" panose="05000000000000000000" pitchFamily="2" charset="2"/>
              <a:buChar char="§"/>
            </a:pPr>
            <a:endParaRPr lang="es-CR" sz="2200" dirty="0"/>
          </a:p>
          <a:p>
            <a:pPr marL="0" lvl="0" indent="0" rtl="0">
              <a:buNone/>
            </a:pPr>
            <a:endParaRPr lang="es-CR" sz="2400" dirty="0" smtClean="0"/>
          </a:p>
        </p:txBody>
      </p:sp>
      <p:pic>
        <p:nvPicPr>
          <p:cNvPr id="4" name="Picture 2" descr="https://cdn1.iconfinder.com/data/icons/MetroStation-PNG/128/MB__back.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55" y="6298045"/>
            <a:ext cx="517060" cy="51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8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79809" y="457200"/>
            <a:ext cx="8209957" cy="595536"/>
          </a:xfrm>
        </p:spPr>
        <p:txBody>
          <a:bodyPr>
            <a:noAutofit/>
          </a:bodyPr>
          <a:lstStyle/>
          <a:p>
            <a:r>
              <a:rPr lang="es-ES" sz="3600" dirty="0" smtClean="0"/>
              <a:t>Representantes legales (RL)</a:t>
            </a:r>
            <a:endParaRPr lang="es-CR" sz="3600" dirty="0"/>
          </a:p>
        </p:txBody>
      </p:sp>
      <p:sp>
        <p:nvSpPr>
          <p:cNvPr id="7" name="6 Marcador de contenido"/>
          <p:cNvSpPr>
            <a:spLocks noGrp="1"/>
          </p:cNvSpPr>
          <p:nvPr>
            <p:ph idx="1"/>
          </p:nvPr>
        </p:nvSpPr>
        <p:spPr>
          <a:xfrm>
            <a:off x="464215" y="1278979"/>
            <a:ext cx="8136904" cy="5246365"/>
          </a:xfrm>
        </p:spPr>
        <p:txBody>
          <a:bodyPr>
            <a:normAutofit/>
          </a:bodyPr>
          <a:lstStyle/>
          <a:p>
            <a:pPr algn="just">
              <a:spcBef>
                <a:spcPts val="0"/>
              </a:spcBef>
              <a:buFont typeface="Wingdings" panose="05000000000000000000" pitchFamily="2" charset="2"/>
              <a:buChar char="§"/>
            </a:pPr>
            <a:r>
              <a:rPr lang="es-CR" sz="2000" dirty="0" smtClean="0">
                <a:latin typeface="Calibri Light" panose="020F0302020204030204" pitchFamily="34" charset="0"/>
              </a:rPr>
              <a:t>Los RL de cada entidad tienen la función de aprobar cada uno de los roles de su entidad, un rol queda activo hasta que sea aprobado por el RL.</a:t>
            </a:r>
          </a:p>
          <a:p>
            <a:pPr algn="just">
              <a:spcBef>
                <a:spcPts val="0"/>
              </a:spcBef>
              <a:buFont typeface="Wingdings" panose="05000000000000000000" pitchFamily="2" charset="2"/>
              <a:buChar char="§"/>
            </a:pPr>
            <a:endParaRPr lang="es-CR" sz="2000" dirty="0" smtClean="0">
              <a:latin typeface="Calibri Light" panose="020F0302020204030204" pitchFamily="34" charset="0"/>
            </a:endParaRPr>
          </a:p>
          <a:p>
            <a:pPr algn="just">
              <a:spcBef>
                <a:spcPts val="0"/>
              </a:spcBef>
              <a:buFont typeface="Wingdings" panose="05000000000000000000" pitchFamily="2" charset="2"/>
              <a:buChar char="§"/>
            </a:pPr>
            <a:r>
              <a:rPr lang="es-CR" sz="2000" dirty="0" smtClean="0">
                <a:latin typeface="Calibri Light" panose="020F0302020204030204" pitchFamily="34" charset="0"/>
              </a:rPr>
              <a:t>Para iniciar con el uso del sistema se requiere migrar un RL en estado activo para que pueda realizar la tarea de aprobar roles.</a:t>
            </a:r>
          </a:p>
          <a:p>
            <a:pPr algn="just">
              <a:spcBef>
                <a:spcPts val="0"/>
              </a:spcBef>
              <a:buFont typeface="Wingdings" panose="05000000000000000000" pitchFamily="2" charset="2"/>
              <a:buChar char="§"/>
            </a:pPr>
            <a:endParaRPr lang="es-CR" sz="2000" dirty="0" smtClean="0">
              <a:latin typeface="Calibri Light" panose="020F0302020204030204" pitchFamily="34" charset="0"/>
            </a:endParaRPr>
          </a:p>
          <a:p>
            <a:pPr algn="just">
              <a:spcBef>
                <a:spcPts val="0"/>
              </a:spcBef>
              <a:buFont typeface="Wingdings" panose="05000000000000000000" pitchFamily="2" charset="2"/>
              <a:buChar char="§"/>
            </a:pPr>
            <a:r>
              <a:rPr lang="es-CR" sz="2000" dirty="0" smtClean="0">
                <a:latin typeface="Calibri Light" panose="020F0302020204030204" pitchFamily="34" charset="0"/>
              </a:rPr>
              <a:t>Se les suministrará una plantilla de excel la cual deben llenar con los datos requeridos para precargar un RL en el sistema.  La plantilla ya estará llena con los RL reportados por medio de SICVECA (para las entidades que lo reporten), si la entidad reportó mas de un RL debe indicar cual debe quedar activo.  Además deben verificar y actualizar la información del excel en los casos que se considere necesario.</a:t>
            </a:r>
          </a:p>
          <a:p>
            <a:pPr algn="just">
              <a:spcBef>
                <a:spcPts val="0"/>
              </a:spcBef>
              <a:buFont typeface="Wingdings" panose="05000000000000000000" pitchFamily="2" charset="2"/>
              <a:buChar char="§"/>
            </a:pPr>
            <a:endParaRPr lang="es-CR" sz="2000" dirty="0" smtClean="0">
              <a:latin typeface="Calibri Light" panose="020F0302020204030204" pitchFamily="34" charset="0"/>
            </a:endParaRPr>
          </a:p>
          <a:p>
            <a:pPr algn="just">
              <a:spcBef>
                <a:spcPts val="0"/>
              </a:spcBef>
              <a:buFont typeface="Wingdings" panose="05000000000000000000" pitchFamily="2" charset="2"/>
              <a:buChar char="§"/>
            </a:pPr>
            <a:r>
              <a:rPr lang="es-CR" sz="2000" b="1" dirty="0">
                <a:latin typeface="Calibri Light" panose="020F0302020204030204" pitchFamily="34" charset="0"/>
              </a:rPr>
              <a:t>Fecha de compromiso </a:t>
            </a:r>
            <a:r>
              <a:rPr lang="es-CR" sz="2000" dirty="0">
                <a:latin typeface="Calibri Light" panose="020F0302020204030204" pitchFamily="34" charset="0"/>
              </a:rPr>
              <a:t>para suministrar la información de </a:t>
            </a:r>
            <a:r>
              <a:rPr lang="es-CR" sz="2000" dirty="0" smtClean="0">
                <a:latin typeface="Calibri Light" panose="020F0302020204030204" pitchFamily="34" charset="0"/>
              </a:rPr>
              <a:t>un RL </a:t>
            </a:r>
            <a:r>
              <a:rPr lang="es-CR" sz="2000" b="1" dirty="0">
                <a:latin typeface="Calibri Light" panose="020F0302020204030204" pitchFamily="34" charset="0"/>
              </a:rPr>
              <a:t>28 de </a:t>
            </a:r>
            <a:r>
              <a:rPr lang="es-CR" sz="2000" b="1" dirty="0" smtClean="0">
                <a:latin typeface="Calibri Light" panose="020F0302020204030204" pitchFamily="34" charset="0"/>
              </a:rPr>
              <a:t>julio.</a:t>
            </a:r>
            <a:endParaRPr lang="es-CR" sz="2000" b="1" dirty="0">
              <a:latin typeface="Calibri Light" panose="020F0302020204030204" pitchFamily="34" charset="0"/>
            </a:endParaRPr>
          </a:p>
          <a:p>
            <a:pPr marL="0" lvl="0" indent="0" rtl="0">
              <a:buNone/>
            </a:pPr>
            <a:endParaRPr lang="es-CR" sz="2400" dirty="0" smtClean="0">
              <a:latin typeface="Calibri Light" panose="020F0302020204030204" pitchFamily="34" charset="0"/>
            </a:endParaRPr>
          </a:p>
        </p:txBody>
      </p:sp>
      <p:pic>
        <p:nvPicPr>
          <p:cNvPr id="4" name="Picture 2" descr="https://cdn1.iconfinder.com/data/icons/MetroStation-PNG/128/MB__back.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55" y="6298045"/>
            <a:ext cx="517060" cy="51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7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379809" y="457200"/>
            <a:ext cx="8209957" cy="607477"/>
          </a:xfrm>
        </p:spPr>
        <p:txBody>
          <a:bodyPr>
            <a:noAutofit/>
          </a:bodyPr>
          <a:lstStyle/>
          <a:p>
            <a:r>
              <a:rPr lang="es-CR" sz="3600" dirty="0" smtClean="0"/>
              <a:t>Capacitación</a:t>
            </a:r>
            <a:endParaRPr lang="es-CR" sz="3600" dirty="0"/>
          </a:p>
        </p:txBody>
      </p:sp>
      <p:sp>
        <p:nvSpPr>
          <p:cNvPr id="3" name="Marcador de número de diapositiva 2"/>
          <p:cNvSpPr>
            <a:spLocks noGrp="1"/>
          </p:cNvSpPr>
          <p:nvPr>
            <p:ph type="sldNum" sz="quarter" idx="12"/>
          </p:nvPr>
        </p:nvSpPr>
        <p:spPr/>
        <p:txBody>
          <a:bodyPr/>
          <a:lstStyle/>
          <a:p>
            <a:fld id="{CF40B41D-FD10-4A38-B39B-626510BD49B7}" type="slidenum">
              <a:rPr lang="en-US" smtClean="0">
                <a:solidFill>
                  <a:prstClr val="black">
                    <a:tint val="75000"/>
                  </a:prstClr>
                </a:solidFill>
              </a:rPr>
              <a:pPr/>
              <a:t>28</a:t>
            </a:fld>
            <a:endParaRPr lang="en-US" dirty="0">
              <a:solidFill>
                <a:prstClr val="black">
                  <a:tint val="75000"/>
                </a:prstClr>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962074589"/>
              </p:ext>
            </p:extLst>
          </p:nvPr>
        </p:nvGraphicFramePr>
        <p:xfrm>
          <a:off x="808162" y="4328442"/>
          <a:ext cx="7529531" cy="1980878"/>
        </p:xfrm>
        <a:graphic>
          <a:graphicData uri="http://schemas.openxmlformats.org/drawingml/2006/table">
            <a:tbl>
              <a:tblPr/>
              <a:tblGrid>
                <a:gridCol w="2701641"/>
                <a:gridCol w="1647162"/>
                <a:gridCol w="1590364"/>
                <a:gridCol w="1590364"/>
              </a:tblGrid>
              <a:tr h="245379">
                <a:tc rowSpan="2">
                  <a:txBody>
                    <a:bodyPr/>
                    <a:lstStyle/>
                    <a:p>
                      <a:pPr marL="0" marR="0" algn="ctr" fontAlgn="t">
                        <a:spcBef>
                          <a:spcPts val="0"/>
                        </a:spcBef>
                        <a:spcAft>
                          <a:spcPts val="0"/>
                        </a:spcAft>
                      </a:pPr>
                      <a:r>
                        <a:rPr lang="es-CR" sz="1600" b="1" dirty="0" smtClean="0">
                          <a:solidFill>
                            <a:srgbClr val="E7E6E6"/>
                          </a:solidFill>
                          <a:effectLst/>
                          <a:latin typeface="Calibri Light" panose="020F0302020204030204" pitchFamily="34" charset="0"/>
                        </a:rPr>
                        <a:t>Grupo</a:t>
                      </a:r>
                      <a:endParaRPr lang="es-CR" sz="1600" b="1" dirty="0">
                        <a:solidFill>
                          <a:srgbClr val="E7E6E6"/>
                        </a:solidFill>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c rowSpan="2">
                  <a:txBody>
                    <a:bodyPr/>
                    <a:lstStyle/>
                    <a:p>
                      <a:pPr marL="0" marR="0" algn="ctr" fontAlgn="t">
                        <a:spcBef>
                          <a:spcPts val="0"/>
                        </a:spcBef>
                        <a:spcAft>
                          <a:spcPts val="0"/>
                        </a:spcAft>
                      </a:pPr>
                      <a:r>
                        <a:rPr lang="es-CR" sz="1600" b="1" dirty="0" smtClean="0">
                          <a:solidFill>
                            <a:srgbClr val="E7E6E6"/>
                          </a:solidFill>
                          <a:effectLst/>
                          <a:latin typeface="Calibri Light" panose="020F0302020204030204" pitchFamily="34" charset="0"/>
                        </a:rPr>
                        <a:t>Fecha estimada</a:t>
                      </a:r>
                      <a:endParaRPr lang="es-CR" sz="1600" b="1" dirty="0">
                        <a:solidFill>
                          <a:srgbClr val="E7E6E6"/>
                        </a:solidFill>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c gridSpan="2">
                  <a:txBody>
                    <a:bodyPr/>
                    <a:lstStyle/>
                    <a:p>
                      <a:pPr marL="0" marR="0" algn="ctr" fontAlgn="t">
                        <a:spcBef>
                          <a:spcPts val="0"/>
                        </a:spcBef>
                        <a:spcAft>
                          <a:spcPts val="0"/>
                        </a:spcAft>
                      </a:pPr>
                      <a:r>
                        <a:rPr lang="es-CR" sz="1600" b="1" dirty="0" smtClean="0">
                          <a:solidFill>
                            <a:srgbClr val="E7E6E6"/>
                          </a:solidFill>
                          <a:effectLst/>
                          <a:latin typeface="Calibri Light" panose="020F0302020204030204" pitchFamily="34" charset="0"/>
                        </a:rPr>
                        <a:t>Personas requeridas por entidad</a:t>
                      </a:r>
                      <a:endParaRPr lang="es-CR" sz="1600" b="1" dirty="0">
                        <a:solidFill>
                          <a:srgbClr val="E7E6E6"/>
                        </a:solidFill>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c hMerge="1">
                  <a:txBody>
                    <a:bodyPr/>
                    <a:lstStyle/>
                    <a:p>
                      <a:pPr marL="0" marR="0" algn="ctr" fontAlgn="t">
                        <a:spcBef>
                          <a:spcPts val="0"/>
                        </a:spcBef>
                        <a:spcAft>
                          <a:spcPts val="0"/>
                        </a:spcAft>
                      </a:pPr>
                      <a:endParaRPr lang="es-CR" sz="1600" b="1" dirty="0">
                        <a:solidFill>
                          <a:srgbClr val="E7E6E6"/>
                        </a:solidFill>
                        <a:effectLst/>
                        <a:latin typeface="Calibri" panose="020F05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r>
              <a:tr h="245379">
                <a:tc vMerge="1">
                  <a:txBody>
                    <a:bodyPr/>
                    <a:lstStyle/>
                    <a:p>
                      <a:pPr marL="0" marR="0" algn="ctr" fontAlgn="t">
                        <a:spcBef>
                          <a:spcPts val="0"/>
                        </a:spcBef>
                        <a:spcAft>
                          <a:spcPts val="0"/>
                        </a:spcAft>
                      </a:pPr>
                      <a:endParaRPr lang="es-CR" sz="1600" b="1" dirty="0">
                        <a:solidFill>
                          <a:srgbClr val="E7E6E6"/>
                        </a:solidFill>
                        <a:effectLst/>
                        <a:latin typeface="Calibri" panose="020F05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c vMerge="1">
                  <a:txBody>
                    <a:bodyPr/>
                    <a:lstStyle/>
                    <a:p>
                      <a:pPr marL="0" marR="0" algn="ctr" fontAlgn="t">
                        <a:spcBef>
                          <a:spcPts val="0"/>
                        </a:spcBef>
                        <a:spcAft>
                          <a:spcPts val="0"/>
                        </a:spcAft>
                      </a:pPr>
                      <a:endParaRPr lang="es-CR" sz="1600" b="1" dirty="0">
                        <a:solidFill>
                          <a:srgbClr val="E7E6E6"/>
                        </a:solidFill>
                        <a:effectLst/>
                        <a:latin typeface="Calibri" panose="020F05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c>
                  <a:txBody>
                    <a:bodyPr/>
                    <a:lstStyle/>
                    <a:p>
                      <a:pPr marL="0" marR="0" algn="ctr" fontAlgn="t">
                        <a:spcBef>
                          <a:spcPts val="0"/>
                        </a:spcBef>
                        <a:spcAft>
                          <a:spcPts val="0"/>
                        </a:spcAft>
                      </a:pPr>
                      <a:r>
                        <a:rPr lang="es-CR" sz="1600" b="1" dirty="0" smtClean="0">
                          <a:solidFill>
                            <a:srgbClr val="E7E6E6"/>
                          </a:solidFill>
                          <a:effectLst/>
                          <a:latin typeface="Calibri Light" panose="020F0302020204030204" pitchFamily="34" charset="0"/>
                        </a:rPr>
                        <a:t>AES</a:t>
                      </a:r>
                      <a:endParaRPr lang="es-CR" sz="1600" b="1" dirty="0">
                        <a:solidFill>
                          <a:srgbClr val="E7E6E6"/>
                        </a:solidFill>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c>
                  <a:txBody>
                    <a:bodyPr/>
                    <a:lstStyle/>
                    <a:p>
                      <a:pPr marL="0" marR="0" algn="ctr" fontAlgn="t">
                        <a:spcBef>
                          <a:spcPts val="0"/>
                        </a:spcBef>
                        <a:spcAft>
                          <a:spcPts val="0"/>
                        </a:spcAft>
                      </a:pPr>
                      <a:r>
                        <a:rPr lang="es-CR" sz="1600" b="1" dirty="0" smtClean="0">
                          <a:solidFill>
                            <a:srgbClr val="E7E6E6"/>
                          </a:solidFill>
                          <a:effectLst/>
                          <a:latin typeface="Calibri Light" panose="020F0302020204030204" pitchFamily="34" charset="0"/>
                        </a:rPr>
                        <a:t>Roles</a:t>
                      </a:r>
                      <a:endParaRPr lang="es-CR" sz="1600" b="1" dirty="0">
                        <a:solidFill>
                          <a:srgbClr val="E7E6E6"/>
                        </a:solidFill>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r>
              <a:tr h="358922">
                <a:tc>
                  <a:txBody>
                    <a:bodyPr/>
                    <a:lstStyle/>
                    <a:p>
                      <a:pPr marL="0" lvl="0" indent="0" rtl="0" fontAlgn="ctr">
                        <a:spcBef>
                          <a:spcPts val="0"/>
                        </a:spcBef>
                        <a:spcAft>
                          <a:spcPts val="0"/>
                        </a:spcAft>
                        <a:buFont typeface="+mj-lt"/>
                        <a:buNone/>
                      </a:pPr>
                      <a:r>
                        <a:rPr lang="es-CR" sz="1600" b="0" i="0" dirty="0" smtClean="0">
                          <a:effectLst/>
                          <a:latin typeface="Calibri Light" panose="020F0302020204030204" pitchFamily="34" charset="0"/>
                        </a:rPr>
                        <a:t>Grupo 1: Bancos y mutuales</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34086" lvl="0" rtl="0" fontAlgn="t">
                        <a:spcBef>
                          <a:spcPts val="0"/>
                        </a:spcBef>
                        <a:spcAft>
                          <a:spcPts val="0"/>
                        </a:spcAft>
                      </a:pPr>
                      <a:r>
                        <a:rPr lang="es-CR" sz="1600" b="0" i="0" dirty="0" smtClean="0">
                          <a:effectLst/>
                          <a:latin typeface="Calibri Light" panose="020F0302020204030204" pitchFamily="34" charset="0"/>
                        </a:rPr>
                        <a:t>19 </a:t>
                      </a:r>
                      <a:r>
                        <a:rPr lang="es-CR" sz="1600" b="0" i="0" dirty="0" err="1" smtClean="0">
                          <a:effectLst/>
                          <a:latin typeface="Calibri Light" panose="020F0302020204030204" pitchFamily="34" charset="0"/>
                        </a:rPr>
                        <a:t>ago</a:t>
                      </a:r>
                      <a:r>
                        <a:rPr lang="es-CR" sz="1600" b="0" i="0" dirty="0" smtClean="0">
                          <a:effectLst/>
                          <a:latin typeface="Calibri Light" panose="020F0302020204030204" pitchFamily="34" charset="0"/>
                        </a:rPr>
                        <a:t> - 19 set</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34086" algn="ctr" rtl="0" fontAlgn="t">
                        <a:spcBef>
                          <a:spcPts val="0"/>
                        </a:spcBef>
                        <a:spcAft>
                          <a:spcPts val="0"/>
                        </a:spcAft>
                      </a:pPr>
                      <a:r>
                        <a:rPr lang="es-CR" sz="1600" b="0" i="0" dirty="0" smtClean="0">
                          <a:effectLst/>
                          <a:latin typeface="Calibri Light" panose="020F0302020204030204" pitchFamily="34" charset="0"/>
                        </a:rPr>
                        <a:t>3</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34086" algn="ctr" rtl="0" fontAlgn="t">
                        <a:spcBef>
                          <a:spcPts val="0"/>
                        </a:spcBef>
                        <a:spcAft>
                          <a:spcPts val="0"/>
                        </a:spcAft>
                      </a:pPr>
                      <a:r>
                        <a:rPr lang="es-CR" sz="1600" b="0" i="0" dirty="0" smtClean="0">
                          <a:effectLst/>
                          <a:latin typeface="Calibri Light" panose="020F0302020204030204" pitchFamily="34" charset="0"/>
                        </a:rPr>
                        <a:t>3</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570154">
                <a:tc>
                  <a:txBody>
                    <a:bodyPr/>
                    <a:lstStyle/>
                    <a:p>
                      <a:pPr marL="0" lvl="0" indent="0" rtl="0" fontAlgn="ctr">
                        <a:spcBef>
                          <a:spcPts val="0"/>
                        </a:spcBef>
                        <a:spcAft>
                          <a:spcPts val="0"/>
                        </a:spcAft>
                        <a:buFont typeface="+mj-lt"/>
                        <a:buNone/>
                      </a:pPr>
                      <a:r>
                        <a:rPr lang="es-CR" sz="1600" b="0" i="0" dirty="0" smtClean="0">
                          <a:effectLst/>
                          <a:latin typeface="Calibri Light" panose="020F0302020204030204" pitchFamily="34" charset="0"/>
                        </a:rPr>
                        <a:t>Grupo 2: Cooperativas,</a:t>
                      </a:r>
                      <a:r>
                        <a:rPr lang="es-CR" sz="1600" b="0" i="0" baseline="0" dirty="0" smtClean="0">
                          <a:effectLst/>
                          <a:latin typeface="Calibri Light" panose="020F0302020204030204" pitchFamily="34" charset="0"/>
                        </a:rPr>
                        <a:t> financieras y casas de cambio.</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34086" rtl="0" fontAlgn="t">
                        <a:spcBef>
                          <a:spcPts val="0"/>
                        </a:spcBef>
                        <a:spcAft>
                          <a:spcPts val="0"/>
                        </a:spcAft>
                      </a:pPr>
                      <a:r>
                        <a:rPr lang="es-CR" sz="1600" b="0" i="0" dirty="0" smtClean="0">
                          <a:effectLst/>
                          <a:latin typeface="Calibri Light" panose="020F0302020204030204" pitchFamily="34" charset="0"/>
                        </a:rPr>
                        <a:t>20 set</a:t>
                      </a:r>
                      <a:r>
                        <a:rPr lang="es-CR" sz="1600" b="0" i="0" baseline="0" dirty="0" smtClean="0">
                          <a:effectLst/>
                          <a:latin typeface="Calibri Light" panose="020F0302020204030204" pitchFamily="34" charset="0"/>
                        </a:rPr>
                        <a:t> – 14 oct</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34086" algn="ctr" rtl="0" fontAlgn="t">
                        <a:spcBef>
                          <a:spcPts val="0"/>
                        </a:spcBef>
                        <a:spcAft>
                          <a:spcPts val="0"/>
                        </a:spcAft>
                      </a:pPr>
                      <a:r>
                        <a:rPr lang="es-CR" sz="1600" b="0" i="0" dirty="0" smtClean="0">
                          <a:effectLst/>
                          <a:latin typeface="Calibri Light" panose="020F0302020204030204" pitchFamily="34" charset="0"/>
                        </a:rPr>
                        <a:t>3</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34086" algn="ctr" rtl="0" fontAlgn="t">
                        <a:spcBef>
                          <a:spcPts val="0"/>
                        </a:spcBef>
                        <a:spcAft>
                          <a:spcPts val="0"/>
                        </a:spcAft>
                      </a:pPr>
                      <a:r>
                        <a:rPr lang="es-CR" sz="1600" b="0" i="0" dirty="0" smtClean="0">
                          <a:effectLst/>
                          <a:latin typeface="Calibri Light" panose="020F0302020204030204" pitchFamily="34" charset="0"/>
                        </a:rPr>
                        <a:t>3</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49338">
                <a:tc>
                  <a:txBody>
                    <a:bodyPr/>
                    <a:lstStyle/>
                    <a:p>
                      <a:pPr marL="0" lvl="0" indent="0" rtl="0" fontAlgn="ctr">
                        <a:spcBef>
                          <a:spcPts val="0"/>
                        </a:spcBef>
                        <a:spcAft>
                          <a:spcPts val="0"/>
                        </a:spcAft>
                        <a:buFont typeface="+mj-lt"/>
                        <a:buNone/>
                      </a:pPr>
                      <a:r>
                        <a:rPr lang="es-CR" sz="1600" b="0" i="0" dirty="0" smtClean="0">
                          <a:effectLst/>
                          <a:latin typeface="Calibri Light" panose="020F0302020204030204" pitchFamily="34" charset="0"/>
                        </a:rPr>
                        <a:t>Grupo</a:t>
                      </a:r>
                      <a:r>
                        <a:rPr lang="es-CR" sz="1600" b="0" i="0" baseline="0" dirty="0" smtClean="0">
                          <a:effectLst/>
                          <a:latin typeface="Calibri Light" panose="020F0302020204030204" pitchFamily="34" charset="0"/>
                        </a:rPr>
                        <a:t> 3: Entidades artículo 15</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34086" rtl="0" fontAlgn="t">
                        <a:spcBef>
                          <a:spcPts val="0"/>
                        </a:spcBef>
                        <a:spcAft>
                          <a:spcPts val="0"/>
                        </a:spcAft>
                      </a:pPr>
                      <a:r>
                        <a:rPr lang="es-CR" sz="1600" b="0" i="0" dirty="0" smtClean="0">
                          <a:effectLst/>
                          <a:latin typeface="Calibri Light" panose="020F0302020204030204" pitchFamily="34" charset="0"/>
                        </a:rPr>
                        <a:t>18 oct – 18 nov</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gridSpan="2">
                  <a:txBody>
                    <a:bodyPr/>
                    <a:lstStyle/>
                    <a:p>
                      <a:pPr marL="234086" algn="ctr" rtl="0" fontAlgn="t">
                        <a:spcBef>
                          <a:spcPts val="0"/>
                        </a:spcBef>
                        <a:spcAft>
                          <a:spcPts val="0"/>
                        </a:spcAft>
                      </a:pPr>
                      <a:r>
                        <a:rPr lang="es-CR" sz="1600" b="0" i="0" dirty="0" smtClean="0">
                          <a:effectLst/>
                          <a:latin typeface="Calibri Light" panose="020F0302020204030204" pitchFamily="34" charset="0"/>
                        </a:rPr>
                        <a:t>1</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hMerge="1">
                  <a:txBody>
                    <a:bodyPr/>
                    <a:lstStyle/>
                    <a:p>
                      <a:pPr marL="234086" algn="ctr" rtl="0" fontAlgn="t">
                        <a:spcBef>
                          <a:spcPts val="0"/>
                        </a:spcBef>
                        <a:spcAft>
                          <a:spcPts val="0"/>
                        </a:spcAft>
                      </a:pPr>
                      <a:endParaRPr lang="es-CR" sz="1600" b="0" i="0" dirty="0">
                        <a:effectLst/>
                        <a:latin typeface="Calibri" panose="020F05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
        <p:nvSpPr>
          <p:cNvPr id="5" name="CuadroTexto 4"/>
          <p:cNvSpPr txBox="1"/>
          <p:nvPr/>
        </p:nvSpPr>
        <p:spPr>
          <a:xfrm>
            <a:off x="539552" y="1196752"/>
            <a:ext cx="8066752" cy="2985433"/>
          </a:xfrm>
          <a:prstGeom prst="rect">
            <a:avLst/>
          </a:prstGeom>
          <a:noFill/>
        </p:spPr>
        <p:txBody>
          <a:bodyPr wrap="square" rtlCol="0">
            <a:spAutoFit/>
          </a:bodyPr>
          <a:lstStyle/>
          <a:p>
            <a:pPr marL="342900" indent="-342900">
              <a:buFont typeface="Wingdings" panose="05000000000000000000" pitchFamily="2" charset="2"/>
              <a:buChar char="§"/>
            </a:pPr>
            <a:r>
              <a:rPr lang="es-CR" sz="2000" dirty="0" smtClean="0">
                <a:latin typeface="Calibri Light" panose="020F0302020204030204" pitchFamily="34" charset="0"/>
              </a:rPr>
              <a:t>Las </a:t>
            </a:r>
            <a:r>
              <a:rPr lang="es-CR" sz="2000" dirty="0">
                <a:latin typeface="Calibri Light" panose="020F0302020204030204" pitchFamily="34" charset="0"/>
              </a:rPr>
              <a:t>capacitaciones </a:t>
            </a:r>
            <a:r>
              <a:rPr lang="es-CR" sz="2000" dirty="0" smtClean="0">
                <a:latin typeface="Calibri Light" panose="020F0302020204030204" pitchFamily="34" charset="0"/>
              </a:rPr>
              <a:t>permiten </a:t>
            </a:r>
            <a:r>
              <a:rPr lang="es-CR" sz="2000" dirty="0">
                <a:latin typeface="Calibri Light" panose="020F0302020204030204" pitchFamily="34" charset="0"/>
              </a:rPr>
              <a:t>minimizar el riesgo en el uso del </a:t>
            </a:r>
            <a:r>
              <a:rPr lang="es-CR" sz="2000" dirty="0" smtClean="0">
                <a:latin typeface="Calibri Light" panose="020F0302020204030204" pitchFamily="34" charset="0"/>
              </a:rPr>
              <a:t>sistema, </a:t>
            </a:r>
            <a:r>
              <a:rPr lang="es-CR" sz="2000" dirty="0">
                <a:latin typeface="Calibri Light" panose="020F0302020204030204" pitchFamily="34" charset="0"/>
              </a:rPr>
              <a:t>son </a:t>
            </a:r>
            <a:r>
              <a:rPr lang="es-CR" sz="2000" dirty="0" smtClean="0">
                <a:latin typeface="Calibri Light" panose="020F0302020204030204" pitchFamily="34" charset="0"/>
              </a:rPr>
              <a:t>certificadas, se realiza prueba escrita y laboratorio de uso del sistema.</a:t>
            </a:r>
          </a:p>
          <a:p>
            <a:pPr marL="342900" indent="-342900">
              <a:buFont typeface="Wingdings" panose="05000000000000000000" pitchFamily="2" charset="2"/>
              <a:buChar char="§"/>
            </a:pPr>
            <a:endParaRPr lang="es-CR" sz="2000" dirty="0" smtClean="0">
              <a:latin typeface="Calibri Light" panose="020F0302020204030204" pitchFamily="34" charset="0"/>
            </a:endParaRPr>
          </a:p>
          <a:p>
            <a:pPr marL="342900" indent="-342900">
              <a:buFont typeface="Wingdings" panose="05000000000000000000" pitchFamily="2" charset="2"/>
              <a:buChar char="§"/>
            </a:pPr>
            <a:r>
              <a:rPr lang="es-CR" sz="2000" dirty="0" smtClean="0">
                <a:latin typeface="Calibri Light" panose="020F0302020204030204" pitchFamily="34" charset="0"/>
              </a:rPr>
              <a:t> La capacitación será impartida en tres grupos, que incluyen:</a:t>
            </a:r>
          </a:p>
          <a:p>
            <a:pPr marL="742950" lvl="1" indent="-285750">
              <a:buFont typeface="Arial" panose="020B0604020202020204" pitchFamily="34" charset="0"/>
              <a:buChar char="•"/>
            </a:pPr>
            <a:r>
              <a:rPr lang="es-CR" sz="1600" dirty="0" smtClean="0">
                <a:latin typeface="Calibri Light" panose="020F0302020204030204" pitchFamily="34" charset="0"/>
              </a:rPr>
              <a:t>Servicio de Administración de Esquemas de Seguridad (AES)</a:t>
            </a:r>
          </a:p>
          <a:p>
            <a:pPr marL="742950" lvl="1" indent="-285750">
              <a:buFont typeface="Arial" panose="020B0604020202020204" pitchFamily="34" charset="0"/>
              <a:buChar char="•"/>
            </a:pPr>
            <a:r>
              <a:rPr lang="es-CR" sz="1600" dirty="0" smtClean="0">
                <a:latin typeface="Calibri Light" panose="020F0302020204030204" pitchFamily="34" charset="0"/>
              </a:rPr>
              <a:t>Servicio de Registro de Roles </a:t>
            </a:r>
          </a:p>
          <a:p>
            <a:endParaRPr lang="es-CR" dirty="0" smtClean="0">
              <a:latin typeface="Calibri Light" panose="020F0302020204030204" pitchFamily="34" charset="0"/>
            </a:endParaRPr>
          </a:p>
          <a:p>
            <a:pPr marL="342900" indent="-342900">
              <a:buFont typeface="Wingdings" panose="05000000000000000000" pitchFamily="2" charset="2"/>
              <a:buChar char="§"/>
            </a:pPr>
            <a:r>
              <a:rPr lang="es-CR" sz="2000" dirty="0" smtClean="0">
                <a:latin typeface="Calibri Light" panose="020F0302020204030204" pitchFamily="34" charset="0"/>
              </a:rPr>
              <a:t>Para entidades que tienen relación con SINPE o FATCA pueden considerar no enviar a capacitación del AES si ya cuentan con personal certificado.</a:t>
            </a:r>
          </a:p>
          <a:p>
            <a:endParaRPr lang="es-CR" dirty="0">
              <a:latin typeface="Calibri Light" panose="020F0302020204030204" pitchFamily="34" charset="0"/>
            </a:endParaRPr>
          </a:p>
        </p:txBody>
      </p:sp>
      <p:sp>
        <p:nvSpPr>
          <p:cNvPr id="7" name="CuadroTexto 6"/>
          <p:cNvSpPr txBox="1"/>
          <p:nvPr/>
        </p:nvSpPr>
        <p:spPr>
          <a:xfrm>
            <a:off x="2937092" y="3951566"/>
            <a:ext cx="2989601" cy="400110"/>
          </a:xfrm>
          <a:prstGeom prst="rect">
            <a:avLst/>
          </a:prstGeom>
          <a:noFill/>
        </p:spPr>
        <p:txBody>
          <a:bodyPr wrap="none" rtlCol="0">
            <a:spAutoFit/>
          </a:bodyPr>
          <a:lstStyle/>
          <a:p>
            <a:r>
              <a:rPr lang="es-CR" sz="2000" b="1" dirty="0" smtClean="0"/>
              <a:t>Fechas de la capacitación</a:t>
            </a:r>
            <a:endParaRPr lang="es-CR" sz="2000" b="1" dirty="0"/>
          </a:p>
        </p:txBody>
      </p:sp>
      <p:pic>
        <p:nvPicPr>
          <p:cNvPr id="8" name="Picture 2" descr="https://cdn1.iconfinder.com/data/icons/MetroStation-PNG/128/MB__back.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55" y="6298045"/>
            <a:ext cx="517060" cy="51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87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79809" y="457200"/>
            <a:ext cx="8209957" cy="595536"/>
          </a:xfrm>
        </p:spPr>
        <p:txBody>
          <a:bodyPr>
            <a:noAutofit/>
          </a:bodyPr>
          <a:lstStyle/>
          <a:p>
            <a:pPr lvl="0"/>
            <a:r>
              <a:rPr lang="es-CR" sz="3600" dirty="0" smtClean="0"/>
              <a:t>Activar y reportar </a:t>
            </a:r>
            <a:r>
              <a:rPr lang="es-CR" sz="3600" dirty="0"/>
              <a:t>roles </a:t>
            </a:r>
          </a:p>
        </p:txBody>
      </p:sp>
      <p:sp>
        <p:nvSpPr>
          <p:cNvPr id="7" name="6 Marcador de contenido"/>
          <p:cNvSpPr>
            <a:spLocks noGrp="1"/>
          </p:cNvSpPr>
          <p:nvPr>
            <p:ph idx="1"/>
          </p:nvPr>
        </p:nvSpPr>
        <p:spPr>
          <a:xfrm>
            <a:off x="464214" y="1124744"/>
            <a:ext cx="8500274" cy="5544616"/>
          </a:xfrm>
        </p:spPr>
        <p:txBody>
          <a:bodyPr>
            <a:normAutofit/>
          </a:bodyPr>
          <a:lstStyle/>
          <a:p>
            <a:pPr algn="just">
              <a:spcBef>
                <a:spcPts val="0"/>
              </a:spcBef>
              <a:buFont typeface="Wingdings" panose="05000000000000000000" pitchFamily="2" charset="2"/>
              <a:buChar char="§"/>
            </a:pPr>
            <a:r>
              <a:rPr lang="es-CR" sz="2000" dirty="0" smtClean="0">
                <a:latin typeface="Calibri Light" panose="020F0302020204030204" pitchFamily="34" charset="0"/>
              </a:rPr>
              <a:t>Los puestos reportados por SICVECA serán migrados al nuevo sistema de roles, pero estos roles no quedarán activos, van a quedar en un estado de “Pendiente de declaración” o “Pendiente de firma” según corresponda.</a:t>
            </a:r>
          </a:p>
          <a:p>
            <a:pPr marL="0" indent="0">
              <a:spcBef>
                <a:spcPts val="0"/>
              </a:spcBef>
              <a:buNone/>
            </a:pPr>
            <a:endParaRPr lang="es-CR" sz="1600" dirty="0" smtClean="0">
              <a:latin typeface="Calibri Light" panose="020F0302020204030204" pitchFamily="34" charset="0"/>
            </a:endParaRPr>
          </a:p>
          <a:p>
            <a:pPr>
              <a:spcBef>
                <a:spcPts val="0"/>
              </a:spcBef>
              <a:buFont typeface="Wingdings" panose="05000000000000000000" pitchFamily="2" charset="2"/>
              <a:buChar char="§"/>
            </a:pPr>
            <a:r>
              <a:rPr lang="es-CR" sz="2000" dirty="0" smtClean="0">
                <a:latin typeface="Calibri Light" panose="020F0302020204030204" pitchFamily="34" charset="0"/>
              </a:rPr>
              <a:t>Los pasos para activar un rol:</a:t>
            </a:r>
          </a:p>
          <a:p>
            <a:pPr lvl="1">
              <a:spcBef>
                <a:spcPts val="0"/>
              </a:spcBef>
              <a:buFont typeface="Wingdings" panose="05000000000000000000" pitchFamily="2" charset="2"/>
              <a:buChar char="§"/>
            </a:pPr>
            <a:r>
              <a:rPr lang="es-CR" sz="1600" dirty="0" smtClean="0">
                <a:latin typeface="Calibri Light" panose="020F0302020204030204" pitchFamily="34" charset="0"/>
              </a:rPr>
              <a:t>Revisar roles migrados</a:t>
            </a:r>
          </a:p>
          <a:p>
            <a:pPr lvl="1">
              <a:spcBef>
                <a:spcPts val="0"/>
              </a:spcBef>
              <a:buFont typeface="Wingdings" panose="05000000000000000000" pitchFamily="2" charset="2"/>
              <a:buChar char="§"/>
            </a:pPr>
            <a:r>
              <a:rPr lang="es-CR" sz="1600" dirty="0" smtClean="0">
                <a:latin typeface="Calibri Light" panose="020F0302020204030204" pitchFamily="34" charset="0"/>
              </a:rPr>
              <a:t>Editar información si fuera necesario</a:t>
            </a:r>
          </a:p>
          <a:p>
            <a:pPr lvl="1">
              <a:spcBef>
                <a:spcPts val="0"/>
              </a:spcBef>
              <a:buFont typeface="Wingdings" panose="05000000000000000000" pitchFamily="2" charset="2"/>
              <a:buChar char="§"/>
            </a:pPr>
            <a:r>
              <a:rPr lang="es-CR" sz="1600" dirty="0" smtClean="0">
                <a:latin typeface="Calibri Light" panose="020F0302020204030204" pitchFamily="34" charset="0"/>
              </a:rPr>
              <a:t>Firmar digitalmente las declaraciones por parte de la persona registrada en el rol</a:t>
            </a:r>
          </a:p>
          <a:p>
            <a:pPr lvl="1">
              <a:spcBef>
                <a:spcPts val="0"/>
              </a:spcBef>
              <a:buFont typeface="Wingdings" panose="05000000000000000000" pitchFamily="2" charset="2"/>
              <a:buChar char="§"/>
            </a:pPr>
            <a:r>
              <a:rPr lang="es-CR" sz="1600" dirty="0" smtClean="0">
                <a:latin typeface="Calibri Light" panose="020F0302020204030204" pitchFamily="34" charset="0"/>
              </a:rPr>
              <a:t>Aprobar los roles por parte del Representante Legal de la entidad</a:t>
            </a:r>
          </a:p>
          <a:p>
            <a:pPr>
              <a:spcBef>
                <a:spcPts val="0"/>
              </a:spcBef>
              <a:buFont typeface="Wingdings" panose="05000000000000000000" pitchFamily="2" charset="2"/>
              <a:buChar char="§"/>
            </a:pPr>
            <a:endParaRPr lang="es-CR" sz="1600" dirty="0" smtClean="0">
              <a:latin typeface="Calibri Light" panose="020F0302020204030204" pitchFamily="34" charset="0"/>
            </a:endParaRPr>
          </a:p>
          <a:p>
            <a:pPr>
              <a:spcBef>
                <a:spcPts val="0"/>
              </a:spcBef>
              <a:buFont typeface="Wingdings" panose="05000000000000000000" pitchFamily="2" charset="2"/>
              <a:buChar char="§"/>
            </a:pPr>
            <a:r>
              <a:rPr lang="es-CR" sz="2000" dirty="0" smtClean="0">
                <a:latin typeface="Calibri Light" panose="020F0302020204030204" pitchFamily="34" charset="0"/>
              </a:rPr>
              <a:t>Las entidades deben reportar los nuevos roles solicitados en el sistema.</a:t>
            </a:r>
          </a:p>
          <a:p>
            <a:pPr>
              <a:spcBef>
                <a:spcPts val="0"/>
              </a:spcBef>
              <a:buFont typeface="Wingdings" panose="05000000000000000000" pitchFamily="2" charset="2"/>
              <a:buChar char="§"/>
            </a:pPr>
            <a:endParaRPr lang="es-CR" sz="2000" dirty="0" smtClean="0">
              <a:latin typeface="Calibri Light" panose="020F0302020204030204" pitchFamily="34" charset="0"/>
            </a:endParaRPr>
          </a:p>
          <a:p>
            <a:pPr>
              <a:spcBef>
                <a:spcPts val="0"/>
              </a:spcBef>
              <a:buFont typeface="Wingdings" panose="05000000000000000000" pitchFamily="2" charset="2"/>
              <a:buChar char="§"/>
            </a:pPr>
            <a:endParaRPr lang="es-CR" sz="2000" dirty="0">
              <a:latin typeface="Calibri Light" panose="020F0302020204030204" pitchFamily="34" charset="0"/>
            </a:endParaRPr>
          </a:p>
          <a:p>
            <a:pPr>
              <a:spcBef>
                <a:spcPts val="0"/>
              </a:spcBef>
              <a:buFont typeface="Wingdings" panose="05000000000000000000" pitchFamily="2" charset="2"/>
              <a:buChar char="§"/>
            </a:pPr>
            <a:endParaRPr lang="es-CR" sz="2000" dirty="0" smtClean="0">
              <a:latin typeface="Calibri Light" panose="020F0302020204030204" pitchFamily="34" charset="0"/>
            </a:endParaRPr>
          </a:p>
          <a:p>
            <a:pPr>
              <a:spcBef>
                <a:spcPts val="0"/>
              </a:spcBef>
              <a:buFont typeface="Wingdings" panose="05000000000000000000" pitchFamily="2" charset="2"/>
              <a:buChar char="§"/>
            </a:pPr>
            <a:endParaRPr lang="es-CR" sz="2000" dirty="0">
              <a:latin typeface="Calibri Light" panose="020F0302020204030204" pitchFamily="34" charset="0"/>
            </a:endParaRPr>
          </a:p>
          <a:p>
            <a:pPr>
              <a:spcBef>
                <a:spcPts val="0"/>
              </a:spcBef>
              <a:buFont typeface="Wingdings" panose="05000000000000000000" pitchFamily="2" charset="2"/>
              <a:buChar char="§"/>
            </a:pPr>
            <a:endParaRPr lang="es-CR" sz="2000" dirty="0" smtClean="0">
              <a:latin typeface="Calibri Light" panose="020F0302020204030204" pitchFamily="34" charset="0"/>
            </a:endParaRPr>
          </a:p>
          <a:p>
            <a:pPr>
              <a:spcBef>
                <a:spcPts val="0"/>
              </a:spcBef>
              <a:buFont typeface="Wingdings" panose="05000000000000000000" pitchFamily="2" charset="2"/>
              <a:buChar char="§"/>
            </a:pPr>
            <a:endParaRPr lang="es-CR" sz="2000" dirty="0">
              <a:latin typeface="Calibri Light" panose="020F0302020204030204" pitchFamily="34" charset="0"/>
            </a:endParaRPr>
          </a:p>
          <a:p>
            <a:pPr>
              <a:spcBef>
                <a:spcPts val="0"/>
              </a:spcBef>
              <a:buFont typeface="Wingdings" panose="05000000000000000000" pitchFamily="2" charset="2"/>
              <a:buChar char="§"/>
            </a:pPr>
            <a:endParaRPr lang="es-CR" sz="2000" dirty="0" smtClean="0">
              <a:latin typeface="Calibri Light" panose="020F0302020204030204" pitchFamily="34" charset="0"/>
            </a:endParaRPr>
          </a:p>
          <a:p>
            <a:pPr>
              <a:spcBef>
                <a:spcPts val="0"/>
              </a:spcBef>
              <a:buFont typeface="Wingdings" panose="05000000000000000000" pitchFamily="2" charset="2"/>
              <a:buChar char="§"/>
            </a:pPr>
            <a:endParaRPr lang="es-CR" sz="2000" dirty="0" smtClean="0">
              <a:latin typeface="Calibri Light" panose="020F0302020204030204" pitchFamily="34" charset="0"/>
            </a:endParaRPr>
          </a:p>
          <a:p>
            <a:pPr marL="0" indent="0">
              <a:spcBef>
                <a:spcPts val="0"/>
              </a:spcBef>
              <a:buNone/>
            </a:pPr>
            <a:endParaRPr lang="es-CR" altLang="es-CR" sz="2800" dirty="0" smtClean="0">
              <a:latin typeface="Arial Narrow" panose="020B0606020202030204" pitchFamily="34" charset="0"/>
              <a:cs typeface="Calibri" panose="020F0502020204030204" pitchFamily="34" charset="0"/>
            </a:endParaRPr>
          </a:p>
          <a:p>
            <a:pPr>
              <a:spcBef>
                <a:spcPts val="0"/>
              </a:spcBef>
              <a:buFont typeface="Wingdings" panose="05000000000000000000" pitchFamily="2" charset="2"/>
              <a:buChar char="§"/>
            </a:pPr>
            <a:endParaRPr lang="es-CR" sz="1000" dirty="0" smtClean="0">
              <a:solidFill>
                <a:srgbClr val="FF0000"/>
              </a:solidFill>
              <a:latin typeface="Franklin Gothic Book" pitchFamily="34" charset="0"/>
            </a:endParaRPr>
          </a:p>
          <a:p>
            <a:pPr>
              <a:spcBef>
                <a:spcPts val="0"/>
              </a:spcBef>
              <a:buFont typeface="Wingdings" panose="05000000000000000000" pitchFamily="2" charset="2"/>
              <a:buChar char="§"/>
            </a:pPr>
            <a:endParaRPr lang="es-CR" sz="1000" dirty="0">
              <a:solidFill>
                <a:srgbClr val="FF0000"/>
              </a:solidFill>
              <a:latin typeface="Franklin Gothic Book" pitchFamily="34" charset="0"/>
            </a:endParaRPr>
          </a:p>
          <a:p>
            <a:pPr>
              <a:spcBef>
                <a:spcPts val="0"/>
              </a:spcBef>
              <a:buFont typeface="Wingdings" panose="05000000000000000000" pitchFamily="2" charset="2"/>
              <a:buChar char="§"/>
            </a:pPr>
            <a:endParaRPr lang="es-CR" sz="1000" dirty="0" smtClean="0">
              <a:solidFill>
                <a:srgbClr val="FF0000"/>
              </a:solidFill>
              <a:latin typeface="Franklin Gothic Book" pitchFamily="34" charset="0"/>
            </a:endParaRPr>
          </a:p>
          <a:p>
            <a:pPr>
              <a:spcBef>
                <a:spcPts val="0"/>
              </a:spcBef>
              <a:buFont typeface="Wingdings" panose="05000000000000000000" pitchFamily="2" charset="2"/>
              <a:buChar char="§"/>
            </a:pPr>
            <a:endParaRPr lang="es-CR" sz="1000" dirty="0">
              <a:solidFill>
                <a:srgbClr val="FF0000"/>
              </a:solidFill>
              <a:latin typeface="Franklin Gothic Book" pitchFamily="34" charset="0"/>
            </a:endParaRPr>
          </a:p>
          <a:p>
            <a:pPr>
              <a:spcBef>
                <a:spcPts val="0"/>
              </a:spcBef>
              <a:buFont typeface="Wingdings" panose="05000000000000000000" pitchFamily="2" charset="2"/>
              <a:buChar char="§"/>
            </a:pPr>
            <a:endParaRPr lang="es-CR" sz="1000" dirty="0" smtClean="0">
              <a:solidFill>
                <a:srgbClr val="FF0000"/>
              </a:solidFill>
              <a:latin typeface="Franklin Gothic Book" pitchFamily="34" charset="0"/>
            </a:endParaRPr>
          </a:p>
          <a:p>
            <a:pPr>
              <a:spcBef>
                <a:spcPts val="0"/>
              </a:spcBef>
              <a:buFont typeface="Wingdings" panose="05000000000000000000" pitchFamily="2" charset="2"/>
              <a:buChar char="§"/>
            </a:pPr>
            <a:endParaRPr lang="es-CR" sz="1000" dirty="0">
              <a:solidFill>
                <a:srgbClr val="FF0000"/>
              </a:solidFill>
              <a:latin typeface="Franklin Gothic Book" pitchFamily="34" charset="0"/>
            </a:endParaRPr>
          </a:p>
          <a:p>
            <a:pPr>
              <a:spcBef>
                <a:spcPts val="0"/>
              </a:spcBef>
              <a:buFont typeface="Wingdings" panose="05000000000000000000" pitchFamily="2" charset="2"/>
              <a:buChar char="§"/>
            </a:pPr>
            <a:endParaRPr lang="es-CR" sz="1000" dirty="0" smtClean="0">
              <a:solidFill>
                <a:srgbClr val="FF0000"/>
              </a:solidFill>
              <a:latin typeface="Franklin Gothic Book" pitchFamily="34" charset="0"/>
            </a:endParaRPr>
          </a:p>
          <a:p>
            <a:pPr>
              <a:spcBef>
                <a:spcPts val="0"/>
              </a:spcBef>
              <a:buFont typeface="Wingdings" panose="05000000000000000000" pitchFamily="2" charset="2"/>
              <a:buChar char="§"/>
            </a:pPr>
            <a:endParaRPr lang="es-CR" sz="1000" dirty="0">
              <a:solidFill>
                <a:srgbClr val="FF0000"/>
              </a:solidFill>
              <a:latin typeface="Franklin Gothic Book" pitchFamily="34" charset="0"/>
            </a:endParaRPr>
          </a:p>
          <a:p>
            <a:pPr>
              <a:spcBef>
                <a:spcPts val="0"/>
              </a:spcBef>
              <a:buFont typeface="Wingdings" panose="05000000000000000000" pitchFamily="2" charset="2"/>
              <a:buChar char="§"/>
            </a:pPr>
            <a:endParaRPr lang="es-CR" sz="1000" dirty="0" smtClean="0">
              <a:solidFill>
                <a:srgbClr val="FF0000"/>
              </a:solidFill>
              <a:latin typeface="Franklin Gothic Book" pitchFamily="34" charset="0"/>
            </a:endParaRPr>
          </a:p>
          <a:p>
            <a:pPr lvl="0">
              <a:spcBef>
                <a:spcPts val="0"/>
              </a:spcBef>
              <a:buFont typeface="Wingdings" panose="05000000000000000000" pitchFamily="2" charset="2"/>
              <a:buChar char="§"/>
            </a:pPr>
            <a:endParaRPr lang="es-CR" sz="1000" dirty="0">
              <a:solidFill>
                <a:srgbClr val="FF0000"/>
              </a:solidFill>
              <a:latin typeface="Franklin Gothic Book" pitchFamily="34" charset="0"/>
            </a:endParaRPr>
          </a:p>
          <a:p>
            <a:pPr>
              <a:spcBef>
                <a:spcPts val="0"/>
              </a:spcBef>
              <a:buFont typeface="Wingdings" panose="05000000000000000000" pitchFamily="2" charset="2"/>
              <a:buChar char="§"/>
            </a:pPr>
            <a:endParaRPr lang="es-CR" altLang="es-CR" sz="2400" dirty="0">
              <a:latin typeface="Arial Narrow" panose="020B0606020202030204" pitchFamily="34" charset="0"/>
              <a:cs typeface="Calibri" panose="020F0502020204030204" pitchFamily="34" charset="0"/>
            </a:endParaRPr>
          </a:p>
          <a:p>
            <a:pPr>
              <a:spcBef>
                <a:spcPts val="0"/>
              </a:spcBef>
              <a:buFont typeface="Wingdings" panose="05000000000000000000" pitchFamily="2" charset="2"/>
              <a:buChar char="§"/>
            </a:pPr>
            <a:endParaRPr lang="es-CR" sz="2800" dirty="0"/>
          </a:p>
          <a:p>
            <a:pPr marL="0" lvl="0" indent="0" rtl="0">
              <a:buNone/>
            </a:pPr>
            <a:endParaRPr lang="es-CR" sz="2400" dirty="0" smtClean="0"/>
          </a:p>
        </p:txBody>
      </p:sp>
      <p:pic>
        <p:nvPicPr>
          <p:cNvPr id="4" name="Picture 2" descr="https://cdn1.iconfinder.com/data/icons/MetroStation-PNG/128/MB__back.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55" y="6298045"/>
            <a:ext cx="517060" cy="5170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5"/>
          <p:cNvGraphicFramePr>
            <a:graphicFrameLocks noGrp="1"/>
          </p:cNvGraphicFramePr>
          <p:nvPr>
            <p:extLst>
              <p:ext uri="{D42A27DB-BD31-4B8C-83A1-F6EECF244321}">
                <p14:modId xmlns:p14="http://schemas.microsoft.com/office/powerpoint/2010/main" val="3351360943"/>
              </p:ext>
            </p:extLst>
          </p:nvPr>
        </p:nvGraphicFramePr>
        <p:xfrm>
          <a:off x="1043608" y="4725144"/>
          <a:ext cx="7560840" cy="1440160"/>
        </p:xfrm>
        <a:graphic>
          <a:graphicData uri="http://schemas.openxmlformats.org/drawingml/2006/table">
            <a:tbl>
              <a:tblPr/>
              <a:tblGrid>
                <a:gridCol w="4752528"/>
                <a:gridCol w="2808312"/>
              </a:tblGrid>
              <a:tr h="245379">
                <a:tc>
                  <a:txBody>
                    <a:bodyPr/>
                    <a:lstStyle/>
                    <a:p>
                      <a:pPr marL="0" marR="0" algn="ctr" fontAlgn="t">
                        <a:spcBef>
                          <a:spcPts val="0"/>
                        </a:spcBef>
                        <a:spcAft>
                          <a:spcPts val="0"/>
                        </a:spcAft>
                      </a:pPr>
                      <a:r>
                        <a:rPr lang="es-CR" sz="1600" b="1" dirty="0" smtClean="0">
                          <a:solidFill>
                            <a:srgbClr val="E7E6E6"/>
                          </a:solidFill>
                          <a:effectLst/>
                          <a:latin typeface="Calibri Light" panose="020F0302020204030204" pitchFamily="34" charset="0"/>
                        </a:rPr>
                        <a:t>Grupo</a:t>
                      </a:r>
                      <a:endParaRPr lang="es-CR" sz="1600" b="1" dirty="0">
                        <a:solidFill>
                          <a:srgbClr val="E7E6E6"/>
                        </a:solidFill>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c>
                  <a:txBody>
                    <a:bodyPr/>
                    <a:lstStyle/>
                    <a:p>
                      <a:pPr marL="0" marR="0" algn="ctr" fontAlgn="t">
                        <a:spcBef>
                          <a:spcPts val="0"/>
                        </a:spcBef>
                        <a:spcAft>
                          <a:spcPts val="0"/>
                        </a:spcAft>
                      </a:pPr>
                      <a:r>
                        <a:rPr lang="es-CR" sz="1600" b="1" dirty="0" smtClean="0">
                          <a:solidFill>
                            <a:srgbClr val="E7E6E6"/>
                          </a:solidFill>
                          <a:effectLst/>
                          <a:latin typeface="Calibri Light" panose="020F0302020204030204" pitchFamily="34" charset="0"/>
                        </a:rPr>
                        <a:t>Fecha de compromiso</a:t>
                      </a:r>
                      <a:endParaRPr lang="es-CR" sz="1600" b="1" dirty="0">
                        <a:solidFill>
                          <a:srgbClr val="E7E6E6"/>
                        </a:solidFill>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r>
              <a:tr h="377154">
                <a:tc>
                  <a:txBody>
                    <a:bodyPr/>
                    <a:lstStyle/>
                    <a:p>
                      <a:pPr marL="0" lvl="0" indent="0" rtl="0" fontAlgn="ctr">
                        <a:spcBef>
                          <a:spcPts val="0"/>
                        </a:spcBef>
                        <a:spcAft>
                          <a:spcPts val="0"/>
                        </a:spcAft>
                        <a:buFont typeface="+mj-lt"/>
                        <a:buNone/>
                      </a:pPr>
                      <a:r>
                        <a:rPr lang="es-CR" sz="1600" b="0" i="0" dirty="0" smtClean="0">
                          <a:effectLst/>
                          <a:latin typeface="Calibri Light" panose="020F0302020204030204" pitchFamily="34" charset="0"/>
                        </a:rPr>
                        <a:t>Grupo 1: Bancos y mutuales</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34086" lvl="0" rtl="0" fontAlgn="t">
                        <a:spcBef>
                          <a:spcPts val="0"/>
                        </a:spcBef>
                        <a:spcAft>
                          <a:spcPts val="0"/>
                        </a:spcAft>
                      </a:pPr>
                      <a:r>
                        <a:rPr lang="es-CR" sz="1600" b="0" i="0" dirty="0" smtClean="0">
                          <a:effectLst/>
                          <a:latin typeface="Calibri Light" panose="020F0302020204030204" pitchFamily="34" charset="0"/>
                        </a:rPr>
                        <a:t>20 set – 06 oct</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0040">
                <a:tc>
                  <a:txBody>
                    <a:bodyPr/>
                    <a:lstStyle/>
                    <a:p>
                      <a:pPr marL="0" lvl="0" indent="0" rtl="0" fontAlgn="ctr">
                        <a:spcBef>
                          <a:spcPts val="0"/>
                        </a:spcBef>
                        <a:spcAft>
                          <a:spcPts val="0"/>
                        </a:spcAft>
                        <a:buFont typeface="+mj-lt"/>
                        <a:buNone/>
                      </a:pPr>
                      <a:r>
                        <a:rPr lang="es-CR" sz="1600" b="0" i="0" dirty="0" smtClean="0">
                          <a:effectLst/>
                          <a:latin typeface="Calibri Light" panose="020F0302020204030204" pitchFamily="34" charset="0"/>
                        </a:rPr>
                        <a:t>Grupo 2: Cooperativas,</a:t>
                      </a:r>
                      <a:r>
                        <a:rPr lang="es-CR" sz="1600" b="0" i="0" baseline="0" dirty="0" smtClean="0">
                          <a:effectLst/>
                          <a:latin typeface="Calibri Light" panose="020F0302020204030204" pitchFamily="34" charset="0"/>
                        </a:rPr>
                        <a:t> financieras y casas de cambio.</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34086" rtl="0" fontAlgn="t">
                        <a:spcBef>
                          <a:spcPts val="0"/>
                        </a:spcBef>
                        <a:spcAft>
                          <a:spcPts val="0"/>
                        </a:spcAft>
                      </a:pPr>
                      <a:r>
                        <a:rPr lang="es-CR" altLang="es-CR" sz="1600" b="0" i="0" kern="1200" dirty="0" smtClean="0">
                          <a:solidFill>
                            <a:schemeClr val="tx1"/>
                          </a:solidFill>
                          <a:effectLst/>
                          <a:latin typeface="Calibri Light" panose="020F0302020204030204" pitchFamily="34" charset="0"/>
                          <a:ea typeface="+mn-ea"/>
                          <a:cs typeface="+mn-cs"/>
                        </a:rPr>
                        <a:t>17 oct – 06 nov</a:t>
                      </a:r>
                      <a:endParaRPr lang="es-CR" sz="1600" b="0" i="0" kern="1200" dirty="0">
                        <a:solidFill>
                          <a:schemeClr val="tx1"/>
                        </a:solidFill>
                        <a:effectLst/>
                        <a:latin typeface="Calibri Light" panose="020F0302020204030204" pitchFamily="34" charset="0"/>
                        <a:ea typeface="+mn-ea"/>
                        <a:cs typeface="+mn-cs"/>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360040">
                <a:tc>
                  <a:txBody>
                    <a:bodyPr/>
                    <a:lstStyle/>
                    <a:p>
                      <a:pPr marL="0" lvl="0" indent="0" rtl="0" fontAlgn="ctr">
                        <a:spcBef>
                          <a:spcPts val="0"/>
                        </a:spcBef>
                        <a:spcAft>
                          <a:spcPts val="0"/>
                        </a:spcAft>
                        <a:buFont typeface="+mj-lt"/>
                        <a:buNone/>
                      </a:pPr>
                      <a:r>
                        <a:rPr lang="es-CR" sz="1600" b="0" i="0" dirty="0" smtClean="0">
                          <a:effectLst/>
                          <a:latin typeface="Calibri Light" panose="020F0302020204030204" pitchFamily="34" charset="0"/>
                        </a:rPr>
                        <a:t>Grupo</a:t>
                      </a:r>
                      <a:r>
                        <a:rPr lang="es-CR" sz="1600" b="0" i="0" baseline="0" dirty="0" smtClean="0">
                          <a:effectLst/>
                          <a:latin typeface="Calibri Light" panose="020F0302020204030204" pitchFamily="34" charset="0"/>
                        </a:rPr>
                        <a:t> 3: Entidades artículo 15 </a:t>
                      </a:r>
                      <a:endParaRPr lang="es-CR" sz="1600" b="0" i="0" dirty="0">
                        <a:effectLst/>
                        <a:latin typeface="Calibri Light" panose="020F03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34086" algn="l" defTabSz="457200" rtl="0" eaLnBrk="1" fontAlgn="t" latinLnBrk="0" hangingPunct="1">
                        <a:spcBef>
                          <a:spcPts val="0"/>
                        </a:spcBef>
                        <a:spcAft>
                          <a:spcPts val="0"/>
                        </a:spcAft>
                      </a:pPr>
                      <a:r>
                        <a:rPr lang="es-CR" altLang="es-CR" sz="1600" b="0" i="0" kern="1200" dirty="0" smtClean="0">
                          <a:solidFill>
                            <a:schemeClr val="tx1"/>
                          </a:solidFill>
                          <a:effectLst/>
                          <a:latin typeface="Calibri Light" panose="020F0302020204030204" pitchFamily="34" charset="0"/>
                          <a:ea typeface="+mn-ea"/>
                          <a:cs typeface="+mn-cs"/>
                        </a:rPr>
                        <a:t>17 nov – 07 dic</a:t>
                      </a:r>
                      <a:endParaRPr lang="es-CR" sz="1600" b="0" i="0" kern="1200" dirty="0">
                        <a:solidFill>
                          <a:schemeClr val="tx1"/>
                        </a:solidFill>
                        <a:effectLst/>
                        <a:latin typeface="Calibri Light" panose="020F0302020204030204" pitchFamily="34" charset="0"/>
                        <a:ea typeface="+mn-ea"/>
                        <a:cs typeface="+mn-cs"/>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
        <p:nvSpPr>
          <p:cNvPr id="6" name="CuadroTexto 6"/>
          <p:cNvSpPr txBox="1"/>
          <p:nvPr/>
        </p:nvSpPr>
        <p:spPr>
          <a:xfrm>
            <a:off x="2699792" y="4325034"/>
            <a:ext cx="4037259" cy="400110"/>
          </a:xfrm>
          <a:prstGeom prst="rect">
            <a:avLst/>
          </a:prstGeom>
          <a:noFill/>
        </p:spPr>
        <p:txBody>
          <a:bodyPr wrap="none" rtlCol="0">
            <a:spAutoFit/>
          </a:bodyPr>
          <a:lstStyle/>
          <a:p>
            <a:r>
              <a:rPr lang="es-CR" sz="2000" b="1" dirty="0" smtClean="0"/>
              <a:t>Fechas para activar y registrar roles</a:t>
            </a:r>
            <a:endParaRPr lang="es-CR" sz="2000" b="1" dirty="0"/>
          </a:p>
        </p:txBody>
      </p:sp>
      <p:sp>
        <p:nvSpPr>
          <p:cNvPr id="3" name="2 CuadroTexto"/>
          <p:cNvSpPr txBox="1"/>
          <p:nvPr/>
        </p:nvSpPr>
        <p:spPr>
          <a:xfrm>
            <a:off x="978857" y="6204018"/>
            <a:ext cx="5329792" cy="276999"/>
          </a:xfrm>
          <a:prstGeom prst="rect">
            <a:avLst/>
          </a:prstGeom>
          <a:noFill/>
        </p:spPr>
        <p:txBody>
          <a:bodyPr wrap="none" rtlCol="0">
            <a:spAutoFit/>
          </a:bodyPr>
          <a:lstStyle/>
          <a:p>
            <a:r>
              <a:rPr lang="es-CR" sz="1200" dirty="0" smtClean="0">
                <a:solidFill>
                  <a:schemeClr val="tx1">
                    <a:lumMod val="65000"/>
                    <a:lumOff val="35000"/>
                  </a:schemeClr>
                </a:solidFill>
              </a:rPr>
              <a:t>* Una vez vencidos estos plazos el nuevo sistema de roles será la fuente oficial</a:t>
            </a:r>
            <a:endParaRPr lang="es-CR" sz="1200" dirty="0">
              <a:solidFill>
                <a:schemeClr val="tx1">
                  <a:lumMod val="65000"/>
                  <a:lumOff val="35000"/>
                </a:schemeClr>
              </a:solidFill>
            </a:endParaRPr>
          </a:p>
        </p:txBody>
      </p:sp>
    </p:spTree>
    <p:extLst>
      <p:ext uri="{BB962C8B-B14F-4D97-AF65-F5344CB8AC3E}">
        <p14:creationId xmlns:p14="http://schemas.microsoft.com/office/powerpoint/2010/main" val="310445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3028"/>
            <a:ext cx="7793037" cy="647700"/>
          </a:xfrm>
        </p:spPr>
        <p:txBody>
          <a:bodyPr/>
          <a:lstStyle/>
          <a:p>
            <a:r>
              <a:rPr lang="es-CR" sz="3600" dirty="0" smtClean="0"/>
              <a:t>Agenda</a:t>
            </a:r>
            <a:endParaRPr lang="es-CR" sz="3600" dirty="0"/>
          </a:p>
        </p:txBody>
      </p:sp>
      <p:sp>
        <p:nvSpPr>
          <p:cNvPr id="3" name="2 Marcador de contenido"/>
          <p:cNvSpPr>
            <a:spLocks noGrp="1"/>
          </p:cNvSpPr>
          <p:nvPr>
            <p:ph idx="1"/>
          </p:nvPr>
        </p:nvSpPr>
        <p:spPr>
          <a:xfrm>
            <a:off x="1115616" y="1157064"/>
            <a:ext cx="7632848" cy="4648200"/>
          </a:xfrm>
        </p:spPr>
        <p:txBody>
          <a:bodyPr>
            <a:normAutofit/>
          </a:bodyPr>
          <a:lstStyle/>
          <a:p>
            <a:r>
              <a:rPr lang="es-ES" sz="2400" dirty="0" smtClean="0"/>
              <a:t>Visión</a:t>
            </a:r>
          </a:p>
          <a:p>
            <a:r>
              <a:rPr lang="es-ES" sz="2400" dirty="0">
                <a:solidFill>
                  <a:schemeClr val="bg1">
                    <a:lumMod val="65000"/>
                  </a:schemeClr>
                </a:solidFill>
              </a:rPr>
              <a:t>Alcance del proyecto </a:t>
            </a:r>
          </a:p>
          <a:p>
            <a:r>
              <a:rPr lang="es-ES" sz="2400" dirty="0" smtClean="0">
                <a:solidFill>
                  <a:schemeClr val="bg1">
                    <a:lumMod val="65000"/>
                  </a:schemeClr>
                </a:solidFill>
              </a:rPr>
              <a:t>Clase de datos Registro y Control </a:t>
            </a:r>
          </a:p>
          <a:p>
            <a:pPr lvl="1"/>
            <a:r>
              <a:rPr lang="es-ES" sz="2000" dirty="0" smtClean="0">
                <a:solidFill>
                  <a:schemeClr val="bg1">
                    <a:lumMod val="65000"/>
                  </a:schemeClr>
                </a:solidFill>
              </a:rPr>
              <a:t>Proceso Actual</a:t>
            </a:r>
          </a:p>
          <a:p>
            <a:pPr lvl="1"/>
            <a:r>
              <a:rPr lang="es-ES" sz="2000" dirty="0" smtClean="0">
                <a:solidFill>
                  <a:schemeClr val="bg1">
                    <a:lumMod val="65000"/>
                  </a:schemeClr>
                </a:solidFill>
              </a:rPr>
              <a:t>Nuevo proceso, información sobre los roles</a:t>
            </a:r>
          </a:p>
          <a:p>
            <a:r>
              <a:rPr lang="es-CR" sz="2400" dirty="0" smtClean="0">
                <a:solidFill>
                  <a:schemeClr val="bg1">
                    <a:lumMod val="65000"/>
                  </a:schemeClr>
                </a:solidFill>
              </a:rPr>
              <a:t>Servicio de Roles</a:t>
            </a:r>
          </a:p>
          <a:p>
            <a:r>
              <a:rPr lang="es-ES" sz="2400" dirty="0" smtClean="0">
                <a:solidFill>
                  <a:schemeClr val="bg1">
                    <a:lumMod val="65000"/>
                  </a:schemeClr>
                </a:solidFill>
              </a:rPr>
              <a:t>Tareas </a:t>
            </a:r>
            <a:r>
              <a:rPr lang="es-ES" sz="2400" dirty="0">
                <a:solidFill>
                  <a:schemeClr val="bg1">
                    <a:lumMod val="65000"/>
                  </a:schemeClr>
                </a:solidFill>
              </a:rPr>
              <a:t>de las entidades</a:t>
            </a:r>
          </a:p>
          <a:p>
            <a:r>
              <a:rPr lang="es-ES" sz="2400" dirty="0" smtClean="0">
                <a:solidFill>
                  <a:schemeClr val="bg1">
                    <a:lumMod val="65000"/>
                  </a:schemeClr>
                </a:solidFill>
              </a:rPr>
              <a:t>Línea de tiempo</a:t>
            </a:r>
          </a:p>
          <a:p>
            <a:endParaRPr lang="es-CR" sz="2400" dirty="0"/>
          </a:p>
          <a:p>
            <a:pPr marL="0" indent="0">
              <a:buNone/>
            </a:pPr>
            <a:endParaRPr lang="es-CR" sz="2400" dirty="0"/>
          </a:p>
        </p:txBody>
      </p:sp>
    </p:spTree>
    <p:extLst>
      <p:ext uri="{BB962C8B-B14F-4D97-AF65-F5344CB8AC3E}">
        <p14:creationId xmlns:p14="http://schemas.microsoft.com/office/powerpoint/2010/main" val="4012448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379809" y="457200"/>
            <a:ext cx="8209957" cy="595536"/>
          </a:xfrm>
        </p:spPr>
        <p:txBody>
          <a:bodyPr>
            <a:noAutofit/>
          </a:bodyPr>
          <a:lstStyle/>
          <a:p>
            <a:r>
              <a:rPr lang="es-ES" sz="3600" dirty="0" smtClean="0"/>
              <a:t>Cambios en los sistemas</a:t>
            </a:r>
            <a:endParaRPr lang="es-CR" sz="3600" dirty="0"/>
          </a:p>
        </p:txBody>
      </p:sp>
      <p:sp>
        <p:nvSpPr>
          <p:cNvPr id="7" name="6 Marcador de contenido"/>
          <p:cNvSpPr>
            <a:spLocks noGrp="1"/>
          </p:cNvSpPr>
          <p:nvPr>
            <p:ph idx="1"/>
          </p:nvPr>
        </p:nvSpPr>
        <p:spPr>
          <a:xfrm>
            <a:off x="464215" y="1278979"/>
            <a:ext cx="8136904" cy="5246365"/>
          </a:xfrm>
        </p:spPr>
        <p:txBody>
          <a:bodyPr>
            <a:normAutofit/>
          </a:bodyPr>
          <a:lstStyle/>
          <a:p>
            <a:pPr algn="just">
              <a:spcBef>
                <a:spcPts val="0"/>
              </a:spcBef>
              <a:buFont typeface="Wingdings" panose="05000000000000000000" pitchFamily="2" charset="2"/>
              <a:buChar char="§"/>
            </a:pPr>
            <a:r>
              <a:rPr lang="es-CR" sz="2000" dirty="0" smtClean="0">
                <a:latin typeface="Calibri Light" panose="020F0302020204030204" pitchFamily="34" charset="0"/>
              </a:rPr>
              <a:t>Deben realizar los cambios necesarios para </a:t>
            </a:r>
            <a:r>
              <a:rPr lang="es-CR" sz="2000" dirty="0">
                <a:latin typeface="Calibri Light" panose="020F0302020204030204" pitchFamily="34" charset="0"/>
              </a:rPr>
              <a:t>dejar de reportar por SICVECA los </a:t>
            </a:r>
            <a:r>
              <a:rPr lang="es-CR" sz="2000" dirty="0" err="1" smtClean="0">
                <a:latin typeface="Calibri Light" panose="020F0302020204030204" pitchFamily="34" charset="0"/>
              </a:rPr>
              <a:t>xml’s</a:t>
            </a:r>
            <a:r>
              <a:rPr lang="es-CR" sz="2000" dirty="0" smtClean="0">
                <a:latin typeface="Calibri Light" panose="020F0302020204030204" pitchFamily="34" charset="0"/>
              </a:rPr>
              <a:t> de registro y control relacionados con puestos.</a:t>
            </a:r>
            <a:endParaRPr lang="es-CR" sz="2000" dirty="0">
              <a:latin typeface="Calibri Light" panose="020F0302020204030204" pitchFamily="34" charset="0"/>
            </a:endParaRPr>
          </a:p>
          <a:p>
            <a:pPr algn="just">
              <a:spcBef>
                <a:spcPts val="0"/>
              </a:spcBef>
              <a:buFont typeface="Wingdings" panose="05000000000000000000" pitchFamily="2" charset="2"/>
              <a:buChar char="§"/>
            </a:pPr>
            <a:endParaRPr lang="es-CR" sz="2000" dirty="0" smtClean="0">
              <a:latin typeface="Calibri Light" panose="020F0302020204030204" pitchFamily="34" charset="0"/>
            </a:endParaRPr>
          </a:p>
          <a:p>
            <a:pPr algn="just">
              <a:spcBef>
                <a:spcPts val="0"/>
              </a:spcBef>
              <a:buFont typeface="Wingdings" panose="05000000000000000000" pitchFamily="2" charset="2"/>
              <a:buChar char="§"/>
            </a:pPr>
            <a:r>
              <a:rPr lang="es-CR" sz="2000" dirty="0" smtClean="0">
                <a:latin typeface="Calibri Light" panose="020F0302020204030204" pitchFamily="34" charset="0"/>
              </a:rPr>
              <a:t>Las entidades </a:t>
            </a:r>
            <a:r>
              <a:rPr lang="es-CR" sz="2000" b="1" u="sng" dirty="0" smtClean="0">
                <a:latin typeface="Calibri Light" panose="020F0302020204030204" pitchFamily="34" charset="0"/>
              </a:rPr>
              <a:t>no</a:t>
            </a:r>
            <a:r>
              <a:rPr lang="es-CR" sz="2000" dirty="0" smtClean="0">
                <a:latin typeface="Calibri Light" panose="020F0302020204030204" pitchFamily="34" charset="0"/>
              </a:rPr>
              <a:t> están obligadas a realizar los cambios inmediatamente en los sistemas.</a:t>
            </a:r>
          </a:p>
          <a:p>
            <a:pPr algn="just">
              <a:spcBef>
                <a:spcPts val="0"/>
              </a:spcBef>
              <a:buFont typeface="Wingdings" panose="05000000000000000000" pitchFamily="2" charset="2"/>
              <a:buChar char="§"/>
            </a:pPr>
            <a:endParaRPr lang="es-CR" sz="2000" dirty="0">
              <a:latin typeface="Calibri Light" panose="020F0302020204030204" pitchFamily="34" charset="0"/>
            </a:endParaRPr>
          </a:p>
          <a:p>
            <a:pPr algn="just">
              <a:spcBef>
                <a:spcPts val="0"/>
              </a:spcBef>
              <a:buFont typeface="Wingdings" panose="05000000000000000000" pitchFamily="2" charset="2"/>
              <a:buChar char="§"/>
            </a:pPr>
            <a:r>
              <a:rPr lang="es-CR" sz="2000" dirty="0" smtClean="0">
                <a:latin typeface="Calibri Light" panose="020F0302020204030204" pitchFamily="34" charset="0"/>
              </a:rPr>
              <a:t>Los </a:t>
            </a:r>
            <a:r>
              <a:rPr lang="es-CR" sz="2000" dirty="0" err="1" smtClean="0">
                <a:latin typeface="Calibri Light" panose="020F0302020204030204" pitchFamily="34" charset="0"/>
              </a:rPr>
              <a:t>xml’s</a:t>
            </a:r>
            <a:r>
              <a:rPr lang="es-CR" sz="2000" dirty="0" smtClean="0">
                <a:latin typeface="Calibri Light" panose="020F0302020204030204" pitchFamily="34" charset="0"/>
              </a:rPr>
              <a:t> asociados a los roles podrán seguir reportándose por SICVECA, solo que esta información </a:t>
            </a:r>
            <a:r>
              <a:rPr lang="es-CR" sz="2000" u="sng" dirty="0" smtClean="0">
                <a:latin typeface="Calibri Light" panose="020F0302020204030204" pitchFamily="34" charset="0"/>
              </a:rPr>
              <a:t>no será utilizada como fuente oficial </a:t>
            </a:r>
            <a:r>
              <a:rPr lang="es-CR" sz="2000" dirty="0" smtClean="0">
                <a:latin typeface="Calibri Light" panose="020F0302020204030204" pitchFamily="34" charset="0"/>
              </a:rPr>
              <a:t>de roles</a:t>
            </a:r>
            <a:r>
              <a:rPr lang="es-CR" sz="2000" dirty="0">
                <a:latin typeface="Calibri Light" panose="020F0302020204030204" pitchFamily="34" charset="0"/>
              </a:rPr>
              <a:t>, la fuente oficial será el nuevo </a:t>
            </a:r>
            <a:r>
              <a:rPr lang="es-CR" sz="2000" dirty="0" smtClean="0">
                <a:latin typeface="Calibri Light" panose="020F0302020204030204" pitchFamily="34" charset="0"/>
              </a:rPr>
              <a:t>sistema.</a:t>
            </a:r>
          </a:p>
        </p:txBody>
      </p:sp>
      <p:pic>
        <p:nvPicPr>
          <p:cNvPr id="4" name="Picture 2" descr="https://cdn1.iconfinder.com/data/icons/MetroStation-PNG/128/MB__back.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55" y="6298045"/>
            <a:ext cx="517060" cy="51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2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6758880" y="6332786"/>
            <a:ext cx="2133600" cy="365125"/>
          </a:xfrm>
        </p:spPr>
        <p:txBody>
          <a:bodyPr/>
          <a:lstStyle/>
          <a:p>
            <a:fld id="{CF40B41D-FD10-4A38-B39B-626510BD49B7}" type="slidenum">
              <a:rPr lang="en-US" smtClean="0">
                <a:solidFill>
                  <a:prstClr val="black">
                    <a:tint val="75000"/>
                  </a:prstClr>
                </a:solidFill>
              </a:rPr>
              <a:pPr/>
              <a:t>4</a:t>
            </a:fld>
            <a:endParaRPr lang="en-US" dirty="0">
              <a:solidFill>
                <a:prstClr val="black">
                  <a:tint val="75000"/>
                </a:prstClr>
              </a:solidFill>
            </a:endParaRPr>
          </a:p>
        </p:txBody>
      </p:sp>
      <p:sp>
        <p:nvSpPr>
          <p:cNvPr id="5" name="CuadroTexto 4"/>
          <p:cNvSpPr txBox="1"/>
          <p:nvPr/>
        </p:nvSpPr>
        <p:spPr>
          <a:xfrm>
            <a:off x="539552" y="1268760"/>
            <a:ext cx="7128792" cy="17543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R" dirty="0">
                <a:latin typeface="Calibri Light" panose="020F0302020204030204" pitchFamily="34" charset="0"/>
              </a:rPr>
              <a:t>Evaluar constantemente los sistemas y procesos que se utilizan para gestionar los diferentes trámites y para el intercambio de información con las entidades, con el fin de introducirles mejoras y, de esa manera, poder brindar un servicio ágil y de alta calidad a los entes fiscalizados y a las personas inscritas en la </a:t>
            </a:r>
            <a:r>
              <a:rPr lang="es-CR" dirty="0" err="1">
                <a:latin typeface="Calibri Light" panose="020F0302020204030204" pitchFamily="34" charset="0"/>
              </a:rPr>
              <a:t>SUGEF</a:t>
            </a:r>
            <a:r>
              <a:rPr lang="es-CR" dirty="0">
                <a:latin typeface="Calibri Light" panose="020F0302020204030204" pitchFamily="34" charset="0"/>
              </a:rPr>
              <a:t>, en cumplimiento del marco legal y reglamentario vigente.</a:t>
            </a:r>
            <a:endParaRPr lang="es-CR" dirty="0" smtClean="0">
              <a:latin typeface="Calibri Light" panose="020F0302020204030204" pitchFamily="34" charset="0"/>
            </a:endParaRPr>
          </a:p>
        </p:txBody>
      </p:sp>
      <p:sp>
        <p:nvSpPr>
          <p:cNvPr id="6" name="Rectángulo redondeado 5"/>
          <p:cNvSpPr/>
          <p:nvPr/>
        </p:nvSpPr>
        <p:spPr>
          <a:xfrm>
            <a:off x="604448" y="3812465"/>
            <a:ext cx="7135903" cy="4086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CR" dirty="0">
                <a:latin typeface="Calibri Light" panose="020F0302020204030204" pitchFamily="34" charset="0"/>
              </a:rPr>
              <a:t>Proyecto estratégico </a:t>
            </a:r>
            <a:r>
              <a:rPr lang="es-CR" dirty="0" smtClean="0">
                <a:latin typeface="Calibri Light" panose="020F0302020204030204" pitchFamily="34" charset="0"/>
              </a:rPr>
              <a:t>de mejora de procesos de gestión de trámites</a:t>
            </a:r>
            <a:endParaRPr lang="es-CR" dirty="0">
              <a:latin typeface="Calibri Light" panose="020F0302020204030204" pitchFamily="34" charset="0"/>
            </a:endParaRPr>
          </a:p>
        </p:txBody>
      </p:sp>
      <p:sp>
        <p:nvSpPr>
          <p:cNvPr id="8" name="CuadroTexto 7"/>
          <p:cNvSpPr txBox="1"/>
          <p:nvPr/>
        </p:nvSpPr>
        <p:spPr>
          <a:xfrm>
            <a:off x="794762" y="4727582"/>
            <a:ext cx="6914623" cy="14773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CR"/>
            </a:defPPr>
            <a:lvl1pPr marL="285750" indent="-285750">
              <a:buFont typeface="Arial" panose="020B0604020202020204" pitchFamily="34" charset="0"/>
              <a:buChar char="•"/>
              <a:defRPr>
                <a:latin typeface="Calibri Light" panose="020F0302020204030204" pitchFamily="34" charset="0"/>
              </a:defRPr>
            </a:lvl1pPr>
          </a:lstStyle>
          <a:p>
            <a:pPr marL="742950" lvl="1" indent="-285750">
              <a:buFont typeface="Arial" panose="020B0604020202020204" pitchFamily="34" charset="0"/>
              <a:buChar char="•"/>
            </a:pPr>
            <a:r>
              <a:rPr lang="es-CR" dirty="0">
                <a:latin typeface="Calibri Light" panose="020F0302020204030204" pitchFamily="34" charset="0"/>
              </a:rPr>
              <a:t>Revisión y Ajustes a la </a:t>
            </a:r>
            <a:r>
              <a:rPr lang="es-CR" dirty="0" smtClean="0">
                <a:latin typeface="Calibri Light" panose="020F0302020204030204" pitchFamily="34" charset="0"/>
              </a:rPr>
              <a:t>normativa.</a:t>
            </a:r>
            <a:endParaRPr lang="es-CR" dirty="0">
              <a:latin typeface="Calibri Light" panose="020F0302020204030204" pitchFamily="34" charset="0"/>
            </a:endParaRPr>
          </a:p>
          <a:p>
            <a:pPr marL="742950" lvl="1" indent="-285750">
              <a:buFont typeface="Arial" panose="020B0604020202020204" pitchFamily="34" charset="0"/>
              <a:buChar char="•"/>
            </a:pPr>
            <a:r>
              <a:rPr lang="es-CR" dirty="0">
                <a:latin typeface="Calibri Light" panose="020F0302020204030204" pitchFamily="34" charset="0"/>
              </a:rPr>
              <a:t>Ajustes en los procesos internos y </a:t>
            </a:r>
            <a:r>
              <a:rPr lang="es-CR" dirty="0" smtClean="0">
                <a:latin typeface="Calibri Light" panose="020F0302020204030204" pitchFamily="34" charset="0"/>
              </a:rPr>
              <a:t>externos.</a:t>
            </a:r>
            <a:endParaRPr lang="es-CR" dirty="0">
              <a:latin typeface="Calibri Light" panose="020F0302020204030204" pitchFamily="34" charset="0"/>
            </a:endParaRPr>
          </a:p>
          <a:p>
            <a:pPr marL="742950" lvl="1" indent="-285750">
              <a:buFont typeface="Arial" panose="020B0604020202020204" pitchFamily="34" charset="0"/>
              <a:buChar char="•"/>
            </a:pPr>
            <a:r>
              <a:rPr lang="es-CR" dirty="0">
                <a:latin typeface="Calibri Light" panose="020F0302020204030204" pitchFamily="34" charset="0"/>
              </a:rPr>
              <a:t>Desarrollo de aplicación </a:t>
            </a:r>
            <a:r>
              <a:rPr lang="es-CR" dirty="0" smtClean="0">
                <a:latin typeface="Calibri Light" panose="020F0302020204030204" pitchFamily="34" charset="0"/>
              </a:rPr>
              <a:t>tecnológica.</a:t>
            </a:r>
            <a:endParaRPr lang="es-CR" dirty="0">
              <a:latin typeface="Calibri Light" panose="020F0302020204030204" pitchFamily="34" charset="0"/>
            </a:endParaRPr>
          </a:p>
          <a:p>
            <a:pPr marL="742950" lvl="1" indent="-285750">
              <a:buFont typeface="Arial" panose="020B0604020202020204" pitchFamily="34" charset="0"/>
              <a:buChar char="•"/>
            </a:pPr>
            <a:r>
              <a:rPr lang="es-CR" dirty="0">
                <a:latin typeface="Calibri Light" panose="020F0302020204030204" pitchFamily="34" charset="0"/>
              </a:rPr>
              <a:t>Modificaciones a la documentación (manuales, circulares, </a:t>
            </a:r>
            <a:r>
              <a:rPr lang="es-CR" dirty="0" err="1">
                <a:latin typeface="Calibri Light" panose="020F0302020204030204" pitchFamily="34" charset="0"/>
              </a:rPr>
              <a:t>etc</a:t>
            </a:r>
            <a:r>
              <a:rPr lang="es-CR" dirty="0" smtClean="0">
                <a:latin typeface="Calibri Light" panose="020F0302020204030204" pitchFamily="34" charset="0"/>
              </a:rPr>
              <a:t>).</a:t>
            </a:r>
            <a:endParaRPr lang="es-CR" dirty="0">
              <a:latin typeface="Calibri Light" panose="020F0302020204030204" pitchFamily="34" charset="0"/>
            </a:endParaRPr>
          </a:p>
          <a:p>
            <a:pPr marL="742950" lvl="1" indent="-285750">
              <a:buFont typeface="Arial" panose="020B0604020202020204" pitchFamily="34" charset="0"/>
              <a:buChar char="•"/>
            </a:pPr>
            <a:r>
              <a:rPr lang="es-CR" dirty="0" smtClean="0">
                <a:latin typeface="Calibri Light" panose="020F0302020204030204" pitchFamily="34" charset="0"/>
              </a:rPr>
              <a:t>Capacitación.</a:t>
            </a:r>
            <a:endParaRPr lang="es-CR" dirty="0">
              <a:latin typeface="Calibri Light" panose="020F0302020204030204" pitchFamily="34" charset="0"/>
            </a:endParaRPr>
          </a:p>
        </p:txBody>
      </p:sp>
      <p:sp>
        <p:nvSpPr>
          <p:cNvPr id="11" name="1 Título"/>
          <p:cNvSpPr>
            <a:spLocks noGrp="1"/>
          </p:cNvSpPr>
          <p:nvPr>
            <p:ph type="title"/>
          </p:nvPr>
        </p:nvSpPr>
        <p:spPr>
          <a:xfrm>
            <a:off x="583384" y="3257571"/>
            <a:ext cx="7793037" cy="647700"/>
          </a:xfrm>
        </p:spPr>
        <p:txBody>
          <a:bodyPr>
            <a:normAutofit/>
          </a:bodyPr>
          <a:lstStyle/>
          <a:p>
            <a:r>
              <a:rPr lang="es-CR" sz="3000" dirty="0" smtClean="0"/>
              <a:t>Proyecto</a:t>
            </a:r>
            <a:endParaRPr lang="es-CR" sz="3000" dirty="0"/>
          </a:p>
        </p:txBody>
      </p:sp>
      <p:sp>
        <p:nvSpPr>
          <p:cNvPr id="12" name="1 Título"/>
          <p:cNvSpPr txBox="1">
            <a:spLocks/>
          </p:cNvSpPr>
          <p:nvPr/>
        </p:nvSpPr>
        <p:spPr>
          <a:xfrm>
            <a:off x="475928" y="485428"/>
            <a:ext cx="7793037" cy="6477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CR" sz="3000" dirty="0" smtClean="0"/>
              <a:t>Visión</a:t>
            </a:r>
            <a:endParaRPr lang="es-CR" sz="3000" dirty="0"/>
          </a:p>
        </p:txBody>
      </p:sp>
      <p:sp>
        <p:nvSpPr>
          <p:cNvPr id="13" name="1 Título"/>
          <p:cNvSpPr txBox="1">
            <a:spLocks/>
          </p:cNvSpPr>
          <p:nvPr/>
        </p:nvSpPr>
        <p:spPr>
          <a:xfrm>
            <a:off x="1187624" y="4197285"/>
            <a:ext cx="7793037" cy="6477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CR" sz="2400" dirty="0" smtClean="0"/>
              <a:t>Componentes</a:t>
            </a:r>
            <a:endParaRPr lang="es-CR" sz="2400" dirty="0"/>
          </a:p>
        </p:txBody>
      </p:sp>
    </p:spTree>
    <p:extLst>
      <p:ext uri="{BB962C8B-B14F-4D97-AF65-F5344CB8AC3E}">
        <p14:creationId xmlns:p14="http://schemas.microsoft.com/office/powerpoint/2010/main" val="94179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3028"/>
            <a:ext cx="7793037" cy="647700"/>
          </a:xfrm>
        </p:spPr>
        <p:txBody>
          <a:bodyPr/>
          <a:lstStyle/>
          <a:p>
            <a:r>
              <a:rPr lang="es-CR" sz="3600" dirty="0" smtClean="0"/>
              <a:t>Agenda</a:t>
            </a:r>
            <a:endParaRPr lang="es-CR" sz="3600" dirty="0"/>
          </a:p>
        </p:txBody>
      </p:sp>
      <p:sp>
        <p:nvSpPr>
          <p:cNvPr id="3" name="2 Marcador de contenido"/>
          <p:cNvSpPr>
            <a:spLocks noGrp="1"/>
          </p:cNvSpPr>
          <p:nvPr>
            <p:ph idx="1"/>
          </p:nvPr>
        </p:nvSpPr>
        <p:spPr>
          <a:xfrm>
            <a:off x="1115616" y="1157064"/>
            <a:ext cx="7632848" cy="4648200"/>
          </a:xfrm>
        </p:spPr>
        <p:txBody>
          <a:bodyPr>
            <a:normAutofit/>
          </a:bodyPr>
          <a:lstStyle/>
          <a:p>
            <a:r>
              <a:rPr lang="es-ES" sz="2400" dirty="0" smtClean="0">
                <a:solidFill>
                  <a:schemeClr val="bg1">
                    <a:lumMod val="65000"/>
                  </a:schemeClr>
                </a:solidFill>
              </a:rPr>
              <a:t>Visión</a:t>
            </a:r>
          </a:p>
          <a:p>
            <a:r>
              <a:rPr lang="es-ES" sz="2400" dirty="0"/>
              <a:t>Alcance del proyecto </a:t>
            </a:r>
          </a:p>
          <a:p>
            <a:r>
              <a:rPr lang="es-ES" sz="2400" dirty="0" smtClean="0">
                <a:solidFill>
                  <a:schemeClr val="bg1">
                    <a:lumMod val="65000"/>
                  </a:schemeClr>
                </a:solidFill>
              </a:rPr>
              <a:t>Clase de datos Registro y Control </a:t>
            </a:r>
          </a:p>
          <a:p>
            <a:pPr lvl="1"/>
            <a:r>
              <a:rPr lang="es-ES" sz="2000" dirty="0" smtClean="0">
                <a:solidFill>
                  <a:schemeClr val="bg1">
                    <a:lumMod val="65000"/>
                  </a:schemeClr>
                </a:solidFill>
              </a:rPr>
              <a:t>Proceso Actual</a:t>
            </a:r>
          </a:p>
          <a:p>
            <a:pPr lvl="1"/>
            <a:r>
              <a:rPr lang="es-ES" sz="2000" dirty="0" smtClean="0">
                <a:solidFill>
                  <a:schemeClr val="bg1">
                    <a:lumMod val="65000"/>
                  </a:schemeClr>
                </a:solidFill>
              </a:rPr>
              <a:t>Nuevo proceso, información sobre los roles</a:t>
            </a:r>
          </a:p>
          <a:p>
            <a:r>
              <a:rPr lang="es-CR" sz="2400" dirty="0" smtClean="0">
                <a:solidFill>
                  <a:schemeClr val="bg1">
                    <a:lumMod val="65000"/>
                  </a:schemeClr>
                </a:solidFill>
              </a:rPr>
              <a:t>Servicio de Roles</a:t>
            </a:r>
          </a:p>
          <a:p>
            <a:r>
              <a:rPr lang="es-ES" sz="2400" dirty="0" smtClean="0">
                <a:solidFill>
                  <a:schemeClr val="bg1">
                    <a:lumMod val="65000"/>
                  </a:schemeClr>
                </a:solidFill>
              </a:rPr>
              <a:t>Tareas </a:t>
            </a:r>
            <a:r>
              <a:rPr lang="es-ES" sz="2400" dirty="0">
                <a:solidFill>
                  <a:schemeClr val="bg1">
                    <a:lumMod val="65000"/>
                  </a:schemeClr>
                </a:solidFill>
              </a:rPr>
              <a:t>de las entidades</a:t>
            </a:r>
          </a:p>
          <a:p>
            <a:r>
              <a:rPr lang="es-ES" sz="2400" dirty="0" smtClean="0">
                <a:solidFill>
                  <a:schemeClr val="bg1">
                    <a:lumMod val="65000"/>
                  </a:schemeClr>
                </a:solidFill>
              </a:rPr>
              <a:t>Línea de tiempo</a:t>
            </a:r>
          </a:p>
          <a:p>
            <a:endParaRPr lang="es-CR" sz="2400" dirty="0"/>
          </a:p>
          <a:p>
            <a:pPr marL="0" indent="0">
              <a:buNone/>
            </a:pPr>
            <a:endParaRPr lang="es-CR" sz="2400" dirty="0"/>
          </a:p>
        </p:txBody>
      </p:sp>
    </p:spTree>
    <p:extLst>
      <p:ext uri="{BB962C8B-B14F-4D97-AF65-F5344CB8AC3E}">
        <p14:creationId xmlns:p14="http://schemas.microsoft.com/office/powerpoint/2010/main" val="150809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upo 106"/>
          <p:cNvGrpSpPr/>
          <p:nvPr/>
        </p:nvGrpSpPr>
        <p:grpSpPr>
          <a:xfrm>
            <a:off x="6156176" y="3703317"/>
            <a:ext cx="2540521" cy="1483467"/>
            <a:chOff x="7084193" y="2189619"/>
            <a:chExt cx="2540521" cy="1368273"/>
          </a:xfrm>
        </p:grpSpPr>
        <p:cxnSp>
          <p:nvCxnSpPr>
            <p:cNvPr id="118" name="Elbow Connector 14"/>
            <p:cNvCxnSpPr/>
            <p:nvPr/>
          </p:nvCxnSpPr>
          <p:spPr>
            <a:xfrm rot="16200000" flipH="1">
              <a:off x="6616760" y="2657052"/>
              <a:ext cx="1158768" cy="223902"/>
            </a:xfrm>
            <a:prstGeom prst="bentConnector3">
              <a:avLst>
                <a:gd name="adj1" fmla="val 10233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0" name="Rectangle 23"/>
            <p:cNvSpPr/>
            <p:nvPr/>
          </p:nvSpPr>
          <p:spPr>
            <a:xfrm>
              <a:off x="7273470" y="3188560"/>
              <a:ext cx="2351244" cy="369332"/>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Grupos vinculados</a:t>
              </a:r>
            </a:p>
          </p:txBody>
        </p:sp>
      </p:grpSp>
      <p:sp>
        <p:nvSpPr>
          <p:cNvPr id="81" name="Rectangle 23"/>
          <p:cNvSpPr/>
          <p:nvPr/>
        </p:nvSpPr>
        <p:spPr>
          <a:xfrm>
            <a:off x="2707306" y="2132856"/>
            <a:ext cx="2224734" cy="646331"/>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Registro y actualización de Roles Fase I</a:t>
            </a:r>
          </a:p>
        </p:txBody>
      </p:sp>
      <p:grpSp>
        <p:nvGrpSpPr>
          <p:cNvPr id="12" name="Grupo 11"/>
          <p:cNvGrpSpPr/>
          <p:nvPr/>
        </p:nvGrpSpPr>
        <p:grpSpPr>
          <a:xfrm>
            <a:off x="4230121" y="3713610"/>
            <a:ext cx="1953763" cy="1046606"/>
            <a:chOff x="3843088" y="6031260"/>
            <a:chExt cx="1953763" cy="965333"/>
          </a:xfrm>
        </p:grpSpPr>
        <p:cxnSp>
          <p:nvCxnSpPr>
            <p:cNvPr id="123" name="Elbow Connector 14"/>
            <p:cNvCxnSpPr/>
            <p:nvPr/>
          </p:nvCxnSpPr>
          <p:spPr>
            <a:xfrm rot="16200000" flipH="1">
              <a:off x="3703574" y="6170774"/>
              <a:ext cx="484961" cy="205933"/>
            </a:xfrm>
            <a:prstGeom prst="bent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4" name="Rectangle 23"/>
            <p:cNvSpPr/>
            <p:nvPr/>
          </p:nvSpPr>
          <p:spPr>
            <a:xfrm>
              <a:off x="4030549" y="6350262"/>
              <a:ext cx="1766302" cy="646331"/>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Prórrogas de bienes adjudicados</a:t>
              </a:r>
            </a:p>
          </p:txBody>
        </p:sp>
      </p:grpSp>
      <p:sp>
        <p:nvSpPr>
          <p:cNvPr id="2" name="1 CuadroTexto"/>
          <p:cNvSpPr txBox="1"/>
          <p:nvPr/>
        </p:nvSpPr>
        <p:spPr>
          <a:xfrm>
            <a:off x="2839100" y="3709147"/>
            <a:ext cx="650756" cy="367057"/>
          </a:xfrm>
          <a:prstGeom prst="rect">
            <a:avLst/>
          </a:prstGeom>
          <a:noFill/>
        </p:spPr>
        <p:txBody>
          <a:bodyPr wrap="none" rtlCol="0">
            <a:spAutoFit/>
          </a:bodyPr>
          <a:lstStyle/>
          <a:p>
            <a:r>
              <a:rPr lang="es-CR" sz="1600" dirty="0" smtClean="0"/>
              <a:t>2016</a:t>
            </a:r>
            <a:endParaRPr lang="es-CR" sz="1600" dirty="0"/>
          </a:p>
        </p:txBody>
      </p:sp>
      <p:sp>
        <p:nvSpPr>
          <p:cNvPr id="83" name="82 CuadroTexto"/>
          <p:cNvSpPr txBox="1"/>
          <p:nvPr/>
        </p:nvSpPr>
        <p:spPr>
          <a:xfrm>
            <a:off x="6232618" y="3709147"/>
            <a:ext cx="643638" cy="367057"/>
          </a:xfrm>
          <a:prstGeom prst="rect">
            <a:avLst/>
          </a:prstGeom>
          <a:noFill/>
        </p:spPr>
        <p:txBody>
          <a:bodyPr wrap="none" rtlCol="0">
            <a:spAutoFit/>
          </a:bodyPr>
          <a:lstStyle/>
          <a:p>
            <a:r>
              <a:rPr lang="es-CR" sz="1600" dirty="0" smtClean="0"/>
              <a:t>2017</a:t>
            </a:r>
            <a:endParaRPr lang="es-CR" sz="1600" dirty="0"/>
          </a:p>
        </p:txBody>
      </p:sp>
      <p:grpSp>
        <p:nvGrpSpPr>
          <p:cNvPr id="14" name="Grupo 13"/>
          <p:cNvGrpSpPr/>
          <p:nvPr/>
        </p:nvGrpSpPr>
        <p:grpSpPr>
          <a:xfrm>
            <a:off x="6117783" y="1519849"/>
            <a:ext cx="3062729" cy="1887969"/>
            <a:chOff x="6398182" y="2003067"/>
            <a:chExt cx="3062729" cy="1610996"/>
          </a:xfrm>
        </p:grpSpPr>
        <p:sp>
          <p:nvSpPr>
            <p:cNvPr id="110" name="Rectangle 23"/>
            <p:cNvSpPr/>
            <p:nvPr/>
          </p:nvSpPr>
          <p:spPr>
            <a:xfrm>
              <a:off x="6548041" y="2003067"/>
              <a:ext cx="2912870" cy="923330"/>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No Objeción a préstamos afectados por el Art 117 Ley 1644</a:t>
              </a:r>
            </a:p>
            <a:p>
              <a:endParaRPr lang="es-CR" b="1" dirty="0">
                <a:solidFill>
                  <a:schemeClr val="tx2">
                    <a:lumMod val="60000"/>
                    <a:lumOff val="40000"/>
                  </a:schemeClr>
                </a:solidFill>
                <a:latin typeface="Tw Cen MT Condensed" panose="020B0606020104020203" pitchFamily="34" charset="0"/>
              </a:endParaRPr>
            </a:p>
          </p:txBody>
        </p:sp>
        <p:cxnSp>
          <p:nvCxnSpPr>
            <p:cNvPr id="111" name="Elbow Connector 14"/>
            <p:cNvCxnSpPr/>
            <p:nvPr/>
          </p:nvCxnSpPr>
          <p:spPr>
            <a:xfrm rot="5400000" flipH="1" flipV="1">
              <a:off x="5751695" y="2811768"/>
              <a:ext cx="1448782" cy="155807"/>
            </a:xfrm>
            <a:prstGeom prst="bentConnector2">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7" name="Grupo 16"/>
          <p:cNvGrpSpPr/>
          <p:nvPr/>
        </p:nvGrpSpPr>
        <p:grpSpPr>
          <a:xfrm>
            <a:off x="6999258" y="2360146"/>
            <a:ext cx="2207773" cy="879883"/>
            <a:chOff x="7387649" y="3100899"/>
            <a:chExt cx="2207773" cy="1119650"/>
          </a:xfrm>
        </p:grpSpPr>
        <p:cxnSp>
          <p:nvCxnSpPr>
            <p:cNvPr id="113" name="Elbow Connector 14"/>
            <p:cNvCxnSpPr/>
            <p:nvPr/>
          </p:nvCxnSpPr>
          <p:spPr>
            <a:xfrm rot="5400000" flipH="1" flipV="1">
              <a:off x="7040275" y="3687134"/>
              <a:ext cx="880789" cy="186041"/>
            </a:xfrm>
            <a:prstGeom prst="bentConnector3">
              <a:avLst>
                <a:gd name="adj1" fmla="val 99373"/>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22" name="Rectangle 23"/>
            <p:cNvSpPr/>
            <p:nvPr/>
          </p:nvSpPr>
          <p:spPr>
            <a:xfrm>
              <a:off x="7480671" y="3100899"/>
              <a:ext cx="2114751" cy="646331"/>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Registro y actualización de Roles</a:t>
              </a:r>
              <a:r>
                <a:rPr lang="es-CR" b="1" dirty="0" smtClean="0">
                  <a:solidFill>
                    <a:schemeClr val="tx2">
                      <a:lumMod val="60000"/>
                      <a:lumOff val="40000"/>
                    </a:schemeClr>
                  </a:solidFill>
                  <a:latin typeface="Tw Cen MT Condensed" panose="020B0606020104020203" pitchFamily="34" charset="0"/>
                </a:rPr>
                <a:t> </a:t>
              </a:r>
              <a:r>
                <a:rPr lang="es-CR" b="1" dirty="0">
                  <a:solidFill>
                    <a:schemeClr val="tx2">
                      <a:lumMod val="60000"/>
                      <a:lumOff val="40000"/>
                    </a:schemeClr>
                  </a:solidFill>
                  <a:latin typeface="Tw Cen MT Condensed" panose="020B0606020104020203" pitchFamily="34" charset="0"/>
                </a:rPr>
                <a:t>Fase II</a:t>
              </a:r>
            </a:p>
          </p:txBody>
        </p:sp>
      </p:grpSp>
      <p:grpSp>
        <p:nvGrpSpPr>
          <p:cNvPr id="121" name="Grupo 120"/>
          <p:cNvGrpSpPr/>
          <p:nvPr/>
        </p:nvGrpSpPr>
        <p:grpSpPr>
          <a:xfrm>
            <a:off x="7812360" y="3721289"/>
            <a:ext cx="1800200" cy="1227079"/>
            <a:chOff x="7932519" y="2686409"/>
            <a:chExt cx="1800200" cy="1293853"/>
          </a:xfrm>
        </p:grpSpPr>
        <p:cxnSp>
          <p:nvCxnSpPr>
            <p:cNvPr id="141" name="Elbow Connector 14"/>
            <p:cNvCxnSpPr/>
            <p:nvPr/>
          </p:nvCxnSpPr>
          <p:spPr>
            <a:xfrm rot="16200000" flipH="1">
              <a:off x="7781554" y="2837374"/>
              <a:ext cx="506684" cy="204753"/>
            </a:xfrm>
            <a:prstGeom prst="bentConnector2">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43" name="Rectangle 23"/>
            <p:cNvSpPr/>
            <p:nvPr/>
          </p:nvSpPr>
          <p:spPr>
            <a:xfrm>
              <a:off x="8076535" y="3006687"/>
              <a:ext cx="1656184" cy="973575"/>
            </a:xfrm>
            <a:prstGeom prst="rect">
              <a:avLst/>
            </a:prstGeom>
          </p:spPr>
          <p:txBody>
            <a:bodyPr wrap="square">
              <a:spAutoFit/>
            </a:bodyPr>
            <a:lstStyle/>
            <a:p>
              <a:r>
                <a:rPr lang="es-CR" b="1" dirty="0">
                  <a:solidFill>
                    <a:schemeClr val="tx2">
                      <a:lumMod val="60000"/>
                      <a:lumOff val="40000"/>
                    </a:schemeClr>
                  </a:solidFill>
                  <a:latin typeface="Tw Cen MT Condensed" panose="020B0606020104020203" pitchFamily="34" charset="0"/>
                </a:rPr>
                <a:t>Grupos </a:t>
              </a:r>
              <a:r>
                <a:rPr lang="es-CR" b="1" dirty="0" smtClean="0">
                  <a:solidFill>
                    <a:schemeClr val="tx2">
                      <a:lumMod val="60000"/>
                      <a:lumOff val="40000"/>
                    </a:schemeClr>
                  </a:solidFill>
                  <a:latin typeface="Tw Cen MT Condensed" panose="020B0606020104020203" pitchFamily="34" charset="0"/>
                </a:rPr>
                <a:t>de</a:t>
              </a:r>
            </a:p>
            <a:p>
              <a:r>
                <a:rPr lang="es-CR" b="1" dirty="0" smtClean="0">
                  <a:solidFill>
                    <a:schemeClr val="tx2">
                      <a:lumMod val="60000"/>
                      <a:lumOff val="40000"/>
                    </a:schemeClr>
                  </a:solidFill>
                  <a:latin typeface="Tw Cen MT Condensed" panose="020B0606020104020203" pitchFamily="34" charset="0"/>
                </a:rPr>
                <a:t> interés </a:t>
              </a:r>
              <a:r>
                <a:rPr lang="es-CR" b="1" dirty="0">
                  <a:solidFill>
                    <a:schemeClr val="tx2">
                      <a:lumMod val="60000"/>
                      <a:lumOff val="40000"/>
                    </a:schemeClr>
                  </a:solidFill>
                  <a:latin typeface="Tw Cen MT Condensed" panose="020B0606020104020203" pitchFamily="34" charset="0"/>
                </a:rPr>
                <a:t>económico</a:t>
              </a:r>
            </a:p>
          </p:txBody>
        </p:sp>
      </p:grpSp>
      <p:grpSp>
        <p:nvGrpSpPr>
          <p:cNvPr id="55" name="Grupo 54"/>
          <p:cNvGrpSpPr/>
          <p:nvPr/>
        </p:nvGrpSpPr>
        <p:grpSpPr>
          <a:xfrm>
            <a:off x="161674" y="3238161"/>
            <a:ext cx="8730806" cy="414942"/>
            <a:chOff x="89666" y="4015066"/>
            <a:chExt cx="8730806" cy="382721"/>
          </a:xfrm>
        </p:grpSpPr>
        <p:sp>
          <p:nvSpPr>
            <p:cNvPr id="56" name="OTLSHAPE_TB_00000000000000000000000000000000_ScaleContainer"/>
            <p:cNvSpPr/>
            <p:nvPr>
              <p:custDataLst>
                <p:tags r:id="rId3"/>
              </p:custDataLst>
            </p:nvPr>
          </p:nvSpPr>
          <p:spPr>
            <a:xfrm>
              <a:off x="89666" y="4015066"/>
              <a:ext cx="8718819" cy="381000"/>
            </a:xfrm>
            <a:prstGeom prst="roundRect">
              <a:avLst>
                <a:gd name="adj" fmla="val 100000"/>
              </a:avLst>
            </a:prstGeom>
            <a:solidFill>
              <a:schemeClr val="accent1">
                <a:lumMod val="75000"/>
              </a:schemeClr>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1" name="OTLSHAPE_TB_00000000000000000000000000000000_ScaleContainer"/>
            <p:cNvSpPr/>
            <p:nvPr>
              <p:custDataLst>
                <p:tags r:id="rId4"/>
              </p:custDataLst>
            </p:nvPr>
          </p:nvSpPr>
          <p:spPr>
            <a:xfrm>
              <a:off x="90761" y="4016787"/>
              <a:ext cx="4304652" cy="381000"/>
            </a:xfrm>
            <a:prstGeom prst="roundRect">
              <a:avLst>
                <a:gd name="adj" fmla="val 100000"/>
              </a:avLst>
            </a:prstGeom>
            <a:solidFill>
              <a:srgbClr val="92D050"/>
            </a:soli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nvGrpSpPr>
            <p:cNvPr id="62" name="Grupo 61"/>
            <p:cNvGrpSpPr/>
            <p:nvPr/>
          </p:nvGrpSpPr>
          <p:grpSpPr>
            <a:xfrm>
              <a:off x="109405" y="4031123"/>
              <a:ext cx="8711067" cy="333981"/>
              <a:chOff x="109405" y="4022156"/>
              <a:chExt cx="8711067" cy="333981"/>
            </a:xfrm>
          </p:grpSpPr>
          <p:sp>
            <p:nvSpPr>
              <p:cNvPr id="63" name="Rectángulo 62"/>
              <p:cNvSpPr/>
              <p:nvPr/>
            </p:nvSpPr>
            <p:spPr>
              <a:xfrm>
                <a:off x="2470464"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Ago</a:t>
                </a:r>
                <a:endParaRPr lang="es-CR" sz="1200" b="1" dirty="0"/>
              </a:p>
            </p:txBody>
          </p:sp>
          <p:sp>
            <p:nvSpPr>
              <p:cNvPr id="64" name="Rectángulo 63"/>
              <p:cNvSpPr/>
              <p:nvPr/>
            </p:nvSpPr>
            <p:spPr>
              <a:xfrm>
                <a:off x="3166028"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Oct</a:t>
                </a:r>
                <a:endParaRPr lang="es-CR" sz="1200" b="1" dirty="0"/>
              </a:p>
            </p:txBody>
          </p:sp>
          <p:cxnSp>
            <p:nvCxnSpPr>
              <p:cNvPr id="65" name="Conector recto 64"/>
              <p:cNvCxnSpPr/>
              <p:nvPr/>
            </p:nvCxnSpPr>
            <p:spPr>
              <a:xfrm>
                <a:off x="3686650"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66" name="Conector recto 65"/>
              <p:cNvCxnSpPr/>
              <p:nvPr/>
            </p:nvCxnSpPr>
            <p:spPr>
              <a:xfrm>
                <a:off x="4386941" y="4077072"/>
                <a:ext cx="0" cy="21602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67" name="Rectángulo 66"/>
              <p:cNvSpPr/>
              <p:nvPr/>
            </p:nvSpPr>
            <p:spPr>
              <a:xfrm>
                <a:off x="467544" y="4024467"/>
                <a:ext cx="443280"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Feb</a:t>
                </a:r>
                <a:endParaRPr lang="es-CR" sz="1200" b="1" dirty="0"/>
              </a:p>
            </p:txBody>
          </p:sp>
          <p:sp>
            <p:nvSpPr>
              <p:cNvPr id="68" name="Rectángulo 67"/>
              <p:cNvSpPr/>
              <p:nvPr/>
            </p:nvSpPr>
            <p:spPr>
              <a:xfrm>
                <a:off x="717041"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a:t>M</a:t>
                </a:r>
                <a:r>
                  <a:rPr lang="es-CR" sz="1200" b="1" dirty="0" smtClean="0"/>
                  <a:t>ar</a:t>
                </a:r>
                <a:endParaRPr lang="es-CR" sz="1200" b="1" dirty="0"/>
              </a:p>
            </p:txBody>
          </p:sp>
          <p:sp>
            <p:nvSpPr>
              <p:cNvPr id="69" name="Rectángulo 68"/>
              <p:cNvSpPr/>
              <p:nvPr/>
            </p:nvSpPr>
            <p:spPr>
              <a:xfrm>
                <a:off x="1079540"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Abr</a:t>
                </a:r>
                <a:endParaRPr lang="es-CR" sz="1200" b="1" dirty="0"/>
              </a:p>
            </p:txBody>
          </p:sp>
          <p:sp>
            <p:nvSpPr>
              <p:cNvPr id="70" name="Rectángulo 69"/>
              <p:cNvSpPr/>
              <p:nvPr/>
            </p:nvSpPr>
            <p:spPr>
              <a:xfrm>
                <a:off x="1465705"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May</a:t>
                </a:r>
                <a:endParaRPr lang="es-CR" sz="1200" b="1" dirty="0"/>
              </a:p>
            </p:txBody>
          </p:sp>
          <p:sp>
            <p:nvSpPr>
              <p:cNvPr id="71" name="Rectángulo 70"/>
              <p:cNvSpPr/>
              <p:nvPr/>
            </p:nvSpPr>
            <p:spPr>
              <a:xfrm>
                <a:off x="1826176"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Jun</a:t>
                </a:r>
                <a:endParaRPr lang="es-CR" sz="1200" b="1" dirty="0"/>
              </a:p>
            </p:txBody>
          </p:sp>
          <p:sp>
            <p:nvSpPr>
              <p:cNvPr id="72" name="Rectángulo 71"/>
              <p:cNvSpPr/>
              <p:nvPr/>
            </p:nvSpPr>
            <p:spPr>
              <a:xfrm>
                <a:off x="2822519"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Set</a:t>
                </a:r>
                <a:endParaRPr lang="es-CR" sz="1200" b="1" dirty="0"/>
              </a:p>
            </p:txBody>
          </p:sp>
          <p:sp>
            <p:nvSpPr>
              <p:cNvPr id="73" name="Rectángulo 72"/>
              <p:cNvSpPr/>
              <p:nvPr/>
            </p:nvSpPr>
            <p:spPr>
              <a:xfrm>
                <a:off x="3509537"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Nov</a:t>
                </a:r>
                <a:endParaRPr lang="es-CR" sz="1200" b="1" dirty="0"/>
              </a:p>
            </p:txBody>
          </p:sp>
          <p:sp>
            <p:nvSpPr>
              <p:cNvPr id="74" name="Rectángulo 73"/>
              <p:cNvSpPr/>
              <p:nvPr/>
            </p:nvSpPr>
            <p:spPr>
              <a:xfrm>
                <a:off x="3861593"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Dic</a:t>
                </a:r>
                <a:endParaRPr lang="es-CR" sz="1200" b="1" dirty="0"/>
              </a:p>
            </p:txBody>
          </p:sp>
          <p:sp>
            <p:nvSpPr>
              <p:cNvPr id="75" name="Rectángulo 74"/>
              <p:cNvSpPr/>
              <p:nvPr/>
            </p:nvSpPr>
            <p:spPr>
              <a:xfrm>
                <a:off x="2126955" y="4024467"/>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Jul</a:t>
                </a:r>
                <a:endParaRPr lang="es-CR" sz="1200" b="1" dirty="0"/>
              </a:p>
            </p:txBody>
          </p:sp>
          <p:cxnSp>
            <p:nvCxnSpPr>
              <p:cNvPr id="76" name="Conector recto 75"/>
              <p:cNvCxnSpPr/>
              <p:nvPr/>
            </p:nvCxnSpPr>
            <p:spPr>
              <a:xfrm>
                <a:off x="869048"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77" name="Conector recto 76"/>
              <p:cNvCxnSpPr/>
              <p:nvPr/>
            </p:nvCxnSpPr>
            <p:spPr>
              <a:xfrm>
                <a:off x="1609860"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4" name="Conector recto 83"/>
              <p:cNvCxnSpPr/>
              <p:nvPr/>
            </p:nvCxnSpPr>
            <p:spPr>
              <a:xfrm>
                <a:off x="201991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5" name="Conector recto 84"/>
              <p:cNvCxnSpPr/>
              <p:nvPr/>
            </p:nvCxnSpPr>
            <p:spPr>
              <a:xfrm>
                <a:off x="233068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6" name="Conector recto 85"/>
              <p:cNvCxnSpPr/>
              <p:nvPr/>
            </p:nvCxnSpPr>
            <p:spPr>
              <a:xfrm>
                <a:off x="2623622"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7" name="Conector recto 86"/>
              <p:cNvCxnSpPr/>
              <p:nvPr/>
            </p:nvCxnSpPr>
            <p:spPr>
              <a:xfrm>
                <a:off x="300075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8" name="Conector recto 87"/>
              <p:cNvCxnSpPr/>
              <p:nvPr/>
            </p:nvCxnSpPr>
            <p:spPr>
              <a:xfrm>
                <a:off x="3343702"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89" name="Conector recto 88"/>
              <p:cNvCxnSpPr/>
              <p:nvPr/>
            </p:nvCxnSpPr>
            <p:spPr>
              <a:xfrm>
                <a:off x="4045278"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91" name="Conector recto 90"/>
              <p:cNvCxnSpPr/>
              <p:nvPr/>
            </p:nvCxnSpPr>
            <p:spPr>
              <a:xfrm>
                <a:off x="510274"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92" name="Conector recto 91"/>
              <p:cNvCxnSpPr/>
              <p:nvPr/>
            </p:nvCxnSpPr>
            <p:spPr>
              <a:xfrm>
                <a:off x="1245263" y="4075743"/>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93" name="Rectángulo 92"/>
              <p:cNvSpPr/>
              <p:nvPr/>
            </p:nvSpPr>
            <p:spPr>
              <a:xfrm>
                <a:off x="109405" y="4024467"/>
                <a:ext cx="430147"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Ene</a:t>
                </a:r>
                <a:endParaRPr lang="es-CR" sz="1200" b="1" dirty="0"/>
              </a:p>
            </p:txBody>
          </p:sp>
          <p:sp>
            <p:nvSpPr>
              <p:cNvPr id="95" name="Rectángulo 94"/>
              <p:cNvSpPr/>
              <p:nvPr/>
            </p:nvSpPr>
            <p:spPr>
              <a:xfrm>
                <a:off x="4377343" y="4022156"/>
                <a:ext cx="430147"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Ene</a:t>
                </a:r>
                <a:endParaRPr lang="es-CR" sz="1200" b="1" dirty="0"/>
              </a:p>
            </p:txBody>
          </p:sp>
          <p:sp>
            <p:nvSpPr>
              <p:cNvPr id="96" name="Rectángulo 95"/>
              <p:cNvSpPr/>
              <p:nvPr/>
            </p:nvSpPr>
            <p:spPr>
              <a:xfrm>
                <a:off x="4735482" y="4022156"/>
                <a:ext cx="443280"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Feb</a:t>
                </a:r>
                <a:endParaRPr lang="es-CR" sz="1200" b="1" dirty="0"/>
              </a:p>
            </p:txBody>
          </p:sp>
          <p:sp>
            <p:nvSpPr>
              <p:cNvPr id="97" name="Rectángulo 96"/>
              <p:cNvSpPr/>
              <p:nvPr/>
            </p:nvSpPr>
            <p:spPr>
              <a:xfrm>
                <a:off x="4984979"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a:t>M</a:t>
                </a:r>
                <a:r>
                  <a:rPr lang="es-CR" sz="1200" b="1" dirty="0" smtClean="0"/>
                  <a:t>ar</a:t>
                </a:r>
                <a:endParaRPr lang="es-CR" sz="1200" b="1" dirty="0"/>
              </a:p>
            </p:txBody>
          </p:sp>
          <p:sp>
            <p:nvSpPr>
              <p:cNvPr id="98" name="Rectángulo 97"/>
              <p:cNvSpPr/>
              <p:nvPr/>
            </p:nvSpPr>
            <p:spPr>
              <a:xfrm>
                <a:off x="5347478"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Abr</a:t>
                </a:r>
                <a:endParaRPr lang="es-CR" sz="1200" b="1" dirty="0"/>
              </a:p>
            </p:txBody>
          </p:sp>
          <p:sp>
            <p:nvSpPr>
              <p:cNvPr id="99" name="Rectángulo 98"/>
              <p:cNvSpPr/>
              <p:nvPr/>
            </p:nvSpPr>
            <p:spPr>
              <a:xfrm>
                <a:off x="5733643"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May</a:t>
                </a:r>
                <a:endParaRPr lang="es-CR" sz="1200" b="1" dirty="0"/>
              </a:p>
            </p:txBody>
          </p:sp>
          <p:sp>
            <p:nvSpPr>
              <p:cNvPr id="100" name="Rectángulo 99"/>
              <p:cNvSpPr/>
              <p:nvPr/>
            </p:nvSpPr>
            <p:spPr>
              <a:xfrm>
                <a:off x="6094114"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Jun</a:t>
                </a:r>
                <a:endParaRPr lang="es-CR" sz="1200" b="1" dirty="0"/>
              </a:p>
            </p:txBody>
          </p:sp>
          <p:sp>
            <p:nvSpPr>
              <p:cNvPr id="101" name="Rectángulo 100"/>
              <p:cNvSpPr/>
              <p:nvPr/>
            </p:nvSpPr>
            <p:spPr>
              <a:xfrm>
                <a:off x="6738402"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err="1" smtClean="0"/>
                  <a:t>Ago</a:t>
                </a:r>
                <a:endParaRPr lang="es-CR" sz="1200" b="1" dirty="0"/>
              </a:p>
            </p:txBody>
          </p:sp>
          <p:sp>
            <p:nvSpPr>
              <p:cNvPr id="102" name="Rectángulo 101"/>
              <p:cNvSpPr/>
              <p:nvPr/>
            </p:nvSpPr>
            <p:spPr>
              <a:xfrm>
                <a:off x="7090457"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Set</a:t>
                </a:r>
                <a:endParaRPr lang="es-CR" sz="1200" b="1" dirty="0"/>
              </a:p>
            </p:txBody>
          </p:sp>
          <p:sp>
            <p:nvSpPr>
              <p:cNvPr id="103" name="Rectángulo 102"/>
              <p:cNvSpPr/>
              <p:nvPr/>
            </p:nvSpPr>
            <p:spPr>
              <a:xfrm>
                <a:off x="7433966"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Oct</a:t>
                </a:r>
                <a:endParaRPr lang="es-CR" sz="1200" b="1" dirty="0"/>
              </a:p>
            </p:txBody>
          </p:sp>
          <p:sp>
            <p:nvSpPr>
              <p:cNvPr id="108" name="Rectángulo 107"/>
              <p:cNvSpPr/>
              <p:nvPr/>
            </p:nvSpPr>
            <p:spPr>
              <a:xfrm>
                <a:off x="7777475"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Nov</a:t>
                </a:r>
                <a:endParaRPr lang="es-CR" sz="1200" b="1" dirty="0"/>
              </a:p>
            </p:txBody>
          </p:sp>
          <p:sp>
            <p:nvSpPr>
              <p:cNvPr id="109" name="Rectángulo 108"/>
              <p:cNvSpPr/>
              <p:nvPr/>
            </p:nvSpPr>
            <p:spPr>
              <a:xfrm>
                <a:off x="8129531"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Dic</a:t>
                </a:r>
                <a:endParaRPr lang="es-CR" sz="1200" b="1" dirty="0"/>
              </a:p>
            </p:txBody>
          </p:sp>
          <p:sp>
            <p:nvSpPr>
              <p:cNvPr id="115" name="Rectángulo 114"/>
              <p:cNvSpPr/>
              <p:nvPr/>
            </p:nvSpPr>
            <p:spPr>
              <a:xfrm>
                <a:off x="6394893" y="4022156"/>
                <a:ext cx="690941" cy="3316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200" b="1" dirty="0" smtClean="0"/>
                  <a:t>Jul</a:t>
                </a:r>
                <a:endParaRPr lang="es-CR" sz="1200" b="1" dirty="0"/>
              </a:p>
            </p:txBody>
          </p:sp>
          <p:cxnSp>
            <p:nvCxnSpPr>
              <p:cNvPr id="116" name="Conector recto 115"/>
              <p:cNvCxnSpPr/>
              <p:nvPr/>
            </p:nvCxnSpPr>
            <p:spPr>
              <a:xfrm>
                <a:off x="5136986"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17" name="Conector recto 116"/>
              <p:cNvCxnSpPr/>
              <p:nvPr/>
            </p:nvCxnSpPr>
            <p:spPr>
              <a:xfrm>
                <a:off x="5877798"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6" name="Conector recto 125"/>
              <p:cNvCxnSpPr/>
              <p:nvPr/>
            </p:nvCxnSpPr>
            <p:spPr>
              <a:xfrm>
                <a:off x="628785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7" name="Conector recto 126"/>
              <p:cNvCxnSpPr/>
              <p:nvPr/>
            </p:nvCxnSpPr>
            <p:spPr>
              <a:xfrm>
                <a:off x="659862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8" name="Conector recto 127"/>
              <p:cNvCxnSpPr/>
              <p:nvPr/>
            </p:nvCxnSpPr>
            <p:spPr>
              <a:xfrm>
                <a:off x="6891560"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29" name="Conector recto 128"/>
              <p:cNvCxnSpPr/>
              <p:nvPr/>
            </p:nvCxnSpPr>
            <p:spPr>
              <a:xfrm>
                <a:off x="726869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0" name="Conector recto 129"/>
              <p:cNvCxnSpPr/>
              <p:nvPr/>
            </p:nvCxnSpPr>
            <p:spPr>
              <a:xfrm>
                <a:off x="7611640"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1" name="Conector recto 130"/>
              <p:cNvCxnSpPr/>
              <p:nvPr/>
            </p:nvCxnSpPr>
            <p:spPr>
              <a:xfrm>
                <a:off x="7954588"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2" name="Conector recto 131"/>
              <p:cNvCxnSpPr/>
              <p:nvPr/>
            </p:nvCxnSpPr>
            <p:spPr>
              <a:xfrm>
                <a:off x="8313216"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3" name="Conector recto 132"/>
              <p:cNvCxnSpPr/>
              <p:nvPr/>
            </p:nvCxnSpPr>
            <p:spPr>
              <a:xfrm>
                <a:off x="4778212"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134" name="Conector recto 133"/>
              <p:cNvCxnSpPr/>
              <p:nvPr/>
            </p:nvCxnSpPr>
            <p:spPr>
              <a:xfrm>
                <a:off x="5513201" y="4073432"/>
                <a:ext cx="0" cy="216024"/>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38" name="Grupo 137"/>
          <p:cNvGrpSpPr/>
          <p:nvPr/>
        </p:nvGrpSpPr>
        <p:grpSpPr>
          <a:xfrm>
            <a:off x="2378357" y="3820709"/>
            <a:ext cx="321435" cy="390477"/>
            <a:chOff x="1292783" y="5949280"/>
            <a:chExt cx="321435" cy="360155"/>
          </a:xfrm>
        </p:grpSpPr>
        <p:sp>
          <p:nvSpPr>
            <p:cNvPr id="139" name="OTLSHAPE_TB_00000000000000000000000000000000_TodayMarkerShape"/>
            <p:cNvSpPr/>
            <p:nvPr>
              <p:custDataLst>
                <p:tags r:id="rId1"/>
              </p:custDataLst>
            </p:nvPr>
          </p:nvSpPr>
          <p:spPr>
            <a:xfrm>
              <a:off x="1403648" y="5949280"/>
              <a:ext cx="114300" cy="127000"/>
            </a:xfrm>
            <a:prstGeom prst="triangle">
              <a:avLst/>
            </a:prstGeom>
            <a:solidFill>
              <a:srgbClr val="FF0000"/>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0" name="OTLSHAPE_TB_00000000000000000000000000000000_TodayMarkerText"/>
            <p:cNvSpPr txBox="1"/>
            <p:nvPr>
              <p:custDataLst>
                <p:tags r:id="rId2"/>
              </p:custDataLst>
            </p:nvPr>
          </p:nvSpPr>
          <p:spPr>
            <a:xfrm>
              <a:off x="1292783" y="6063214"/>
              <a:ext cx="321435" cy="246221"/>
            </a:xfrm>
            <a:prstGeom prst="rect">
              <a:avLst/>
            </a:prstGeom>
            <a:noFill/>
          </p:spPr>
          <p:txBody>
            <a:bodyPr vert="horz" wrap="none" lIns="0" tIns="0" rIns="0" bIns="0" rtlCol="0" anchor="ctr" anchorCtr="0">
              <a:spAutoFit/>
            </a:bodyPr>
            <a:lstStyle/>
            <a:p>
              <a:pPr algn="ctr"/>
              <a:r>
                <a:rPr lang="es-CR" sz="1600" spc="-20" dirty="0" smtClean="0">
                  <a:solidFill>
                    <a:schemeClr val="dk1"/>
                  </a:solidFill>
                  <a:latin typeface="Calibri" panose="020F0502020204030204" pitchFamily="34" charset="0"/>
                </a:rPr>
                <a:t>Hoy</a:t>
              </a:r>
              <a:endParaRPr lang="es-CR" sz="1600" spc="-20" dirty="0">
                <a:solidFill>
                  <a:schemeClr val="dk1"/>
                </a:solidFill>
                <a:latin typeface="Calibri" panose="020F0502020204030204" pitchFamily="34" charset="0"/>
              </a:endParaRPr>
            </a:p>
          </p:txBody>
        </p:sp>
      </p:grpSp>
      <p:sp>
        <p:nvSpPr>
          <p:cNvPr id="158" name="Título 1"/>
          <p:cNvSpPr txBox="1">
            <a:spLocks/>
          </p:cNvSpPr>
          <p:nvPr/>
        </p:nvSpPr>
        <p:spPr>
          <a:xfrm>
            <a:off x="323528" y="332656"/>
            <a:ext cx="8209957" cy="6914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2"/>
                </a:solidFill>
                <a:latin typeface="+mj-lt"/>
                <a:ea typeface="+mj-ea"/>
                <a:cs typeface="+mj-cs"/>
              </a:defRPr>
            </a:lvl1pPr>
          </a:lstStyle>
          <a:p>
            <a:r>
              <a:rPr lang="es-CR" sz="3600" dirty="0" smtClean="0"/>
              <a:t>Alcance del proyecto 2016-2017</a:t>
            </a:r>
            <a:endParaRPr lang="es-CR" sz="3600" dirty="0"/>
          </a:p>
        </p:txBody>
      </p:sp>
      <p:sp>
        <p:nvSpPr>
          <p:cNvPr id="162" name="CuadroTexto 161"/>
          <p:cNvSpPr txBox="1"/>
          <p:nvPr/>
        </p:nvSpPr>
        <p:spPr>
          <a:xfrm>
            <a:off x="611560" y="5489937"/>
            <a:ext cx="8080623" cy="1323439"/>
          </a:xfrm>
          <a:prstGeom prst="rect">
            <a:avLst/>
          </a:prstGeom>
          <a:noFill/>
        </p:spPr>
        <p:txBody>
          <a:bodyPr wrap="square" rtlCol="0">
            <a:spAutoFit/>
          </a:bodyPr>
          <a:lstStyle/>
          <a:p>
            <a:r>
              <a:rPr lang="es-CR" sz="1600" dirty="0" smtClean="0">
                <a:latin typeface="Calibri Light" panose="020F0302020204030204" pitchFamily="34" charset="0"/>
              </a:rPr>
              <a:t>Este servicio consiste </a:t>
            </a:r>
            <a:r>
              <a:rPr lang="es-CR" sz="1600" dirty="0">
                <a:latin typeface="Calibri Light" panose="020F0302020204030204" pitchFamily="34" charset="0"/>
              </a:rPr>
              <a:t>en </a:t>
            </a:r>
            <a:r>
              <a:rPr lang="es-CR" sz="1600" dirty="0" smtClean="0">
                <a:latin typeface="Calibri Light" panose="020F0302020204030204" pitchFamily="34" charset="0"/>
              </a:rPr>
              <a:t>una solución tecnológica </a:t>
            </a:r>
            <a:r>
              <a:rPr lang="es-CR" sz="1600" dirty="0">
                <a:latin typeface="Calibri Light" panose="020F0302020204030204" pitchFamily="34" charset="0"/>
              </a:rPr>
              <a:t>que </a:t>
            </a:r>
            <a:r>
              <a:rPr lang="es-CR" sz="1600" dirty="0" smtClean="0">
                <a:latin typeface="Calibri Light" panose="020F0302020204030204" pitchFamily="34" charset="0"/>
              </a:rPr>
              <a:t>permite </a:t>
            </a:r>
            <a:r>
              <a:rPr lang="es-CR" sz="1600" dirty="0">
                <a:latin typeface="Calibri Light" panose="020F0302020204030204" pitchFamily="34" charset="0"/>
              </a:rPr>
              <a:t>a las </a:t>
            </a:r>
            <a:r>
              <a:rPr lang="es-CR" sz="1600" dirty="0" smtClean="0">
                <a:latin typeface="Calibri Light" panose="020F0302020204030204" pitchFamily="34" charset="0"/>
              </a:rPr>
              <a:t>entidades supervisadas y fiscalizadas por la SUGEF </a:t>
            </a:r>
            <a:r>
              <a:rPr lang="es-CR" sz="1600" b="1" dirty="0" smtClean="0">
                <a:latin typeface="Calibri Light" panose="020F0302020204030204" pitchFamily="34" charset="0"/>
              </a:rPr>
              <a:t>la </a:t>
            </a:r>
            <a:r>
              <a:rPr lang="es-CR" sz="1600" b="1" dirty="0">
                <a:latin typeface="Calibri Light" panose="020F0302020204030204" pitchFamily="34" charset="0"/>
              </a:rPr>
              <a:t>revelación de información de los roles </a:t>
            </a:r>
            <a:r>
              <a:rPr lang="es-CR" sz="1600" dirty="0">
                <a:latin typeface="Calibri Light" panose="020F0302020204030204" pitchFamily="34" charset="0"/>
              </a:rPr>
              <a:t>según función de acuerdo a la </a:t>
            </a:r>
            <a:r>
              <a:rPr lang="es-CR" sz="1600" dirty="0" smtClean="0">
                <a:latin typeface="Calibri Light" panose="020F0302020204030204" pitchFamily="34" charset="0"/>
              </a:rPr>
              <a:t>normativa. </a:t>
            </a:r>
            <a:r>
              <a:rPr lang="es-CR" sz="1600" dirty="0">
                <a:latin typeface="Calibri Light" panose="020F0302020204030204" pitchFamily="34" charset="0"/>
              </a:rPr>
              <a:t>La aplicación tecnológica estará incluida como un servicio en la plataforma </a:t>
            </a:r>
            <a:r>
              <a:rPr lang="es-CR" sz="1600" dirty="0">
                <a:latin typeface="Calibri Light" panose="020F0302020204030204" pitchFamily="34" charset="0"/>
                <a:hlinkClick r:id="rId6" action="ppaction://hlinksldjump"/>
              </a:rPr>
              <a:t>SUGEF DIRECTO</a:t>
            </a:r>
            <a:r>
              <a:rPr lang="es-CR" sz="1600" dirty="0">
                <a:latin typeface="Calibri Light" panose="020F0302020204030204" pitchFamily="34" charset="0"/>
              </a:rPr>
              <a:t>.</a:t>
            </a:r>
          </a:p>
          <a:p>
            <a:endParaRPr lang="es-CR" sz="1600" dirty="0">
              <a:latin typeface="Calibri Light" panose="020F0302020204030204" pitchFamily="34" charset="0"/>
            </a:endParaRPr>
          </a:p>
        </p:txBody>
      </p:sp>
      <p:sp>
        <p:nvSpPr>
          <p:cNvPr id="33" name="Flecha abajo 32"/>
          <p:cNvSpPr/>
          <p:nvPr/>
        </p:nvSpPr>
        <p:spPr>
          <a:xfrm>
            <a:off x="3281860" y="1510161"/>
            <a:ext cx="553007" cy="652059"/>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cxnSp>
        <p:nvCxnSpPr>
          <p:cNvPr id="4" name="3 Conector recto de flecha"/>
          <p:cNvCxnSpPr/>
          <p:nvPr/>
        </p:nvCxnSpPr>
        <p:spPr>
          <a:xfrm flipV="1">
            <a:off x="3927015" y="2780928"/>
            <a:ext cx="0" cy="42048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0" name="89 Conector recto de flecha"/>
          <p:cNvCxnSpPr/>
          <p:nvPr/>
        </p:nvCxnSpPr>
        <p:spPr>
          <a:xfrm flipV="1">
            <a:off x="3275856" y="2780928"/>
            <a:ext cx="0" cy="42048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4" name="93 Conector recto de flecha"/>
          <p:cNvCxnSpPr/>
          <p:nvPr/>
        </p:nvCxnSpPr>
        <p:spPr>
          <a:xfrm flipH="1">
            <a:off x="3275856" y="2780928"/>
            <a:ext cx="657745" cy="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04" name="Rectangle 23"/>
          <p:cNvSpPr/>
          <p:nvPr/>
        </p:nvSpPr>
        <p:spPr>
          <a:xfrm>
            <a:off x="1715990" y="1484784"/>
            <a:ext cx="1565870" cy="369332"/>
          </a:xfrm>
          <a:prstGeom prst="rect">
            <a:avLst/>
          </a:prstGeom>
        </p:spPr>
        <p:txBody>
          <a:bodyPr wrap="square">
            <a:spAutoFit/>
          </a:bodyPr>
          <a:lstStyle/>
          <a:p>
            <a:r>
              <a:rPr lang="es-CR" b="1" dirty="0" smtClean="0">
                <a:solidFill>
                  <a:schemeClr val="tx2">
                    <a:lumMod val="60000"/>
                    <a:lumOff val="40000"/>
                  </a:schemeClr>
                </a:solidFill>
                <a:latin typeface="Tw Cen MT Condensed" panose="020B0606020104020203" pitchFamily="34" charset="0"/>
              </a:rPr>
              <a:t>SUGEF Directo</a:t>
            </a:r>
            <a:endParaRPr lang="es-CR" b="1" dirty="0">
              <a:solidFill>
                <a:schemeClr val="tx2">
                  <a:lumMod val="60000"/>
                  <a:lumOff val="40000"/>
                </a:schemeClr>
              </a:solidFill>
              <a:latin typeface="Tw Cen MT Condensed" panose="020B0606020104020203" pitchFamily="34" charset="0"/>
            </a:endParaRPr>
          </a:p>
        </p:txBody>
      </p:sp>
      <p:cxnSp>
        <p:nvCxnSpPr>
          <p:cNvPr id="30" name="29 Conector angular"/>
          <p:cNvCxnSpPr>
            <a:stCxn id="69" idx="0"/>
            <a:endCxn id="104" idx="1"/>
          </p:cNvCxnSpPr>
          <p:nvPr/>
        </p:nvCxnSpPr>
        <p:spPr>
          <a:xfrm rot="5400000" flipH="1" flipV="1">
            <a:off x="812191" y="2354278"/>
            <a:ext cx="1588626" cy="21897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35 Conector recto de flecha"/>
          <p:cNvCxnSpPr/>
          <p:nvPr/>
        </p:nvCxnSpPr>
        <p:spPr>
          <a:xfrm flipV="1">
            <a:off x="3583506" y="2669528"/>
            <a:ext cx="0" cy="111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17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3028"/>
            <a:ext cx="7793037" cy="647700"/>
          </a:xfrm>
        </p:spPr>
        <p:txBody>
          <a:bodyPr/>
          <a:lstStyle/>
          <a:p>
            <a:r>
              <a:rPr lang="es-CR" sz="3600" dirty="0" smtClean="0"/>
              <a:t>Agenda</a:t>
            </a:r>
            <a:endParaRPr lang="es-CR" sz="3600" dirty="0"/>
          </a:p>
        </p:txBody>
      </p:sp>
      <p:sp>
        <p:nvSpPr>
          <p:cNvPr id="3" name="2 Marcador de contenido"/>
          <p:cNvSpPr>
            <a:spLocks noGrp="1"/>
          </p:cNvSpPr>
          <p:nvPr>
            <p:ph idx="1"/>
          </p:nvPr>
        </p:nvSpPr>
        <p:spPr>
          <a:xfrm>
            <a:off x="1115616" y="1157064"/>
            <a:ext cx="7632848" cy="4648200"/>
          </a:xfrm>
        </p:spPr>
        <p:txBody>
          <a:bodyPr>
            <a:normAutofit/>
          </a:bodyPr>
          <a:lstStyle/>
          <a:p>
            <a:r>
              <a:rPr lang="es-ES" sz="2400" dirty="0" smtClean="0">
                <a:solidFill>
                  <a:schemeClr val="bg1">
                    <a:lumMod val="65000"/>
                  </a:schemeClr>
                </a:solidFill>
              </a:rPr>
              <a:t>Visión</a:t>
            </a:r>
          </a:p>
          <a:p>
            <a:r>
              <a:rPr lang="es-ES" sz="2400" dirty="0">
                <a:solidFill>
                  <a:schemeClr val="bg1">
                    <a:lumMod val="65000"/>
                  </a:schemeClr>
                </a:solidFill>
              </a:rPr>
              <a:t>Alcance del proyecto </a:t>
            </a:r>
          </a:p>
          <a:p>
            <a:r>
              <a:rPr lang="es-ES" sz="2400" dirty="0" smtClean="0"/>
              <a:t>Clase de datos Registro y Control </a:t>
            </a:r>
          </a:p>
          <a:p>
            <a:pPr lvl="1"/>
            <a:r>
              <a:rPr lang="es-ES" sz="2000" dirty="0" smtClean="0"/>
              <a:t>Proceso Actual</a:t>
            </a:r>
          </a:p>
          <a:p>
            <a:pPr lvl="1"/>
            <a:r>
              <a:rPr lang="es-ES" sz="2000" dirty="0" smtClean="0"/>
              <a:t>Nuevo proceso, información sobre los roles</a:t>
            </a:r>
          </a:p>
          <a:p>
            <a:r>
              <a:rPr lang="es-CR" sz="2400" dirty="0" smtClean="0">
                <a:solidFill>
                  <a:schemeClr val="bg1">
                    <a:lumMod val="65000"/>
                  </a:schemeClr>
                </a:solidFill>
              </a:rPr>
              <a:t>Servicio de Roles</a:t>
            </a:r>
          </a:p>
          <a:p>
            <a:r>
              <a:rPr lang="es-ES" sz="2400" dirty="0" smtClean="0">
                <a:solidFill>
                  <a:schemeClr val="bg1">
                    <a:lumMod val="65000"/>
                  </a:schemeClr>
                </a:solidFill>
              </a:rPr>
              <a:t>Tareas </a:t>
            </a:r>
            <a:r>
              <a:rPr lang="es-ES" sz="2400" dirty="0">
                <a:solidFill>
                  <a:schemeClr val="bg1">
                    <a:lumMod val="65000"/>
                  </a:schemeClr>
                </a:solidFill>
              </a:rPr>
              <a:t>de las entidades</a:t>
            </a:r>
          </a:p>
          <a:p>
            <a:r>
              <a:rPr lang="es-ES" sz="2400" dirty="0" smtClean="0">
                <a:solidFill>
                  <a:schemeClr val="bg1">
                    <a:lumMod val="65000"/>
                  </a:schemeClr>
                </a:solidFill>
              </a:rPr>
              <a:t>Línea de tiempo</a:t>
            </a:r>
          </a:p>
          <a:p>
            <a:endParaRPr lang="es-CR" sz="2400" dirty="0"/>
          </a:p>
          <a:p>
            <a:pPr marL="0" indent="0">
              <a:buNone/>
            </a:pPr>
            <a:endParaRPr lang="es-CR" sz="2400" dirty="0"/>
          </a:p>
        </p:txBody>
      </p:sp>
    </p:spTree>
    <p:extLst>
      <p:ext uri="{BB962C8B-B14F-4D97-AF65-F5344CB8AC3E}">
        <p14:creationId xmlns:p14="http://schemas.microsoft.com/office/powerpoint/2010/main" val="38013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redondeado 23"/>
          <p:cNvSpPr/>
          <p:nvPr/>
        </p:nvSpPr>
        <p:spPr>
          <a:xfrm>
            <a:off x="1187624" y="3140969"/>
            <a:ext cx="2664296" cy="345638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2" name="Título 1"/>
          <p:cNvSpPr>
            <a:spLocks noGrp="1"/>
          </p:cNvSpPr>
          <p:nvPr>
            <p:ph type="title"/>
          </p:nvPr>
        </p:nvSpPr>
        <p:spPr>
          <a:xfrm>
            <a:off x="379809" y="260648"/>
            <a:ext cx="8209957" cy="746134"/>
          </a:xfrm>
        </p:spPr>
        <p:txBody>
          <a:bodyPr>
            <a:normAutofit/>
          </a:bodyPr>
          <a:lstStyle/>
          <a:p>
            <a:r>
              <a:rPr lang="es-CR" sz="3600" dirty="0" smtClean="0"/>
              <a:t>Clase de datos </a:t>
            </a:r>
            <a:r>
              <a:rPr lang="es-CR" sz="3600" i="1" dirty="0" smtClean="0"/>
              <a:t>registro y control</a:t>
            </a:r>
            <a:endParaRPr lang="es-CR" sz="3600" i="1" dirty="0"/>
          </a:p>
        </p:txBody>
      </p:sp>
      <p:sp>
        <p:nvSpPr>
          <p:cNvPr id="3" name="Marcador de número de diapositiva 2"/>
          <p:cNvSpPr>
            <a:spLocks noGrp="1"/>
          </p:cNvSpPr>
          <p:nvPr>
            <p:ph type="sldNum" sz="quarter" idx="12"/>
          </p:nvPr>
        </p:nvSpPr>
        <p:spPr>
          <a:xfrm>
            <a:off x="6588224" y="6453336"/>
            <a:ext cx="2133600" cy="365125"/>
          </a:xfrm>
        </p:spPr>
        <p:txBody>
          <a:bodyPr/>
          <a:lstStyle/>
          <a:p>
            <a:fld id="{CF40B41D-FD10-4A38-B39B-626510BD49B7}" type="slidenum">
              <a:rPr lang="en-US" smtClean="0">
                <a:solidFill>
                  <a:prstClr val="black">
                    <a:tint val="75000"/>
                  </a:prstClr>
                </a:solidFill>
              </a:rPr>
              <a:pPr/>
              <a:t>8</a:t>
            </a:fld>
            <a:endParaRPr lang="en-US">
              <a:solidFill>
                <a:prstClr val="black">
                  <a:tint val="75000"/>
                </a:prstClr>
              </a:solidFill>
            </a:endParaRPr>
          </a:p>
        </p:txBody>
      </p:sp>
      <p:sp>
        <p:nvSpPr>
          <p:cNvPr id="4" name="Tarjeta 3"/>
          <p:cNvSpPr/>
          <p:nvPr/>
        </p:nvSpPr>
        <p:spPr>
          <a:xfrm>
            <a:off x="498742" y="722788"/>
            <a:ext cx="7972089" cy="1834515"/>
          </a:xfrm>
          <a:prstGeom prst="flowChartPunchedCard">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R" dirty="0" smtClean="0">
                <a:solidFill>
                  <a:schemeClr val="dk1"/>
                </a:solidFill>
                <a:latin typeface="Calibri Light" panose="020F0302020204030204" pitchFamily="34" charset="0"/>
              </a:rPr>
              <a:t>Clase </a:t>
            </a:r>
            <a:r>
              <a:rPr lang="es-CR" dirty="0">
                <a:solidFill>
                  <a:schemeClr val="dk1"/>
                </a:solidFill>
                <a:latin typeface="Calibri Light" panose="020F0302020204030204" pitchFamily="34" charset="0"/>
              </a:rPr>
              <a:t>de datos por medio de la cual se reporta información general de las entidades, en su mayoría información cualitativa referentes a conformación de Juntas Directivas o Consejo de administración, puestos ejecutivos, comités, accionistas, auditorías internas, vínculos por consanguinidad y afinidad y dependencias entre otra</a:t>
            </a:r>
            <a:r>
              <a:rPr lang="es-CR" dirty="0" smtClean="0">
                <a:solidFill>
                  <a:schemeClr val="dk1"/>
                </a:solidFill>
                <a:latin typeface="Calibri Light" panose="020F0302020204030204" pitchFamily="34" charset="0"/>
              </a:rPr>
              <a:t>.  </a:t>
            </a:r>
            <a:endParaRPr lang="es-CR" dirty="0">
              <a:solidFill>
                <a:schemeClr val="dk1"/>
              </a:solidFill>
              <a:latin typeface="Calibri Light" panose="020F0302020204030204" pitchFamily="34" charset="0"/>
            </a:endParaRPr>
          </a:p>
          <a:p>
            <a:pPr marL="285750" indent="-285750">
              <a:buFont typeface="Arial" panose="020B0604020202020204" pitchFamily="34" charset="0"/>
              <a:buChar char="•"/>
            </a:pPr>
            <a:endParaRPr lang="es-CR" dirty="0">
              <a:solidFill>
                <a:schemeClr val="dk1"/>
              </a:solidFill>
              <a:latin typeface="Calibri Light" panose="020F0302020204030204" pitchFamily="34" charset="0"/>
            </a:endParaRPr>
          </a:p>
        </p:txBody>
      </p:sp>
      <p:sp>
        <p:nvSpPr>
          <p:cNvPr id="5" name="CuadroTexto 4"/>
          <p:cNvSpPr txBox="1"/>
          <p:nvPr/>
        </p:nvSpPr>
        <p:spPr>
          <a:xfrm>
            <a:off x="729352" y="2434569"/>
            <a:ext cx="4448910" cy="369332"/>
          </a:xfrm>
          <a:prstGeom prst="rect">
            <a:avLst/>
          </a:prstGeom>
          <a:noFill/>
        </p:spPr>
        <p:txBody>
          <a:bodyPr wrap="none" rtlCol="0">
            <a:spAutoFit/>
          </a:bodyPr>
          <a:lstStyle/>
          <a:p>
            <a:r>
              <a:rPr lang="es-CR" b="1" dirty="0" err="1" smtClean="0"/>
              <a:t>XMLs</a:t>
            </a:r>
            <a:r>
              <a:rPr lang="es-CR" b="1" dirty="0" smtClean="0"/>
              <a:t> </a:t>
            </a:r>
            <a:r>
              <a:rPr lang="es-ES" b="1" dirty="0" smtClean="0"/>
              <a:t>de la clase de datos </a:t>
            </a:r>
            <a:r>
              <a:rPr lang="es-CR" b="1" i="1" dirty="0"/>
              <a:t>r</a:t>
            </a:r>
            <a:r>
              <a:rPr lang="es-CR" b="1" i="1" dirty="0" smtClean="0"/>
              <a:t>egistro y control</a:t>
            </a:r>
            <a:endParaRPr lang="es-CR" b="1" i="1" dirty="0"/>
          </a:p>
        </p:txBody>
      </p:sp>
      <p:sp>
        <p:nvSpPr>
          <p:cNvPr id="10" name="CuadroTexto 9"/>
          <p:cNvSpPr txBox="1"/>
          <p:nvPr/>
        </p:nvSpPr>
        <p:spPr>
          <a:xfrm>
            <a:off x="1331640" y="3313112"/>
            <a:ext cx="1938864" cy="1754326"/>
          </a:xfrm>
          <a:prstGeom prst="rect">
            <a:avLst/>
          </a:prstGeom>
          <a:noFill/>
        </p:spPr>
        <p:txBody>
          <a:bodyPr wrap="none" rtlCol="0">
            <a:spAutoFit/>
          </a:bodyPr>
          <a:lstStyle/>
          <a:p>
            <a:r>
              <a:rPr lang="es-ES_tradnl" sz="1200" dirty="0" smtClean="0"/>
              <a:t>Junta Directiva</a:t>
            </a:r>
          </a:p>
          <a:p>
            <a:r>
              <a:rPr lang="es-CR" sz="1200" dirty="0"/>
              <a:t>Puestos ejecutivos</a:t>
            </a:r>
          </a:p>
          <a:p>
            <a:r>
              <a:rPr lang="es-CR" sz="1200" dirty="0"/>
              <a:t>Consejo de administración</a:t>
            </a:r>
          </a:p>
          <a:p>
            <a:r>
              <a:rPr lang="es-CR" sz="1200" dirty="0"/>
              <a:t>Facultad Puestos</a:t>
            </a:r>
          </a:p>
          <a:p>
            <a:r>
              <a:rPr lang="es-CR" sz="1200" dirty="0"/>
              <a:t>Puestos Comités</a:t>
            </a:r>
          </a:p>
          <a:p>
            <a:r>
              <a:rPr lang="es-CR" sz="1200" dirty="0"/>
              <a:t>Auditoria interna</a:t>
            </a:r>
          </a:p>
          <a:p>
            <a:r>
              <a:rPr lang="es-CR" sz="1200" dirty="0"/>
              <a:t>Tabla puestos</a:t>
            </a:r>
          </a:p>
          <a:p>
            <a:r>
              <a:rPr lang="es-CR" sz="1200" dirty="0"/>
              <a:t>Personas puestos externos</a:t>
            </a:r>
          </a:p>
          <a:p>
            <a:r>
              <a:rPr lang="es-CR" sz="1200" dirty="0" smtClean="0"/>
              <a:t>Accionistas</a:t>
            </a:r>
            <a:endParaRPr lang="es-CR" sz="1200" dirty="0"/>
          </a:p>
        </p:txBody>
      </p:sp>
      <p:sp>
        <p:nvSpPr>
          <p:cNvPr id="11" name="CuadroTexto 10"/>
          <p:cNvSpPr txBox="1"/>
          <p:nvPr/>
        </p:nvSpPr>
        <p:spPr>
          <a:xfrm>
            <a:off x="1331640" y="4996333"/>
            <a:ext cx="2389693" cy="1384995"/>
          </a:xfrm>
          <a:prstGeom prst="rect">
            <a:avLst/>
          </a:prstGeom>
          <a:noFill/>
        </p:spPr>
        <p:txBody>
          <a:bodyPr wrap="none" rtlCol="0">
            <a:spAutoFit/>
          </a:bodyPr>
          <a:lstStyle/>
          <a:p>
            <a:r>
              <a:rPr lang="es-ES" sz="1200" dirty="0"/>
              <a:t>Información </a:t>
            </a:r>
            <a:r>
              <a:rPr lang="es-ES" sz="1200" dirty="0" smtClean="0"/>
              <a:t>Asociados</a:t>
            </a:r>
            <a:endParaRPr lang="es-ES" sz="1200" dirty="0"/>
          </a:p>
          <a:p>
            <a:r>
              <a:rPr lang="es-ES" sz="1200" dirty="0"/>
              <a:t>Información Socios</a:t>
            </a:r>
            <a:endParaRPr lang="es-CR" sz="1200" dirty="0"/>
          </a:p>
          <a:p>
            <a:r>
              <a:rPr lang="es-CR" sz="1200" dirty="0"/>
              <a:t>Banco Corresponsal</a:t>
            </a:r>
          </a:p>
          <a:p>
            <a:r>
              <a:rPr lang="es-CR" sz="1200" dirty="0"/>
              <a:t>Capital Social</a:t>
            </a:r>
          </a:p>
          <a:p>
            <a:r>
              <a:rPr lang="es-CR" sz="1200" dirty="0"/>
              <a:t>Dependencias</a:t>
            </a:r>
          </a:p>
          <a:p>
            <a:r>
              <a:rPr lang="es-CR" sz="1200" dirty="0" smtClean="0"/>
              <a:t>Direcciones Notificación</a:t>
            </a:r>
            <a:endParaRPr lang="es-CR" sz="1200" dirty="0"/>
          </a:p>
          <a:p>
            <a:r>
              <a:rPr lang="es-CR" sz="1200" dirty="0" smtClean="0"/>
              <a:t>Vínculos Consanguinidad Afinidad</a:t>
            </a:r>
            <a:endParaRPr lang="es-CR" sz="1200" dirty="0"/>
          </a:p>
        </p:txBody>
      </p:sp>
      <p:sp>
        <p:nvSpPr>
          <p:cNvPr id="12" name="CuadroTexto 11"/>
          <p:cNvSpPr txBox="1"/>
          <p:nvPr/>
        </p:nvSpPr>
        <p:spPr>
          <a:xfrm>
            <a:off x="3995936" y="3923764"/>
            <a:ext cx="2508608" cy="646331"/>
          </a:xfrm>
          <a:prstGeom prst="rect">
            <a:avLst/>
          </a:prstGeom>
          <a:noFill/>
        </p:spPr>
        <p:txBody>
          <a:bodyPr wrap="square" rtlCol="0">
            <a:spAutoFit/>
          </a:bodyPr>
          <a:lstStyle/>
          <a:p>
            <a:r>
              <a:rPr lang="es-ES_tradnl" dirty="0" err="1" smtClean="0"/>
              <a:t>XMLs</a:t>
            </a:r>
            <a:r>
              <a:rPr lang="es-ES_tradnl" dirty="0" smtClean="0"/>
              <a:t> relacionados con Principales Puestos</a:t>
            </a:r>
            <a:endParaRPr lang="es-ES_tradnl" dirty="0"/>
          </a:p>
        </p:txBody>
      </p:sp>
      <p:sp>
        <p:nvSpPr>
          <p:cNvPr id="13" name="CuadroTexto 12"/>
          <p:cNvSpPr txBox="1"/>
          <p:nvPr/>
        </p:nvSpPr>
        <p:spPr>
          <a:xfrm>
            <a:off x="4047535" y="5241974"/>
            <a:ext cx="2324665" cy="923330"/>
          </a:xfrm>
          <a:prstGeom prst="rect">
            <a:avLst/>
          </a:prstGeom>
          <a:noFill/>
        </p:spPr>
        <p:txBody>
          <a:bodyPr wrap="square" rtlCol="0">
            <a:spAutoFit/>
          </a:bodyPr>
          <a:lstStyle/>
          <a:p>
            <a:r>
              <a:rPr lang="es-ES_tradnl" dirty="0" smtClean="0"/>
              <a:t>Otra información no considerada en este proyecto</a:t>
            </a:r>
          </a:p>
        </p:txBody>
      </p:sp>
      <p:sp>
        <p:nvSpPr>
          <p:cNvPr id="6" name="Cerrar llave 5"/>
          <p:cNvSpPr/>
          <p:nvPr/>
        </p:nvSpPr>
        <p:spPr>
          <a:xfrm>
            <a:off x="3414520" y="3356992"/>
            <a:ext cx="437400" cy="158417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a:p>
        </p:txBody>
      </p:sp>
      <p:sp>
        <p:nvSpPr>
          <p:cNvPr id="14" name="Cerrar llave 13"/>
          <p:cNvSpPr/>
          <p:nvPr/>
        </p:nvSpPr>
        <p:spPr>
          <a:xfrm>
            <a:off x="3414520" y="4985048"/>
            <a:ext cx="437400" cy="134111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a:p>
        </p:txBody>
      </p:sp>
      <p:sp>
        <p:nvSpPr>
          <p:cNvPr id="7" name="CuadroTexto 6"/>
          <p:cNvSpPr txBox="1"/>
          <p:nvPr/>
        </p:nvSpPr>
        <p:spPr>
          <a:xfrm>
            <a:off x="6732240" y="4067780"/>
            <a:ext cx="1878528" cy="369332"/>
          </a:xfrm>
          <a:prstGeom prst="rect">
            <a:avLst/>
          </a:prstGeom>
          <a:noFill/>
        </p:spPr>
        <p:txBody>
          <a:bodyPr wrap="none" rtlCol="0">
            <a:spAutoFit/>
          </a:bodyPr>
          <a:lstStyle/>
          <a:p>
            <a:r>
              <a:rPr lang="es-CR" dirty="0" smtClean="0"/>
              <a:t>Ingresa por Roles</a:t>
            </a:r>
            <a:endParaRPr lang="es-CR" dirty="0"/>
          </a:p>
        </p:txBody>
      </p:sp>
      <p:sp>
        <p:nvSpPr>
          <p:cNvPr id="15" name="CuadroTexto 14"/>
          <p:cNvSpPr txBox="1"/>
          <p:nvPr/>
        </p:nvSpPr>
        <p:spPr>
          <a:xfrm>
            <a:off x="6804248" y="5507940"/>
            <a:ext cx="2252657" cy="923330"/>
          </a:xfrm>
          <a:prstGeom prst="rect">
            <a:avLst/>
          </a:prstGeom>
          <a:noFill/>
        </p:spPr>
        <p:txBody>
          <a:bodyPr wrap="square" rtlCol="0">
            <a:spAutoFit/>
          </a:bodyPr>
          <a:lstStyle/>
          <a:p>
            <a:r>
              <a:rPr lang="es-CR" dirty="0" smtClean="0"/>
              <a:t>Continua por:   </a:t>
            </a:r>
          </a:p>
          <a:p>
            <a:pPr marL="285750" indent="-285750">
              <a:buFontTx/>
              <a:buChar char="-"/>
            </a:pPr>
            <a:r>
              <a:rPr lang="es-CR" dirty="0" smtClean="0"/>
              <a:t>SICVECA  </a:t>
            </a:r>
          </a:p>
          <a:p>
            <a:pPr marL="285750" indent="-285750">
              <a:buFontTx/>
              <a:buChar char="-"/>
            </a:pPr>
            <a:r>
              <a:rPr lang="es-CR" dirty="0" smtClean="0"/>
              <a:t>Correspondencia</a:t>
            </a:r>
            <a:endParaRPr lang="es-CR" dirty="0"/>
          </a:p>
        </p:txBody>
      </p:sp>
      <p:cxnSp>
        <p:nvCxnSpPr>
          <p:cNvPr id="9" name="Conector recto de flecha 8"/>
          <p:cNvCxnSpPr>
            <a:stCxn id="12" idx="3"/>
          </p:cNvCxnSpPr>
          <p:nvPr/>
        </p:nvCxnSpPr>
        <p:spPr>
          <a:xfrm flipV="1">
            <a:off x="6504544" y="4246929"/>
            <a:ext cx="22769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a:stCxn id="13" idx="3"/>
          </p:cNvCxnSpPr>
          <p:nvPr/>
        </p:nvCxnSpPr>
        <p:spPr>
          <a:xfrm>
            <a:off x="6372200" y="5703639"/>
            <a:ext cx="360040" cy="72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729352" y="2803901"/>
            <a:ext cx="7992472" cy="307777"/>
          </a:xfrm>
          <a:prstGeom prst="rect">
            <a:avLst/>
          </a:prstGeom>
        </p:spPr>
        <p:txBody>
          <a:bodyPr wrap="square">
            <a:spAutoFit/>
          </a:bodyPr>
          <a:lstStyle/>
          <a:p>
            <a:r>
              <a:rPr lang="es-CR" sz="1400" dirty="0" smtClean="0"/>
              <a:t>Contiene 16 </a:t>
            </a:r>
            <a:r>
              <a:rPr lang="es-CR" sz="1400" dirty="0" err="1"/>
              <a:t>XMLs</a:t>
            </a:r>
            <a:r>
              <a:rPr lang="es-CR" sz="1400" dirty="0"/>
              <a:t>, de esos </a:t>
            </a:r>
            <a:r>
              <a:rPr lang="es-CR" sz="1400" b="1" dirty="0"/>
              <a:t>11 están relacionados con puestos</a:t>
            </a:r>
          </a:p>
        </p:txBody>
      </p:sp>
      <p:sp>
        <p:nvSpPr>
          <p:cNvPr id="8" name="7 CuadroTexto"/>
          <p:cNvSpPr txBox="1"/>
          <p:nvPr/>
        </p:nvSpPr>
        <p:spPr>
          <a:xfrm>
            <a:off x="6725920" y="2434569"/>
            <a:ext cx="1878528" cy="646331"/>
          </a:xfrm>
          <a:prstGeom prst="rect">
            <a:avLst/>
          </a:prstGeom>
          <a:noFill/>
        </p:spPr>
        <p:txBody>
          <a:bodyPr wrap="square" rtlCol="0">
            <a:spAutoFit/>
          </a:bodyPr>
          <a:lstStyle/>
          <a:p>
            <a:r>
              <a:rPr lang="es-CR" b="1" dirty="0" smtClean="0"/>
              <a:t>XML Registro y Control Grupos</a:t>
            </a:r>
            <a:endParaRPr lang="es-CR" b="1" dirty="0"/>
          </a:p>
        </p:txBody>
      </p:sp>
      <p:cxnSp>
        <p:nvCxnSpPr>
          <p:cNvPr id="19" name="18 Conector recto de flecha"/>
          <p:cNvCxnSpPr>
            <a:stCxn id="8" idx="2"/>
            <a:endCxn id="7" idx="0"/>
          </p:cNvCxnSpPr>
          <p:nvPr/>
        </p:nvCxnSpPr>
        <p:spPr>
          <a:xfrm>
            <a:off x="7665184" y="3080900"/>
            <a:ext cx="6320" cy="986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22 CuadroTexto"/>
          <p:cNvSpPr txBox="1"/>
          <p:nvPr/>
        </p:nvSpPr>
        <p:spPr>
          <a:xfrm>
            <a:off x="7728300" y="3313112"/>
            <a:ext cx="1039772" cy="276999"/>
          </a:xfrm>
          <a:prstGeom prst="rect">
            <a:avLst/>
          </a:prstGeom>
          <a:noFill/>
        </p:spPr>
        <p:txBody>
          <a:bodyPr wrap="none" rtlCol="0">
            <a:spAutoFit/>
          </a:bodyPr>
          <a:lstStyle/>
          <a:p>
            <a:r>
              <a:rPr lang="es-CR" sz="1200" dirty="0" smtClean="0"/>
              <a:t>Parcialmente</a:t>
            </a:r>
            <a:endParaRPr lang="es-CR" sz="1200" dirty="0"/>
          </a:p>
        </p:txBody>
      </p:sp>
    </p:spTree>
    <p:extLst>
      <p:ext uri="{BB962C8B-B14F-4D97-AF65-F5344CB8AC3E}">
        <p14:creationId xmlns:p14="http://schemas.microsoft.com/office/powerpoint/2010/main" val="48959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10"/>
                                        </p:tgtEl>
                                        <p:attrNameLst>
                                          <p:attrName>fillcolor</p:attrName>
                                        </p:attrNameLst>
                                      </p:cBhvr>
                                      <p:to>
                                        <a:srgbClr val="B7DDE8"/>
                                      </p:to>
                                    </p:animClr>
                                    <p:set>
                                      <p:cBhvr>
                                        <p:cTn id="11" dur="2000" fill="hold"/>
                                        <p:tgtEl>
                                          <p:spTgt spid="10"/>
                                        </p:tgtEl>
                                        <p:attrNameLst>
                                          <p:attrName>fill.type</p:attrName>
                                        </p:attrNameLst>
                                      </p:cBhvr>
                                      <p:to>
                                        <p:strVal val="solid"/>
                                      </p:to>
                                    </p:set>
                                    <p:set>
                                      <p:cBhvr>
                                        <p:cTn id="12" dur="2000" fill="hold"/>
                                        <p:tgtEl>
                                          <p:spTgt spid="10"/>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iterate type="lt">
                                    <p:tmAbs val="0"/>
                                  </p:iterate>
                                  <p:childTnLst>
                                    <p:set>
                                      <p:cBhvr>
                                        <p:cTn id="22" dur="1" fill="hold">
                                          <p:stCondLst>
                                            <p:cond delay="0"/>
                                          </p:stCondLst>
                                        </p:cTn>
                                        <p:tgtEl>
                                          <p:spTgt spid="7"/>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7"/>
                                        </p:tgtEl>
                                        <p:attrNameLst>
                                          <p:attrName>fillcolor</p:attrName>
                                        </p:attrNameLst>
                                      </p:cBhvr>
                                      <p:to>
                                        <a:srgbClr val="B7DDE8"/>
                                      </p:to>
                                    </p:animClr>
                                    <p:set>
                                      <p:cBhvr>
                                        <p:cTn id="25" dur="2000" fill="hold"/>
                                        <p:tgtEl>
                                          <p:spTgt spid="7"/>
                                        </p:tgtEl>
                                        <p:attrNameLst>
                                          <p:attrName>fill.type</p:attrName>
                                        </p:attrNameLst>
                                      </p:cBhvr>
                                      <p:to>
                                        <p:strVal val="solid"/>
                                      </p:to>
                                    </p:set>
                                    <p:set>
                                      <p:cBhvr>
                                        <p:cTn id="26" dur="2000" fill="hold"/>
                                        <p:tgtEl>
                                          <p:spTgt spid="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p:bldP spid="13" grpId="0"/>
      <p:bldP spid="6" grpId="0" animBg="1"/>
      <p:bldP spid="14" grpId="0" animBg="1"/>
      <p:bldP spid="7" grpId="0"/>
      <p:bldP spid="15" grpId="0"/>
      <p:bldP spid="8"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809" y="332656"/>
            <a:ext cx="8209957" cy="578338"/>
          </a:xfrm>
        </p:spPr>
        <p:txBody>
          <a:bodyPr>
            <a:noAutofit/>
          </a:bodyPr>
          <a:lstStyle/>
          <a:p>
            <a:r>
              <a:rPr lang="es-CR" sz="2800" dirty="0" smtClean="0"/>
              <a:t>Proceso registro, control y actualización de puestos</a:t>
            </a:r>
            <a:endParaRPr lang="es-CR" sz="2800" dirty="0"/>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683" y="1521010"/>
            <a:ext cx="1204781" cy="1324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3" name="91 Objeto"/>
          <p:cNvGraphicFramePr>
            <a:graphicFrameLocks noChangeAspect="1"/>
          </p:cNvGraphicFramePr>
          <p:nvPr>
            <p:extLst>
              <p:ext uri="{D42A27DB-BD31-4B8C-83A1-F6EECF244321}">
                <p14:modId xmlns:p14="http://schemas.microsoft.com/office/powerpoint/2010/main" val="1953806479"/>
              </p:ext>
            </p:extLst>
          </p:nvPr>
        </p:nvGraphicFramePr>
        <p:xfrm>
          <a:off x="500784" y="1468970"/>
          <a:ext cx="896485" cy="1069679"/>
        </p:xfrm>
        <a:graphic>
          <a:graphicData uri="http://schemas.openxmlformats.org/presentationml/2006/ole">
            <mc:AlternateContent xmlns:mc="http://schemas.openxmlformats.org/markup-compatibility/2006">
              <mc:Choice xmlns:v="urn:schemas-microsoft-com:vml" Requires="v">
                <p:oleObj spid="_x0000_s3330" name="Imagen" r:id="rId5" imgW="5600700" imgH="3589338" progId="">
                  <p:embed/>
                </p:oleObj>
              </mc:Choice>
              <mc:Fallback>
                <p:oleObj name="Imagen" r:id="rId5" imgW="5600700" imgH="358933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784" y="1468970"/>
                        <a:ext cx="896485" cy="1069679"/>
                      </a:xfrm>
                      <a:prstGeom prst="rect">
                        <a:avLst/>
                      </a:prstGeom>
                      <a:noFill/>
                      <a:ln>
                        <a:noFill/>
                      </a:ln>
                      <a:extLst/>
                    </p:spPr>
                  </p:pic>
                </p:oleObj>
              </mc:Fallback>
            </mc:AlternateContent>
          </a:graphicData>
        </a:graphic>
      </p:graphicFrame>
      <p:sp>
        <p:nvSpPr>
          <p:cNvPr id="110" name="Nube 109"/>
          <p:cNvSpPr/>
          <p:nvPr/>
        </p:nvSpPr>
        <p:spPr>
          <a:xfrm>
            <a:off x="4152525" y="2195381"/>
            <a:ext cx="2358447" cy="51353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R" sz="1400" dirty="0" smtClean="0"/>
              <a:t>Correspondencia</a:t>
            </a:r>
            <a:endParaRPr lang="es-CR" sz="1400" dirty="0"/>
          </a:p>
        </p:txBody>
      </p:sp>
      <p:sp>
        <p:nvSpPr>
          <p:cNvPr id="9" name="Nube 8"/>
          <p:cNvSpPr/>
          <p:nvPr/>
        </p:nvSpPr>
        <p:spPr>
          <a:xfrm>
            <a:off x="4166482" y="1417005"/>
            <a:ext cx="2340318" cy="49982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smtClean="0"/>
              <a:t>SICVECA</a:t>
            </a:r>
            <a:endParaRPr lang="es-CR" dirty="0"/>
          </a:p>
        </p:txBody>
      </p:sp>
      <p:sp>
        <p:nvSpPr>
          <p:cNvPr id="10" name="CuadroTexto 9"/>
          <p:cNvSpPr txBox="1"/>
          <p:nvPr/>
        </p:nvSpPr>
        <p:spPr>
          <a:xfrm>
            <a:off x="1933951" y="2267389"/>
            <a:ext cx="1413913" cy="369332"/>
          </a:xfrm>
          <a:prstGeom prst="rect">
            <a:avLst/>
          </a:prstGeom>
          <a:noFill/>
        </p:spPr>
        <p:txBody>
          <a:bodyPr wrap="none" rtlCol="0">
            <a:spAutoFit/>
          </a:bodyPr>
          <a:lstStyle/>
          <a:p>
            <a:r>
              <a:rPr lang="es-CR" dirty="0" smtClean="0"/>
              <a:t>Documentos</a:t>
            </a:r>
            <a:endParaRPr lang="es-CR" dirty="0"/>
          </a:p>
        </p:txBody>
      </p:sp>
      <p:sp>
        <p:nvSpPr>
          <p:cNvPr id="11" name="CuadroTexto 10"/>
          <p:cNvSpPr txBox="1"/>
          <p:nvPr/>
        </p:nvSpPr>
        <p:spPr>
          <a:xfrm>
            <a:off x="1961576" y="1472037"/>
            <a:ext cx="1606274" cy="369332"/>
          </a:xfrm>
          <a:prstGeom prst="rect">
            <a:avLst/>
          </a:prstGeom>
          <a:noFill/>
        </p:spPr>
        <p:txBody>
          <a:bodyPr wrap="none" rtlCol="0">
            <a:spAutoFit/>
          </a:bodyPr>
          <a:lstStyle/>
          <a:p>
            <a:r>
              <a:rPr lang="es-CR" dirty="0" smtClean="0"/>
              <a:t>Envío mensual</a:t>
            </a:r>
            <a:endParaRPr lang="es-CR" dirty="0"/>
          </a:p>
        </p:txBody>
      </p:sp>
      <p:cxnSp>
        <p:nvCxnSpPr>
          <p:cNvPr id="13" name="Conector recto de flecha 12"/>
          <p:cNvCxnSpPr>
            <a:stCxn id="11" idx="3"/>
            <a:endCxn id="9" idx="2"/>
          </p:cNvCxnSpPr>
          <p:nvPr/>
        </p:nvCxnSpPr>
        <p:spPr>
          <a:xfrm>
            <a:off x="3567850" y="1656703"/>
            <a:ext cx="605891" cy="102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a:stCxn id="10" idx="3"/>
            <a:endCxn id="110" idx="2"/>
          </p:cNvCxnSpPr>
          <p:nvPr/>
        </p:nvCxnSpPr>
        <p:spPr>
          <a:xfrm>
            <a:off x="3347864" y="2452055"/>
            <a:ext cx="811977" cy="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a:endCxn id="10" idx="1"/>
          </p:cNvCxnSpPr>
          <p:nvPr/>
        </p:nvCxnSpPr>
        <p:spPr>
          <a:xfrm>
            <a:off x="1397269" y="2149030"/>
            <a:ext cx="536682" cy="3030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ector recto de flecha 26"/>
          <p:cNvCxnSpPr>
            <a:stCxn id="103" idx="3"/>
            <a:endCxn id="11" idx="1"/>
          </p:cNvCxnSpPr>
          <p:nvPr/>
        </p:nvCxnSpPr>
        <p:spPr>
          <a:xfrm flipV="1">
            <a:off x="1397269" y="1656703"/>
            <a:ext cx="564307" cy="347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Conector recto de flecha 66"/>
          <p:cNvCxnSpPr>
            <a:stCxn id="110" idx="0"/>
          </p:cNvCxnSpPr>
          <p:nvPr/>
        </p:nvCxnSpPr>
        <p:spPr>
          <a:xfrm flipV="1">
            <a:off x="6509007" y="2195381"/>
            <a:ext cx="960520" cy="256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Conector recto de flecha 68"/>
          <p:cNvCxnSpPr>
            <a:stCxn id="9" idx="0"/>
          </p:cNvCxnSpPr>
          <p:nvPr/>
        </p:nvCxnSpPr>
        <p:spPr>
          <a:xfrm>
            <a:off x="6504850" y="1666919"/>
            <a:ext cx="964677" cy="430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CuadroTexto 3"/>
          <p:cNvSpPr txBox="1"/>
          <p:nvPr/>
        </p:nvSpPr>
        <p:spPr>
          <a:xfrm>
            <a:off x="2900662" y="980728"/>
            <a:ext cx="2096279" cy="461665"/>
          </a:xfrm>
          <a:prstGeom prst="rect">
            <a:avLst/>
          </a:prstGeom>
          <a:noFill/>
        </p:spPr>
        <p:txBody>
          <a:bodyPr wrap="none" rtlCol="0">
            <a:spAutoFit/>
          </a:bodyPr>
          <a:lstStyle/>
          <a:p>
            <a:r>
              <a:rPr lang="es-CR" sz="2400" dirty="0" smtClean="0">
                <a:solidFill>
                  <a:schemeClr val="accent6">
                    <a:lumMod val="75000"/>
                  </a:schemeClr>
                </a:solidFill>
              </a:rPr>
              <a:t>Proceso actual</a:t>
            </a:r>
            <a:endParaRPr lang="es-CR" sz="2400" dirty="0">
              <a:solidFill>
                <a:schemeClr val="accent6">
                  <a:lumMod val="75000"/>
                </a:schemeClr>
              </a:solidFill>
            </a:endParaRPr>
          </a:p>
        </p:txBody>
      </p:sp>
      <p:pic>
        <p:nvPicPr>
          <p:cNvPr id="28" name="Picture 4" descr="http://invalidxmlfix.com/wp-content/uploads/2014/03/Collection-of-XML-document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8279" y="1734186"/>
            <a:ext cx="271145" cy="344880"/>
          </a:xfrm>
          <a:prstGeom prst="rect">
            <a:avLst/>
          </a:prstGeom>
          <a:noFill/>
          <a:extLst>
            <a:ext uri="{909E8E84-426E-40DD-AFC4-6F175D3DCCD1}">
              <a14:hiddenFill xmlns:a14="http://schemas.microsoft.com/office/drawing/2010/main">
                <a:solidFill>
                  <a:srgbClr val="FFFFFF"/>
                </a:solidFill>
              </a14:hiddenFill>
            </a:ext>
          </a:extLst>
        </p:spPr>
      </p:pic>
      <p:sp>
        <p:nvSpPr>
          <p:cNvPr id="32" name="Marcador de número de diapositiva 2"/>
          <p:cNvSpPr txBox="1">
            <a:spLocks/>
          </p:cNvSpPr>
          <p:nvPr/>
        </p:nvSpPr>
        <p:spPr>
          <a:xfrm>
            <a:off x="6574069" y="6758596"/>
            <a:ext cx="2133600" cy="365125"/>
          </a:xfrm>
          <a:prstGeom prst="rect">
            <a:avLst/>
          </a:prstGeom>
        </p:spPr>
        <p:txBody>
          <a:bodyPr vert="horz" lIns="91440" tIns="45720" rIns="91440" bIns="45720" rtlCol="0" anchor="ctr"/>
          <a:lstStyle>
            <a:defPPr>
              <a:defRPr lang="es-C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40B41D-FD10-4A38-B39B-626510BD49B7}" type="slidenum">
              <a:rPr lang="en-US" smtClean="0">
                <a:solidFill>
                  <a:prstClr val="black">
                    <a:tint val="75000"/>
                  </a:prstClr>
                </a:solidFill>
              </a:rPr>
              <a:pPr/>
              <a:t>9</a:t>
            </a:fld>
            <a:endParaRPr lang="en-US">
              <a:solidFill>
                <a:prstClr val="black">
                  <a:tint val="75000"/>
                </a:prstClr>
              </a:solidFill>
            </a:endParaRPr>
          </a:p>
        </p:txBody>
      </p:sp>
      <p:sp>
        <p:nvSpPr>
          <p:cNvPr id="60" name="92 CuadroTexto"/>
          <p:cNvSpPr txBox="1"/>
          <p:nvPr/>
        </p:nvSpPr>
        <p:spPr>
          <a:xfrm>
            <a:off x="7812360" y="2858598"/>
            <a:ext cx="702436" cy="307777"/>
          </a:xfrm>
          <a:prstGeom prst="rect">
            <a:avLst/>
          </a:prstGeom>
          <a:noFill/>
        </p:spPr>
        <p:txBody>
          <a:bodyPr wrap="none" rtlCol="0">
            <a:spAutoFit/>
          </a:bodyPr>
          <a:lstStyle/>
          <a:p>
            <a:pPr>
              <a:defRPr/>
            </a:pPr>
            <a:r>
              <a:rPr lang="es-CR" sz="1400" b="1" kern="0" dirty="0" smtClean="0">
                <a:solidFill>
                  <a:srgbClr val="357CBD"/>
                </a:solidFill>
              </a:rPr>
              <a:t>SUGEF</a:t>
            </a:r>
          </a:p>
        </p:txBody>
      </p:sp>
      <p:sp>
        <p:nvSpPr>
          <p:cNvPr id="61" name="93 CuadroTexto"/>
          <p:cNvSpPr txBox="1"/>
          <p:nvPr/>
        </p:nvSpPr>
        <p:spPr>
          <a:xfrm>
            <a:off x="269341" y="2573041"/>
            <a:ext cx="1205779" cy="307777"/>
          </a:xfrm>
          <a:prstGeom prst="rect">
            <a:avLst/>
          </a:prstGeom>
          <a:noFill/>
        </p:spPr>
        <p:txBody>
          <a:bodyPr wrap="none" rtlCol="0">
            <a:spAutoFit/>
          </a:bodyPr>
          <a:lstStyle/>
          <a:p>
            <a:pPr>
              <a:defRPr/>
            </a:pPr>
            <a:r>
              <a:rPr lang="es-CR" sz="1400" b="1" kern="0" dirty="0" smtClean="0">
                <a:solidFill>
                  <a:srgbClr val="000000">
                    <a:lumMod val="75000"/>
                    <a:lumOff val="25000"/>
                  </a:srgbClr>
                </a:solidFill>
              </a:rPr>
              <a:t>Supervisados</a:t>
            </a:r>
          </a:p>
        </p:txBody>
      </p:sp>
      <p:grpSp>
        <p:nvGrpSpPr>
          <p:cNvPr id="49" name="Grupo 48"/>
          <p:cNvGrpSpPr/>
          <p:nvPr/>
        </p:nvGrpSpPr>
        <p:grpSpPr>
          <a:xfrm>
            <a:off x="491733" y="3284984"/>
            <a:ext cx="8309384" cy="1943838"/>
            <a:chOff x="513828" y="3753259"/>
            <a:chExt cx="8309384" cy="1943838"/>
          </a:xfrm>
        </p:grpSpPr>
        <p:pic>
          <p:nvPicPr>
            <p:cNvPr id="62" name="Imagen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431" y="4024024"/>
              <a:ext cx="1204781" cy="1324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63" name="91 Objeto"/>
            <p:cNvGraphicFramePr>
              <a:graphicFrameLocks noChangeAspect="1"/>
            </p:cNvGraphicFramePr>
            <p:nvPr>
              <p:extLst>
                <p:ext uri="{D42A27DB-BD31-4B8C-83A1-F6EECF244321}">
                  <p14:modId xmlns:p14="http://schemas.microsoft.com/office/powerpoint/2010/main" val="2395868447"/>
                </p:ext>
              </p:extLst>
            </p:nvPr>
          </p:nvGraphicFramePr>
          <p:xfrm>
            <a:off x="745271" y="3999692"/>
            <a:ext cx="896485" cy="1069679"/>
          </p:xfrm>
          <a:graphic>
            <a:graphicData uri="http://schemas.openxmlformats.org/presentationml/2006/ole">
              <mc:AlternateContent xmlns:mc="http://schemas.openxmlformats.org/markup-compatibility/2006">
                <mc:Choice xmlns:v="urn:schemas-microsoft-com:vml" Requires="v">
                  <p:oleObj spid="_x0000_s3331" name="Imagen" r:id="rId8" imgW="5600700" imgH="3589338" progId="">
                    <p:embed/>
                  </p:oleObj>
                </mc:Choice>
                <mc:Fallback>
                  <p:oleObj name="Imagen" r:id="rId8" imgW="5600700" imgH="358933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71" y="3999692"/>
                          <a:ext cx="896485" cy="1069679"/>
                        </a:xfrm>
                        <a:prstGeom prst="rect">
                          <a:avLst/>
                        </a:prstGeom>
                        <a:noFill/>
                        <a:ln>
                          <a:noFill/>
                        </a:ln>
                        <a:extLst/>
                      </p:spPr>
                    </p:pic>
                  </p:oleObj>
                </mc:Fallback>
              </mc:AlternateContent>
            </a:graphicData>
          </a:graphic>
        </p:graphicFrame>
        <p:cxnSp>
          <p:nvCxnSpPr>
            <p:cNvPr id="72" name="Conector recto de flecha 71"/>
            <p:cNvCxnSpPr>
              <a:endCxn id="89" idx="1"/>
            </p:cNvCxnSpPr>
            <p:nvPr/>
          </p:nvCxnSpPr>
          <p:spPr>
            <a:xfrm flipV="1">
              <a:off x="1691514" y="4699223"/>
              <a:ext cx="360518"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Conector recto de flecha 73"/>
            <p:cNvCxnSpPr>
              <a:endCxn id="62" idx="1"/>
            </p:cNvCxnSpPr>
            <p:nvPr/>
          </p:nvCxnSpPr>
          <p:spPr>
            <a:xfrm>
              <a:off x="6276617" y="4650417"/>
              <a:ext cx="1341814" cy="358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0" name="CuadroTexto 79"/>
            <p:cNvSpPr txBox="1"/>
            <p:nvPr/>
          </p:nvSpPr>
          <p:spPr>
            <a:xfrm>
              <a:off x="3136258" y="3753259"/>
              <a:ext cx="2076722" cy="461665"/>
            </a:xfrm>
            <a:prstGeom prst="rect">
              <a:avLst/>
            </a:prstGeom>
            <a:noFill/>
          </p:spPr>
          <p:txBody>
            <a:bodyPr wrap="none" rtlCol="0">
              <a:spAutoFit/>
            </a:bodyPr>
            <a:lstStyle/>
            <a:p>
              <a:r>
                <a:rPr lang="es-CR" sz="2400" dirty="0" smtClean="0">
                  <a:solidFill>
                    <a:schemeClr val="accent6">
                      <a:lumMod val="75000"/>
                    </a:schemeClr>
                  </a:solidFill>
                </a:rPr>
                <a:t>Proceso nuevo</a:t>
              </a:r>
              <a:endParaRPr lang="es-CR" sz="2400" dirty="0">
                <a:solidFill>
                  <a:schemeClr val="accent6">
                    <a:lumMod val="75000"/>
                  </a:schemeClr>
                </a:solidFill>
              </a:endParaRPr>
            </a:p>
          </p:txBody>
        </p:sp>
        <p:sp>
          <p:nvSpPr>
            <p:cNvPr id="85" name="92 CuadroTexto"/>
            <p:cNvSpPr txBox="1"/>
            <p:nvPr/>
          </p:nvSpPr>
          <p:spPr>
            <a:xfrm>
              <a:off x="7834455" y="5389320"/>
              <a:ext cx="702436" cy="307777"/>
            </a:xfrm>
            <a:prstGeom prst="rect">
              <a:avLst/>
            </a:prstGeom>
            <a:noFill/>
          </p:spPr>
          <p:txBody>
            <a:bodyPr wrap="none" rtlCol="0">
              <a:spAutoFit/>
            </a:bodyPr>
            <a:lstStyle/>
            <a:p>
              <a:pPr>
                <a:defRPr/>
              </a:pPr>
              <a:r>
                <a:rPr lang="es-CR" sz="1400" b="1" kern="0" dirty="0" smtClean="0">
                  <a:solidFill>
                    <a:srgbClr val="357CBD"/>
                  </a:solidFill>
                </a:rPr>
                <a:t>SUGEF</a:t>
              </a:r>
            </a:p>
          </p:txBody>
        </p:sp>
        <p:sp>
          <p:nvSpPr>
            <p:cNvPr id="86" name="93 CuadroTexto"/>
            <p:cNvSpPr txBox="1"/>
            <p:nvPr/>
          </p:nvSpPr>
          <p:spPr>
            <a:xfrm>
              <a:off x="513828" y="5103763"/>
              <a:ext cx="1205779" cy="307777"/>
            </a:xfrm>
            <a:prstGeom prst="rect">
              <a:avLst/>
            </a:prstGeom>
            <a:noFill/>
          </p:spPr>
          <p:txBody>
            <a:bodyPr wrap="none" rtlCol="0">
              <a:spAutoFit/>
            </a:bodyPr>
            <a:lstStyle/>
            <a:p>
              <a:pPr>
                <a:defRPr/>
              </a:pPr>
              <a:r>
                <a:rPr lang="es-CR" sz="1400" b="1" kern="0" dirty="0" smtClean="0">
                  <a:solidFill>
                    <a:srgbClr val="000000">
                      <a:lumMod val="75000"/>
                      <a:lumOff val="25000"/>
                    </a:srgbClr>
                  </a:solidFill>
                </a:rPr>
                <a:t>Supervisados</a:t>
              </a:r>
            </a:p>
          </p:txBody>
        </p:sp>
        <p:sp>
          <p:nvSpPr>
            <p:cNvPr id="87" name="Nube 86"/>
            <p:cNvSpPr/>
            <p:nvPr/>
          </p:nvSpPr>
          <p:spPr>
            <a:xfrm>
              <a:off x="4174619" y="4315071"/>
              <a:ext cx="2399450" cy="65436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smtClean="0"/>
                <a:t>Servicio Roles  </a:t>
              </a:r>
              <a:r>
                <a:rPr lang="es-CR" sz="1000" dirty="0" smtClean="0"/>
                <a:t>(SUGEF Directo)</a:t>
              </a:r>
              <a:endParaRPr lang="es-CR" sz="2400" dirty="0"/>
            </a:p>
          </p:txBody>
        </p:sp>
        <p:sp>
          <p:nvSpPr>
            <p:cNvPr id="89" name="CuadroTexto 88"/>
            <p:cNvSpPr txBox="1"/>
            <p:nvPr/>
          </p:nvSpPr>
          <p:spPr>
            <a:xfrm>
              <a:off x="2052032" y="4376057"/>
              <a:ext cx="1661176" cy="646331"/>
            </a:xfrm>
            <a:prstGeom prst="rect">
              <a:avLst/>
            </a:prstGeom>
            <a:noFill/>
          </p:spPr>
          <p:txBody>
            <a:bodyPr wrap="square" rtlCol="0">
              <a:spAutoFit/>
            </a:bodyPr>
            <a:lstStyle/>
            <a:p>
              <a:r>
                <a:rPr lang="es-CR" dirty="0" smtClean="0"/>
                <a:t>Información de los roles</a:t>
              </a:r>
              <a:endParaRPr lang="es-CR" dirty="0"/>
            </a:p>
          </p:txBody>
        </p:sp>
        <p:cxnSp>
          <p:nvCxnSpPr>
            <p:cNvPr id="90" name="Conector recto de flecha 89"/>
            <p:cNvCxnSpPr/>
            <p:nvPr/>
          </p:nvCxnSpPr>
          <p:spPr>
            <a:xfrm flipV="1">
              <a:off x="3694077" y="4713998"/>
              <a:ext cx="360518"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51" name="Conector recto 50"/>
          <p:cNvCxnSpPr/>
          <p:nvPr/>
        </p:nvCxnSpPr>
        <p:spPr>
          <a:xfrm>
            <a:off x="269341" y="3166375"/>
            <a:ext cx="8416233" cy="0"/>
          </a:xfrm>
          <a:prstGeom prst="line">
            <a:avLst/>
          </a:prstGeom>
          <a:ln>
            <a:prstDash val="dashDot"/>
          </a:ln>
        </p:spPr>
        <p:style>
          <a:lnRef idx="3">
            <a:schemeClr val="accent6"/>
          </a:lnRef>
          <a:fillRef idx="0">
            <a:schemeClr val="accent6"/>
          </a:fillRef>
          <a:effectRef idx="2">
            <a:schemeClr val="accent6"/>
          </a:effectRef>
          <a:fontRef idx="minor">
            <a:schemeClr val="tx1"/>
          </a:fontRef>
        </p:style>
      </p:cxnSp>
      <p:graphicFrame>
        <p:nvGraphicFramePr>
          <p:cNvPr id="92" name="Tabla 91"/>
          <p:cNvGraphicFramePr>
            <a:graphicFrameLocks noGrp="1"/>
          </p:cNvGraphicFramePr>
          <p:nvPr>
            <p:extLst>
              <p:ext uri="{D42A27DB-BD31-4B8C-83A1-F6EECF244321}">
                <p14:modId xmlns:p14="http://schemas.microsoft.com/office/powerpoint/2010/main" val="3825703193"/>
              </p:ext>
            </p:extLst>
          </p:nvPr>
        </p:nvGraphicFramePr>
        <p:xfrm>
          <a:off x="2282942" y="4615383"/>
          <a:ext cx="4486279" cy="1844092"/>
        </p:xfrm>
        <a:graphic>
          <a:graphicData uri="http://schemas.openxmlformats.org/drawingml/2006/table">
            <a:tbl>
              <a:tblPr/>
              <a:tblGrid>
                <a:gridCol w="2193385"/>
                <a:gridCol w="2292894"/>
              </a:tblGrid>
              <a:tr h="341319">
                <a:tc>
                  <a:txBody>
                    <a:bodyPr/>
                    <a:lstStyle/>
                    <a:p>
                      <a:pPr marL="0" marR="0" fontAlgn="t">
                        <a:spcBef>
                          <a:spcPts val="0"/>
                        </a:spcBef>
                        <a:spcAft>
                          <a:spcPts val="0"/>
                        </a:spcAft>
                      </a:pPr>
                      <a:r>
                        <a:rPr lang="es-CR" sz="1200" b="1" dirty="0" smtClean="0">
                          <a:solidFill>
                            <a:srgbClr val="E7E6E6"/>
                          </a:solidFill>
                          <a:effectLst/>
                          <a:latin typeface="Calibri" panose="020F0502020204030204" pitchFamily="34" charset="0"/>
                        </a:rPr>
                        <a:t>Dejarán de reportarse por SICVECA en la versión 1 de Roles</a:t>
                      </a:r>
                      <a:endParaRPr lang="es-CR" sz="1200" dirty="0">
                        <a:solidFill>
                          <a:srgbClr val="E7E6E6"/>
                        </a:solidFill>
                        <a:effectLst/>
                        <a:latin typeface="Calibri" panose="020F05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c>
                  <a:txBody>
                    <a:bodyPr/>
                    <a:lstStyle/>
                    <a:p>
                      <a:pPr marL="0" marR="0" fontAlgn="t">
                        <a:spcBef>
                          <a:spcPts val="0"/>
                        </a:spcBef>
                        <a:spcAft>
                          <a:spcPts val="0"/>
                        </a:spcAft>
                      </a:pPr>
                      <a:r>
                        <a:rPr lang="es-CR" sz="1200" b="1" dirty="0">
                          <a:solidFill>
                            <a:srgbClr val="E7E6E6"/>
                          </a:solidFill>
                          <a:effectLst/>
                          <a:latin typeface="Calibri" panose="020F0502020204030204" pitchFamily="34" charset="0"/>
                        </a:rPr>
                        <a:t>Dejarán de reportarse por SICVECA en la </a:t>
                      </a:r>
                      <a:r>
                        <a:rPr lang="es-CR" sz="1200" b="1" dirty="0" smtClean="0">
                          <a:solidFill>
                            <a:srgbClr val="E7E6E6"/>
                          </a:solidFill>
                          <a:effectLst/>
                          <a:latin typeface="Calibri" panose="020F0502020204030204" pitchFamily="34" charset="0"/>
                        </a:rPr>
                        <a:t>versión 2 </a:t>
                      </a:r>
                      <a:r>
                        <a:rPr lang="es-CR" sz="1200" b="1" dirty="0">
                          <a:solidFill>
                            <a:srgbClr val="E7E6E6"/>
                          </a:solidFill>
                          <a:effectLst/>
                          <a:latin typeface="Calibri" panose="020F0502020204030204" pitchFamily="34" charset="0"/>
                        </a:rPr>
                        <a:t>de Roles</a:t>
                      </a:r>
                      <a:endParaRPr lang="es-CR" sz="1200" dirty="0">
                        <a:solidFill>
                          <a:srgbClr val="E7E6E6"/>
                        </a:solidFill>
                        <a:effectLst/>
                        <a:latin typeface="Calibri" panose="020F0502020204030204" pitchFamily="34" charset="0"/>
                      </a:endParaRP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2E75B5"/>
                    </a:solidFill>
                  </a:tcPr>
                </a:tc>
              </a:tr>
              <a:tr h="1242857">
                <a:tc>
                  <a:txBody>
                    <a:bodyPr/>
                    <a:lstStyle/>
                    <a:p>
                      <a:pPr marL="285750" lvl="0" indent="-285750" rtl="0" fontAlgn="ctr">
                        <a:spcBef>
                          <a:spcPts val="0"/>
                        </a:spcBef>
                        <a:spcAft>
                          <a:spcPts val="0"/>
                        </a:spcAft>
                        <a:buFont typeface="+mj-lt"/>
                        <a:buAutoNum type="arabicPeriod"/>
                      </a:pPr>
                      <a:r>
                        <a:rPr lang="es-CR" sz="1200" b="0" i="0" dirty="0" smtClean="0">
                          <a:effectLst/>
                          <a:latin typeface="Calibri" panose="020F0502020204030204" pitchFamily="34" charset="0"/>
                        </a:rPr>
                        <a:t>Junta </a:t>
                      </a:r>
                      <a:r>
                        <a:rPr lang="es-CR" sz="1200" b="0" i="0" dirty="0">
                          <a:effectLst/>
                          <a:latin typeface="Calibri" panose="020F0502020204030204" pitchFamily="34" charset="0"/>
                        </a:rPr>
                        <a:t>Directiva</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Puestos ejecutivos</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Consejo de Administración</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Facultad</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Comités</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Auditoria interna</a:t>
                      </a:r>
                    </a:p>
                    <a:p>
                      <a:pPr marL="285750" lvl="0" indent="-285750" rtl="0" fontAlgn="ctr">
                        <a:spcBef>
                          <a:spcPts val="0"/>
                        </a:spcBef>
                        <a:spcAft>
                          <a:spcPts val="0"/>
                        </a:spcAft>
                        <a:buFont typeface="+mj-lt"/>
                        <a:buAutoNum type="arabicPeriod"/>
                      </a:pPr>
                      <a:r>
                        <a:rPr lang="es-CR" sz="1200" b="0" i="0" dirty="0" smtClean="0">
                          <a:effectLst/>
                          <a:latin typeface="Calibri" panose="020F0502020204030204" pitchFamily="34" charset="0"/>
                        </a:rPr>
                        <a:t>Tabla </a:t>
                      </a:r>
                      <a:r>
                        <a:rPr lang="es-CR" sz="1200" b="0" i="0" dirty="0">
                          <a:effectLst/>
                          <a:latin typeface="Calibri" panose="020F0502020204030204" pitchFamily="34" charset="0"/>
                        </a:rPr>
                        <a:t>puestos</a:t>
                      </a: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285750" lvl="0" indent="-285750" rtl="0" fontAlgn="ctr">
                        <a:spcBef>
                          <a:spcPts val="0"/>
                        </a:spcBef>
                        <a:spcAft>
                          <a:spcPts val="0"/>
                        </a:spcAft>
                        <a:buFont typeface="+mj-lt"/>
                        <a:buAutoNum type="arabicPeriod"/>
                      </a:pPr>
                      <a:r>
                        <a:rPr lang="es-CR" sz="1200" b="0" i="0" dirty="0" smtClean="0">
                          <a:effectLst/>
                          <a:latin typeface="Calibri" panose="020F0502020204030204" pitchFamily="34" charset="0"/>
                        </a:rPr>
                        <a:t>Puestos </a:t>
                      </a:r>
                      <a:r>
                        <a:rPr lang="es-CR" sz="1200" b="0" i="0" dirty="0">
                          <a:effectLst/>
                          <a:latin typeface="Calibri" panose="020F0502020204030204" pitchFamily="34" charset="0"/>
                        </a:rPr>
                        <a:t>externos</a:t>
                      </a:r>
                    </a:p>
                    <a:p>
                      <a:pPr marL="285750" lvl="0" indent="-285750" rtl="0" fontAlgn="ctr">
                        <a:spcBef>
                          <a:spcPts val="0"/>
                        </a:spcBef>
                        <a:spcAft>
                          <a:spcPts val="0"/>
                        </a:spcAft>
                        <a:buFont typeface="+mj-lt"/>
                        <a:buAutoNum type="arabicPeriod"/>
                      </a:pPr>
                      <a:r>
                        <a:rPr lang="es-CR" sz="1200" b="0" i="0" dirty="0">
                          <a:effectLst/>
                          <a:latin typeface="Calibri" panose="020F0502020204030204" pitchFamily="34" charset="0"/>
                        </a:rPr>
                        <a:t>Accionista</a:t>
                      </a:r>
                    </a:p>
                  </a:txBody>
                  <a:tcPr marL="49543" marR="49543" marT="49543" marB="4954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pic>
        <p:nvPicPr>
          <p:cNvPr id="35" name="Picture 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265277" y="3425188"/>
            <a:ext cx="527993" cy="54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2" name="Picture 1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380" y="4943265"/>
            <a:ext cx="1114132" cy="50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61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 presetClass="entr" presetSubtype="0" fill="hold" nodeType="withEffect">
                                  <p:stCondLst>
                                    <p:cond delay="0"/>
                                  </p:stCondLst>
                                  <p:childTnLst>
                                    <p:set>
                                      <p:cBhvr>
                                        <p:cTn id="12" dur="1" fill="hold">
                                          <p:stCondLst>
                                            <p:cond delay="0"/>
                                          </p:stCondLst>
                                        </p:cTn>
                                        <p:tgtEl>
                                          <p:spTgt spid="31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BCCR2">
  <a:themeElements>
    <a:clrScheme name="BCCR-graficos">
      <a:dk1>
        <a:srgbClr val="000000"/>
      </a:dk1>
      <a:lt1>
        <a:srgbClr val="FFFFFF"/>
      </a:lt1>
      <a:dk2>
        <a:srgbClr val="FFFFFF"/>
      </a:dk2>
      <a:lt2>
        <a:srgbClr val="FFFFFF"/>
      </a:lt2>
      <a:accent1>
        <a:srgbClr val="3D6FA5"/>
      </a:accent1>
      <a:accent2>
        <a:srgbClr val="7CADDA"/>
      </a:accent2>
      <a:accent3>
        <a:srgbClr val="5DB3C7"/>
      </a:accent3>
      <a:accent4>
        <a:srgbClr val="A9CD69"/>
      </a:accent4>
      <a:accent5>
        <a:srgbClr val="FDD36B"/>
      </a:accent5>
      <a:accent6>
        <a:srgbClr val="FEAA5E"/>
      </a:accent6>
      <a:hlink>
        <a:srgbClr val="FFFFFF"/>
      </a:hlink>
      <a:folHlink>
        <a:srgbClr val="000000"/>
      </a:folHlink>
    </a:clrScheme>
    <a:fontScheme name="BCCR-excel">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ap="flat">
          <a:solidFill>
            <a:srgbClr val="336600"/>
          </a:solidFill>
          <a:round/>
          <a:headEnd type="arrow"/>
          <a:tailEnd type="arrow"/>
        </a:ln>
        <a:scene3d>
          <a:camera prst="orthographicFront">
            <a:rot lat="0" lon="10800000" rev="10800000"/>
          </a:camera>
          <a:lightRig rig="threePt" dir="t"/>
        </a:scene3d>
      </a:spPr>
      <a:bodyPr rtlCol="0" anchor="ctr"/>
      <a:lstStyle>
        <a:defPPr algn="ctr">
          <a:defRPr/>
        </a:defPPr>
      </a:lstStyle>
      <a:style>
        <a:lnRef idx="2">
          <a:schemeClr val="accent2"/>
        </a:lnRef>
        <a:fillRef idx="0">
          <a:schemeClr val="accent2"/>
        </a:fillRef>
        <a:effectRef idx="1">
          <a:schemeClr val="accent2"/>
        </a:effectRef>
        <a:fontRef idx="minor">
          <a:schemeClr val="tx1"/>
        </a:fontRef>
      </a:style>
    </a:spDef>
    <a:lnDef>
      <a:spPr>
        <a:ln w="12700" cap="flat">
          <a:solidFill>
            <a:srgbClr val="336600"/>
          </a:solidFill>
          <a:round/>
          <a:tailEnd type="arrow"/>
        </a:ln>
        <a:scene3d>
          <a:camera prst="orthographicFront">
            <a:rot lat="0" lon="10800000" rev="10800000"/>
          </a:camera>
          <a:lightRig rig="threePt" dir="t"/>
        </a:scene3d>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rvicio xmlns="40CAB0FA-DDF9-4749-96A6-DB6B82DA3456">1</Servicio>
    <Tipo_x0020_de_x0020_documento xmlns="b875e23b-67d9-4b2e-bdec-edacbf90b326">Negocio</Tipo_x0020_de_x0020_documento>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A934720330CD6458ACA69013CCF6701" ma:contentTypeVersion="9" ma:contentTypeDescription="Crear nuevo documento." ma:contentTypeScope="" ma:versionID="f98ab6127dc6836069d860acef907988">
  <xsd:schema xmlns:xsd="http://www.w3.org/2001/XMLSchema" xmlns:xs="http://www.w3.org/2001/XMLSchema" xmlns:p="http://schemas.microsoft.com/office/2006/metadata/properties" xmlns:ns2="b875e23b-67d9-4b2e-bdec-edacbf90b326" xmlns:ns3="40CAB0FA-DDF9-4749-96A6-DB6B82DA3456" targetNamespace="http://schemas.microsoft.com/office/2006/metadata/properties" ma:root="true" ma:fieldsID="3dfdb43c445de92c3daa9e607b40080d" ns2:_="" ns3:_="">
    <xsd:import namespace="b875e23b-67d9-4b2e-bdec-edacbf90b326"/>
    <xsd:import namespace="40CAB0FA-DDF9-4749-96A6-DB6B82DA3456"/>
    <xsd:element name="properties">
      <xsd:complexType>
        <xsd:sequence>
          <xsd:element name="documentManagement">
            <xsd:complexType>
              <xsd:all>
                <xsd:element ref="ns2:Tipo_x0020_de_x0020_documento" minOccurs="0"/>
                <xsd:element ref="ns3:Servic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5e23b-67d9-4b2e-bdec-edacbf90b326" elementFormDefault="qualified">
    <xsd:import namespace="http://schemas.microsoft.com/office/2006/documentManagement/types"/>
    <xsd:import namespace="http://schemas.microsoft.com/office/infopath/2007/PartnerControls"/>
    <xsd:element name="Tipo_x0020_de_x0020_documento" ma:index="8" nillable="true" ma:displayName="Tipo de documento" ma:format="RadioButtons" ma:internalName="Tipo_x0020_de_x0020_documento" ma:readOnly="false">
      <xsd:simpleType>
        <xsd:restriction base="dms:Choice">
          <xsd:enumeration value="Diseño"/>
          <xsd:enumeration value="Negocio"/>
          <xsd:enumeration value="Técnica"/>
        </xsd:restriction>
      </xsd:simpleType>
    </xsd:element>
  </xsd:schema>
  <xsd:schema xmlns:xsd="http://www.w3.org/2001/XMLSchema" xmlns:xs="http://www.w3.org/2001/XMLSchema" xmlns:dms="http://schemas.microsoft.com/office/2006/documentManagement/types" xmlns:pc="http://schemas.microsoft.com/office/infopath/2007/PartnerControls" targetNamespace="40CAB0FA-DDF9-4749-96A6-DB6B82DA3456" elementFormDefault="qualified">
    <xsd:import namespace="http://schemas.microsoft.com/office/2006/documentManagement/types"/>
    <xsd:import namespace="http://schemas.microsoft.com/office/infopath/2007/PartnerControls"/>
    <xsd:element name="Servicio" ma:index="9" nillable="true" ma:displayName="Servicio" ma:list="{5D4F0A16-43C2-4AE2-8CE0-A33A1A6021CB}" ma:internalName="Servicio"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F2431-11D3-4B8A-8F43-2D17B31E2432}">
  <ds:schemaRefs>
    <ds:schemaRef ds:uri="http://schemas.microsoft.com/sharepoint/v3/contenttype/forms"/>
  </ds:schemaRefs>
</ds:datastoreItem>
</file>

<file path=customXml/itemProps2.xml><?xml version="1.0" encoding="utf-8"?>
<ds:datastoreItem xmlns:ds="http://schemas.openxmlformats.org/officeDocument/2006/customXml" ds:itemID="{5E9EF82E-9D71-4C8C-B813-D721465958CB}">
  <ds:schemaRef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elements/1.1/"/>
    <ds:schemaRef ds:uri="b875e23b-67d9-4b2e-bdec-edacbf90b326"/>
    <ds:schemaRef ds:uri="http://purl.org/dc/terms/"/>
    <ds:schemaRef ds:uri="40CAB0FA-DDF9-4749-96A6-DB6B82DA345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3A296DC-5E77-472B-BBD8-A115CE6CD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75e23b-67d9-4b2e-bdec-edacbf90b326"/>
    <ds:schemaRef ds:uri="40CAB0FA-DDF9-4749-96A6-DB6B82DA34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43106</TotalTime>
  <Words>2656</Words>
  <Application>Microsoft Office PowerPoint</Application>
  <PresentationFormat>Presentación en pantalla (4:3)</PresentationFormat>
  <Paragraphs>565</Paragraphs>
  <Slides>30</Slides>
  <Notes>7</Notes>
  <HiddenSlides>7</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1</vt:i4>
      </vt:variant>
      <vt:variant>
        <vt:lpstr>Títulos de diapositiva</vt:lpstr>
      </vt:variant>
      <vt:variant>
        <vt:i4>30</vt:i4>
      </vt:variant>
    </vt:vector>
  </HeadingPairs>
  <TitlesOfParts>
    <vt:vector size="46" baseType="lpstr">
      <vt:lpstr>Arial</vt:lpstr>
      <vt:lpstr>Arial Narrow</vt:lpstr>
      <vt:lpstr>Broadway</vt:lpstr>
      <vt:lpstr>Calibri</vt:lpstr>
      <vt:lpstr>Calibri Light</vt:lpstr>
      <vt:lpstr>Courier New</vt:lpstr>
      <vt:lpstr>Franklin Gothic Book</vt:lpstr>
      <vt:lpstr>Franklin Gothic Medium</vt:lpstr>
      <vt:lpstr>Palatino Linotype</vt:lpstr>
      <vt:lpstr>Times New Roman</vt:lpstr>
      <vt:lpstr>Tw Cen MT</vt:lpstr>
      <vt:lpstr>Tw Cen MT Condensed</vt:lpstr>
      <vt:lpstr>Wingdings</vt:lpstr>
      <vt:lpstr>1_BCCR2</vt:lpstr>
      <vt:lpstr>1_Tema de Office</vt:lpstr>
      <vt:lpstr>Imagen</vt:lpstr>
      <vt:lpstr>Presentación de PowerPoint</vt:lpstr>
      <vt:lpstr>Agenda</vt:lpstr>
      <vt:lpstr>Agenda</vt:lpstr>
      <vt:lpstr>Proyecto</vt:lpstr>
      <vt:lpstr>Agenda</vt:lpstr>
      <vt:lpstr>Presentación de PowerPoint</vt:lpstr>
      <vt:lpstr>Agenda</vt:lpstr>
      <vt:lpstr>Clase de datos registro y control</vt:lpstr>
      <vt:lpstr>Proceso registro, control y actualización de puestos</vt:lpstr>
      <vt:lpstr>Agenda</vt:lpstr>
      <vt:lpstr>Presentación de PowerPoint</vt:lpstr>
      <vt:lpstr>Registro y actualización de roles</vt:lpstr>
      <vt:lpstr>Nuevo esquema: Roles por función</vt:lpstr>
      <vt:lpstr>Agenda</vt:lpstr>
      <vt:lpstr>Tareas de las Entidades</vt:lpstr>
      <vt:lpstr>Agenda</vt:lpstr>
      <vt:lpstr>Presentación de PowerPoint</vt:lpstr>
      <vt:lpstr>Resumen</vt:lpstr>
      <vt:lpstr>Resumen           1/2</vt:lpstr>
      <vt:lpstr>Resumen           2/2</vt:lpstr>
      <vt:lpstr>Consultas</vt:lpstr>
      <vt:lpstr>Consultas</vt:lpstr>
      <vt:lpstr>Presentación de PowerPoint</vt:lpstr>
      <vt:lpstr>Ingreso por SUGEF Directo (externo)</vt:lpstr>
      <vt:lpstr>Responsabilidades de los contactos</vt:lpstr>
      <vt:lpstr>Administración de Esquemas de Seguridad (AES) Responsables de Seguridad Total (RST)</vt:lpstr>
      <vt:lpstr>Representantes legales (RL)</vt:lpstr>
      <vt:lpstr>Capacitación</vt:lpstr>
      <vt:lpstr>Activar y reportar roles </vt:lpstr>
      <vt:lpstr>Cambios en los sistemas</vt:lpstr>
    </vt:vector>
  </TitlesOfParts>
  <Company>BCCR-Sugese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Roles a las entidades</dc:title>
  <dc:creator>MOLINA CALDERON GUILLERMO ANDRES</dc:creator>
  <cp:lastModifiedBy>CASTRO GONZALEZ JOHNNY GERARDO</cp:lastModifiedBy>
  <cp:revision>1028</cp:revision>
  <cp:lastPrinted>2016-02-09T18:24:32Z</cp:lastPrinted>
  <dcterms:created xsi:type="dcterms:W3CDTF">2014-02-04T20:52:34Z</dcterms:created>
  <dcterms:modified xsi:type="dcterms:W3CDTF">2016-07-14T15:38:18Z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0x0101009A934720330CD6458ACA69013CCF6701</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Tfs.IsStoryboard">
    <vt:bool>true</vt:bool>
  </property>
</Properties>
</file>