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8" r:id="rId2"/>
    <p:sldId id="266" r:id="rId3"/>
    <p:sldId id="286" r:id="rId4"/>
    <p:sldId id="287" r:id="rId5"/>
    <p:sldId id="289" r:id="rId6"/>
    <p:sldId id="290" r:id="rId7"/>
    <p:sldId id="272" r:id="rId8"/>
    <p:sldId id="285" r:id="rId9"/>
    <p:sldId id="274" r:id="rId10"/>
    <p:sldId id="279" r:id="rId11"/>
    <p:sldId id="291" r:id="rId12"/>
    <p:sldId id="268" r:id="rId13"/>
  </p:sldIdLst>
  <p:sldSz cx="9144000" cy="6858000" type="screen4x3"/>
  <p:notesSz cx="6881813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47" autoAdjust="0"/>
    <p:restoredTop sz="92308" autoAdjust="0"/>
  </p:normalViewPr>
  <p:slideViewPr>
    <p:cSldViewPr>
      <p:cViewPr varScale="1">
        <p:scale>
          <a:sx n="52" d="100"/>
          <a:sy n="52" d="100"/>
        </p:scale>
        <p:origin x="1332" y="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7313" y="0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29829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7313" y="8829675"/>
            <a:ext cx="29829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446" tIns="46223" rIns="92446" bIns="46223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D36C908-3A38-4F8A-82C8-37790492D0A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068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D4AFB7A-64F8-4D93-B78D-00D60EC1EBB9}" type="datetimeFigureOut">
              <a:rPr lang="es-CR"/>
              <a:pPr>
                <a:defRPr/>
              </a:pPr>
              <a:t>12/10/2020</a:t>
            </a:fld>
            <a:endParaRPr lang="es-C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R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R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77B328AC-AAAF-4CD2-8303-30DC5E338A53}" type="slidenum">
              <a:rPr lang="es-CR"/>
              <a:pPr>
                <a:defRPr/>
              </a:pPr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636429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328AC-AAAF-4CD2-8303-30DC5E338A53}" type="slidenum">
              <a:rPr lang="es-CR" smtClean="0"/>
              <a:pPr>
                <a:defRPr/>
              </a:pPr>
              <a:t>1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563682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328AC-AAAF-4CD2-8303-30DC5E338A53}" type="slidenum">
              <a:rPr lang="es-CR" smtClean="0"/>
              <a:pPr>
                <a:defRPr/>
              </a:pPr>
              <a:t>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790978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328AC-AAAF-4CD2-8303-30DC5E338A53}" type="slidenum">
              <a:rPr lang="es-CR" smtClean="0"/>
              <a:pPr>
                <a:defRPr/>
              </a:pPr>
              <a:t>7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149018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328AC-AAAF-4CD2-8303-30DC5E338A53}" type="slidenum">
              <a:rPr lang="es-CR" smtClean="0"/>
              <a:pPr>
                <a:defRPr/>
              </a:pPr>
              <a:t>9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007054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328AC-AAAF-4CD2-8303-30DC5E338A53}" type="slidenum">
              <a:rPr lang="es-CR" smtClean="0"/>
              <a:pPr>
                <a:defRPr/>
              </a:pPr>
              <a:t>10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6340850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7B328AC-AAAF-4CD2-8303-30DC5E338A53}" type="slidenum">
              <a:rPr lang="es-CR" smtClean="0"/>
              <a:pPr>
                <a:defRPr/>
              </a:pPr>
              <a:t>12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707777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UGEF"/>
          <p:cNvPicPr>
            <a:picLocks noChangeAspect="1" noChangeArrowheads="1"/>
          </p:cNvPicPr>
          <p:nvPr userDrawn="1"/>
        </p:nvPicPr>
        <p:blipFill>
          <a:blip r:embed="rId2" cstate="print">
            <a:lum bright="-6000" contrast="6000"/>
          </a:blip>
          <a:srcRect/>
          <a:stretch>
            <a:fillRect/>
          </a:stretch>
        </p:blipFill>
        <p:spPr bwMode="auto">
          <a:xfrm>
            <a:off x="684213" y="1268413"/>
            <a:ext cx="2232025" cy="135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s-ES"/>
              <a:t>Banco BCT S.A.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365625"/>
            <a:ext cx="6400800" cy="6223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s-ES"/>
              <a:t>Resultados Cartera de Crédito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2BBCCE-8FA1-4533-8684-3DA5C15FC4C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750848-0AA2-47D1-A395-DDD4F55CCFB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38950" y="44450"/>
            <a:ext cx="2125663" cy="608171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44450"/>
            <a:ext cx="6229350" cy="608171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FA48C-B3FE-405C-A1BB-E45523F09E5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35013" y="44450"/>
            <a:ext cx="8229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abla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s-E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EEF15-F11B-4F01-9415-87E72577F4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066DD-8EC9-4F45-A6CD-DB038E77333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A9DCC3-11ED-4313-AFF6-9AFFABA628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A41540-0429-476B-A5EE-99B200AE22D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7E60A6-A2AA-4580-844B-88E07A3D5C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6CA407-8E9F-409C-8D53-992B4910AED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F81E57-F675-42D3-81E3-113B245F42B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04C68-A8A9-4688-9AC2-93E2CF86C54F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C00F4B-9013-42CE-A800-9C28B20A4E2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35013" y="444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Sugef</a:t>
            </a:r>
            <a:br>
              <a:rPr lang="es-ES"/>
            </a:br>
            <a:r>
              <a:rPr lang="es-ES"/>
              <a:t>Banco BCT S.A.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</a:defRPr>
            </a:lvl1pPr>
          </a:lstStyle>
          <a:p>
            <a:pPr>
              <a:defRPr/>
            </a:pPr>
            <a:fld id="{B3A0DCEB-A7DA-4997-AECE-FEF6F0B723C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54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1 Título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2155825"/>
          </a:xfrm>
        </p:spPr>
        <p:txBody>
          <a:bodyPr/>
          <a:lstStyle/>
          <a:p>
            <a:r>
              <a:rPr lang="es-CR" sz="4000" b="1" dirty="0"/>
              <a:t>Clase de Datos de Pasivos</a:t>
            </a:r>
          </a:p>
        </p:txBody>
      </p:sp>
      <p:sp>
        <p:nvSpPr>
          <p:cNvPr id="3075" name="2 Subtítulo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6400800" cy="622300"/>
          </a:xfrm>
        </p:spPr>
        <p:txBody>
          <a:bodyPr/>
          <a:lstStyle/>
          <a:p>
            <a:r>
              <a:rPr lang="es-CR" b="1" dirty="0"/>
              <a:t>2020 (actualizado)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XML</a:t>
            </a:r>
            <a:r>
              <a:rPr lang="es-CR" dirty="0"/>
              <a:t> </a:t>
            </a:r>
            <a:r>
              <a:rPr lang="es-CR" dirty="0">
                <a:solidFill>
                  <a:schemeClr val="bg1"/>
                </a:solidFill>
              </a:rPr>
              <a:t>Pasivos</a:t>
            </a:r>
            <a:endParaRPr lang="es-CR" dirty="0"/>
          </a:p>
        </p:txBody>
      </p:sp>
      <p:sp>
        <p:nvSpPr>
          <p:cNvPr id="7" name="6 Rectángulo redondeado"/>
          <p:cNvSpPr/>
          <p:nvPr/>
        </p:nvSpPr>
        <p:spPr>
          <a:xfrm>
            <a:off x="642910" y="3143250"/>
            <a:ext cx="2286028" cy="785816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b="1" dirty="0" err="1"/>
              <a:t>Pasivos_Relación_comercial</a:t>
            </a:r>
            <a:endParaRPr lang="es-CR" dirty="0"/>
          </a:p>
        </p:txBody>
      </p:sp>
      <p:sp>
        <p:nvSpPr>
          <p:cNvPr id="8" name="7 Abrir llave"/>
          <p:cNvSpPr/>
          <p:nvPr/>
        </p:nvSpPr>
        <p:spPr>
          <a:xfrm>
            <a:off x="3214688" y="2286000"/>
            <a:ext cx="1285875" cy="2286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sp>
        <p:nvSpPr>
          <p:cNvPr id="9" name="8 Rectángulo"/>
          <p:cNvSpPr/>
          <p:nvPr/>
        </p:nvSpPr>
        <p:spPr>
          <a:xfrm>
            <a:off x="4932040" y="2708920"/>
            <a:ext cx="3168352" cy="16561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CR" sz="1600" dirty="0"/>
              <a:t>Permite obtener información relativa al tipo de acreedor y del tipo de relación comercial que el mismo mantiene con la entidad.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Clase de Datos Pasivos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R" dirty="0"/>
              <a:t>Mapeo de cuentas y campos</a:t>
            </a:r>
            <a:endParaRPr lang="es-CR" sz="800" dirty="0">
              <a:solidFill>
                <a:srgbClr val="FF0000"/>
              </a:solidFill>
            </a:endParaRPr>
          </a:p>
          <a:p>
            <a:r>
              <a:rPr lang="es-CR" dirty="0"/>
              <a:t>Tablas de datos (nuevas)</a:t>
            </a:r>
            <a:endParaRPr lang="es-CR" sz="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es-CR"/>
          </a:p>
          <a:p>
            <a:pPr algn="ctr">
              <a:buFontTx/>
              <a:buNone/>
            </a:pPr>
            <a:endParaRPr lang="es-CR"/>
          </a:p>
          <a:p>
            <a:pPr algn="ctr">
              <a:buFontTx/>
              <a:buNone/>
            </a:pPr>
            <a:endParaRPr lang="es-CR"/>
          </a:p>
          <a:p>
            <a:pPr algn="ctr">
              <a:buFontTx/>
              <a:buNone/>
            </a:pPr>
            <a:r>
              <a:rPr lang="es-CR"/>
              <a:t>Muchas gracias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569077" cy="1143000"/>
          </a:xfrm>
        </p:spPr>
        <p:txBody>
          <a:bodyPr/>
          <a:lstStyle/>
          <a:p>
            <a:pPr algn="l"/>
            <a:r>
              <a:rPr lang="es-CR" dirty="0">
                <a:solidFill>
                  <a:schemeClr val="bg1"/>
                </a:solidFill>
              </a:rPr>
              <a:t>¿Qué es la Clase de Datos Pasivos?</a:t>
            </a:r>
          </a:p>
        </p:txBody>
      </p:sp>
      <p:sp>
        <p:nvSpPr>
          <p:cNvPr id="4099" name="2 Marcador de contenido"/>
          <p:cNvSpPr>
            <a:spLocks noGrp="1"/>
          </p:cNvSpPr>
          <p:nvPr>
            <p:ph idx="1"/>
          </p:nvPr>
        </p:nvSpPr>
        <p:spPr>
          <a:xfrm>
            <a:off x="0" y="1484784"/>
            <a:ext cx="8964488" cy="4725144"/>
          </a:xfrm>
        </p:spPr>
        <p:txBody>
          <a:bodyPr/>
          <a:lstStyle/>
          <a:p>
            <a:pPr algn="just"/>
            <a:r>
              <a:rPr lang="es-CR" sz="2400" dirty="0"/>
              <a:t>La clase de datos de Pasivos, es una base de datos que le permitirá a la SUGEF contar con información detallada de los Pasivos, por entidad financiera. Este incluye los campos necesarios, para que las entidades remitan en forma desagregada los pasivos por cliente, distinta a la que puede obtenerse de contable.  </a:t>
            </a:r>
          </a:p>
          <a:p>
            <a:pPr algn="just"/>
            <a:r>
              <a:rPr lang="es-CR" sz="2400" dirty="0"/>
              <a:t>Lo que permitirá contar con</a:t>
            </a:r>
            <a:r>
              <a:rPr lang="es-CR" sz="2400" i="1" dirty="0"/>
              <a:t> </a:t>
            </a:r>
            <a:r>
              <a:rPr lang="es-CR" sz="2400" dirty="0"/>
              <a:t>información oportuna, con el propósito de cumplir con los mandatos legales y analizar el riesgo que asumen las entidades en la gestión de la administración de sus obligaciones.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>
                <a:solidFill>
                  <a:schemeClr val="bg1"/>
                </a:solidFill>
              </a:rPr>
              <a:t>Qué información permitirá extraer? (sigue..)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600200"/>
            <a:ext cx="8258204" cy="5257800"/>
          </a:xfrm>
        </p:spPr>
        <p:txBody>
          <a:bodyPr/>
          <a:lstStyle/>
          <a:p>
            <a:pPr lvl="0" algn="just"/>
            <a:r>
              <a:rPr lang="es-CR" sz="2400" dirty="0"/>
              <a:t>Obtener el detalle del fondeo a través líneas de crédito, sobregiros y préstamos de la entidad (monto contratado, monto utilizado)</a:t>
            </a:r>
          </a:p>
          <a:p>
            <a:pPr lvl="0" algn="just"/>
            <a:r>
              <a:rPr lang="es-CR" sz="2400" dirty="0"/>
              <a:t>Obtener el origen del fondeo de la entidad</a:t>
            </a:r>
          </a:p>
          <a:p>
            <a:pPr lvl="0" algn="just"/>
            <a:r>
              <a:rPr lang="es-CR" sz="2400" dirty="0"/>
              <a:t>Tasas pactadas (fija-variable)</a:t>
            </a:r>
          </a:p>
          <a:p>
            <a:pPr lvl="0" algn="just"/>
            <a:r>
              <a:rPr lang="es-CR" sz="2400" dirty="0"/>
              <a:t>Obtener una tasa promedio ponderada (costo de fondeo).</a:t>
            </a:r>
          </a:p>
          <a:p>
            <a:pPr lvl="0" algn="just"/>
            <a:r>
              <a:rPr lang="es-CR" sz="2400" dirty="0"/>
              <a:t>Obtener un vencimiento promedio ponderado por plazo de los pasivos.</a:t>
            </a:r>
          </a:p>
          <a:p>
            <a:endParaRPr lang="es-C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CR" dirty="0">
                <a:solidFill>
                  <a:schemeClr val="bg1"/>
                </a:solidFill>
              </a:rPr>
              <a:t>Qué información permitirá extraer? (sigue..)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es-CR" sz="2400" dirty="0"/>
              <a:t>Determinar la existencia de dependencias en el fondeo de la entidad.</a:t>
            </a:r>
          </a:p>
          <a:p>
            <a:pPr lvl="0" algn="just"/>
            <a:r>
              <a:rPr lang="es-CR" sz="2400" dirty="0"/>
              <a:t>Contar con un flujo de pagos al plazo máximo de vencimiento, de todos los pasivos con costo.</a:t>
            </a:r>
          </a:p>
          <a:p>
            <a:pPr lvl="0" algn="just"/>
            <a:r>
              <a:rPr lang="es-CR" sz="2400" dirty="0"/>
              <a:t>Para extraer información relacionado a Basilea III y la futura Clase de Datos Liquidez. </a:t>
            </a:r>
          </a:p>
          <a:p>
            <a:pPr lvl="0" algn="just"/>
            <a:r>
              <a:rPr lang="es-CR" sz="2400" dirty="0"/>
              <a:t>Contar con información individualizada de cada cliente de las entidades financieras, resulta útil según los alcances de la Ley 9816 y su Reglamento.</a:t>
            </a:r>
            <a:endParaRPr lang="es-CR" sz="1800" dirty="0"/>
          </a:p>
          <a:p>
            <a:pPr lvl="0" algn="just"/>
            <a:endParaRPr lang="es-CR" sz="2400" dirty="0"/>
          </a:p>
          <a:p>
            <a:endParaRPr lang="es-C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Qué información permitirá extraer? (sigue..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686452"/>
          </a:xfrm>
        </p:spPr>
        <p:txBody>
          <a:bodyPr/>
          <a:lstStyle/>
          <a:p>
            <a:pPr lvl="0" algn="just"/>
            <a:r>
              <a:rPr lang="es-CR" sz="2000" dirty="0"/>
              <a:t>Información importante desde el punto de vista legitimación de capitales</a:t>
            </a:r>
          </a:p>
          <a:p>
            <a:pPr lvl="0" algn="just"/>
            <a:r>
              <a:rPr lang="es-CR" sz="2000" dirty="0"/>
              <a:t>En anteriores oportunidades a través de circulares externas se ha solicitado información referente a: </a:t>
            </a:r>
          </a:p>
          <a:p>
            <a:pPr lvl="1" algn="just"/>
            <a:r>
              <a:rPr lang="es-CR" sz="2000" dirty="0"/>
              <a:t>Saldo, número de cuentas y número de clientes</a:t>
            </a:r>
          </a:p>
          <a:p>
            <a:pPr lvl="1" algn="just"/>
            <a:r>
              <a:rPr lang="es-CR" sz="2000" dirty="0"/>
              <a:t>Por persona física y persona jurídica</a:t>
            </a:r>
          </a:p>
          <a:p>
            <a:pPr lvl="1" algn="just"/>
            <a:r>
              <a:rPr lang="es-CR" sz="2000" dirty="0"/>
              <a:t>En colones y moneda extranjera</a:t>
            </a:r>
          </a:p>
          <a:p>
            <a:pPr lvl="1" algn="just"/>
            <a:r>
              <a:rPr lang="es-CR" sz="2000" dirty="0"/>
              <a:t>Agrupados por rangos </a:t>
            </a:r>
          </a:p>
          <a:p>
            <a:endParaRPr lang="es-C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Clase</a:t>
            </a:r>
            <a:r>
              <a:rPr lang="es-CR" dirty="0"/>
              <a:t> </a:t>
            </a:r>
            <a:r>
              <a:rPr lang="es-CR" dirty="0">
                <a:solidFill>
                  <a:schemeClr val="bg1"/>
                </a:solidFill>
              </a:rPr>
              <a:t>de Datos Pasivos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3571868" y="5715016"/>
            <a:ext cx="2000250" cy="642937"/>
          </a:xfrm>
          <a:prstGeom prst="roundRect">
            <a:avLst/>
          </a:prstGeom>
          <a:ln>
            <a:prstDash val="lgDash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dirty="0"/>
              <a:t>XML Personas</a:t>
            </a:r>
          </a:p>
        </p:txBody>
      </p:sp>
      <p:pic>
        <p:nvPicPr>
          <p:cNvPr id="2069" name="Picture 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33513"/>
            <a:ext cx="9144000" cy="435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XML</a:t>
            </a:r>
            <a:r>
              <a:rPr lang="es-CR" dirty="0"/>
              <a:t> </a:t>
            </a:r>
            <a:r>
              <a:rPr lang="es-CR" dirty="0">
                <a:solidFill>
                  <a:schemeClr val="bg1"/>
                </a:solidFill>
              </a:rPr>
              <a:t>Pasivos</a:t>
            </a:r>
          </a:p>
        </p:txBody>
      </p:sp>
      <p:sp>
        <p:nvSpPr>
          <p:cNvPr id="5" name="4 Rectángulo redondeado"/>
          <p:cNvSpPr/>
          <p:nvPr/>
        </p:nvSpPr>
        <p:spPr>
          <a:xfrm>
            <a:off x="142844" y="3000372"/>
            <a:ext cx="2714644" cy="1000132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b="1" dirty="0"/>
              <a:t>Pasivos_Cuentas_Contables_220_230_260_270_280</a:t>
            </a:r>
            <a:endParaRPr lang="es-CR" dirty="0"/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6188" y="1643063"/>
            <a:ext cx="4500562" cy="3714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Abrir llave"/>
          <p:cNvSpPr/>
          <p:nvPr/>
        </p:nvSpPr>
        <p:spPr>
          <a:xfrm>
            <a:off x="2786063" y="1714500"/>
            <a:ext cx="642937" cy="3643313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XML</a:t>
            </a:r>
            <a:r>
              <a:rPr lang="es-CR" dirty="0"/>
              <a:t> </a:t>
            </a:r>
            <a:r>
              <a:rPr lang="es-CR" dirty="0">
                <a:solidFill>
                  <a:schemeClr val="bg1"/>
                </a:solidFill>
              </a:rPr>
              <a:t>Pasivos</a:t>
            </a:r>
            <a:endParaRPr lang="es-CR" dirty="0"/>
          </a:p>
        </p:txBody>
      </p:sp>
      <p:sp>
        <p:nvSpPr>
          <p:cNvPr id="4" name="3 Rectángulo redondeado"/>
          <p:cNvSpPr/>
          <p:nvPr/>
        </p:nvSpPr>
        <p:spPr>
          <a:xfrm>
            <a:off x="285720" y="3500438"/>
            <a:ext cx="2428905" cy="64293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b="1" dirty="0"/>
              <a:t>Pasivos_Cuentas_Contables_210</a:t>
            </a:r>
            <a:endParaRPr lang="es-CR" dirty="0"/>
          </a:p>
        </p:txBody>
      </p:sp>
      <p:sp>
        <p:nvSpPr>
          <p:cNvPr id="6" name="5 Abrir llave"/>
          <p:cNvSpPr/>
          <p:nvPr/>
        </p:nvSpPr>
        <p:spPr>
          <a:xfrm>
            <a:off x="2714625" y="1928813"/>
            <a:ext cx="571500" cy="3714750"/>
          </a:xfrm>
          <a:prstGeom prst="leftBrace">
            <a:avLst>
              <a:gd name="adj1" fmla="val 0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pic>
        <p:nvPicPr>
          <p:cNvPr id="9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14678" y="2564904"/>
            <a:ext cx="5587856" cy="2435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>
                <a:solidFill>
                  <a:schemeClr val="bg1"/>
                </a:solidFill>
              </a:rPr>
              <a:t>XML</a:t>
            </a:r>
            <a:r>
              <a:rPr lang="es-CR" dirty="0"/>
              <a:t> </a:t>
            </a:r>
            <a:r>
              <a:rPr lang="es-CR" dirty="0">
                <a:solidFill>
                  <a:schemeClr val="bg1"/>
                </a:solidFill>
              </a:rPr>
              <a:t>Pasivos</a:t>
            </a:r>
            <a:endParaRPr lang="es-CR" dirty="0"/>
          </a:p>
        </p:txBody>
      </p:sp>
      <p:sp>
        <p:nvSpPr>
          <p:cNvPr id="6" name="5 Rectángulo redondeado"/>
          <p:cNvSpPr/>
          <p:nvPr/>
        </p:nvSpPr>
        <p:spPr>
          <a:xfrm>
            <a:off x="285720" y="3357562"/>
            <a:ext cx="2714655" cy="1071570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b="1" dirty="0" err="1"/>
              <a:t>Pasivos_Tabla_Vencimiento_Obligaciones</a:t>
            </a:r>
            <a:endParaRPr lang="es-CR" dirty="0"/>
          </a:p>
        </p:txBody>
      </p:sp>
      <p:sp>
        <p:nvSpPr>
          <p:cNvPr id="8" name="7 Rectángulo redondeado"/>
          <p:cNvSpPr/>
          <p:nvPr/>
        </p:nvSpPr>
        <p:spPr>
          <a:xfrm>
            <a:off x="3786188" y="2214554"/>
            <a:ext cx="2286010" cy="78581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b="1" dirty="0"/>
              <a:t>Pasivos_Cuentas_Contables_220_230_260_270_280</a:t>
            </a:r>
            <a:endParaRPr lang="es-CR" dirty="0"/>
          </a:p>
        </p:txBody>
      </p:sp>
      <p:sp>
        <p:nvSpPr>
          <p:cNvPr id="10" name="9 Rectángulo redondeado"/>
          <p:cNvSpPr/>
          <p:nvPr/>
        </p:nvSpPr>
        <p:spPr>
          <a:xfrm>
            <a:off x="3786188" y="4786313"/>
            <a:ext cx="2286010" cy="785827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s-CR" b="1" dirty="0"/>
              <a:t>Pasivos_Cuentas_Contables_210</a:t>
            </a:r>
            <a:endParaRPr lang="es-CR" dirty="0"/>
          </a:p>
        </p:txBody>
      </p:sp>
      <p:sp>
        <p:nvSpPr>
          <p:cNvPr id="11" name="10 Abrir llave"/>
          <p:cNvSpPr/>
          <p:nvPr/>
        </p:nvSpPr>
        <p:spPr>
          <a:xfrm>
            <a:off x="3071813" y="2643188"/>
            <a:ext cx="642937" cy="2643187"/>
          </a:xfrm>
          <a:prstGeom prst="leftBrace">
            <a:avLst>
              <a:gd name="adj1" fmla="val 8333"/>
              <a:gd name="adj2" fmla="val 5192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s-CR"/>
          </a:p>
        </p:txBody>
      </p:sp>
      <p:sp>
        <p:nvSpPr>
          <p:cNvPr id="9" name="8 Rectángulo"/>
          <p:cNvSpPr/>
          <p:nvPr/>
        </p:nvSpPr>
        <p:spPr>
          <a:xfrm>
            <a:off x="5286375" y="3143250"/>
            <a:ext cx="3143250" cy="15001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just">
              <a:defRPr/>
            </a:pPr>
            <a:r>
              <a:rPr lang="es-CR" sz="1200" dirty="0">
                <a:solidFill>
                  <a:schemeClr val="tx1"/>
                </a:solidFill>
              </a:rPr>
              <a:t>En este XML se obtiene la información de las diferentes obligaciones (principal e intereses) según plazo hasta vencimiento.  Considerando desde exigibilidad inmediata hasta pasivos de largo plazo, ordenados según una tabla de pagos</a:t>
            </a:r>
            <a:r>
              <a:rPr lang="es-CR" dirty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9754</TotalTime>
  <Words>426</Words>
  <Application>Microsoft Office PowerPoint</Application>
  <PresentationFormat>Presentación en pantalla (4:3)</PresentationFormat>
  <Paragraphs>50</Paragraphs>
  <Slides>12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5" baseType="lpstr">
      <vt:lpstr>Arial</vt:lpstr>
      <vt:lpstr>Calibri</vt:lpstr>
      <vt:lpstr>Diseño predeterminado</vt:lpstr>
      <vt:lpstr>Clase de Datos de Pasivos</vt:lpstr>
      <vt:lpstr>¿Qué es la Clase de Datos Pasivos?</vt:lpstr>
      <vt:lpstr>Qué información permitirá extraer? (sigue..)</vt:lpstr>
      <vt:lpstr>Qué información permitirá extraer? (sigue..)</vt:lpstr>
      <vt:lpstr>Qué información permitirá extraer? (sigue..</vt:lpstr>
      <vt:lpstr>Clase de Datos Pasivos</vt:lpstr>
      <vt:lpstr>XML Pasivos</vt:lpstr>
      <vt:lpstr>XML Pasivos</vt:lpstr>
      <vt:lpstr>XML Pasivos</vt:lpstr>
      <vt:lpstr>XML Pasivos</vt:lpstr>
      <vt:lpstr>Clase de Datos Pasivos</vt:lpstr>
      <vt:lpstr>Presentación de PowerPoint</vt:lpstr>
    </vt:vector>
  </TitlesOfParts>
  <Company>SUGEF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Banco BCT</dc:title>
  <dc:creator>Francine Aguello Rodriguez</dc:creator>
  <cp:lastModifiedBy>GUTIERREZ SOTO JOSE ALFREDO</cp:lastModifiedBy>
  <cp:revision>834</cp:revision>
  <dcterms:created xsi:type="dcterms:W3CDTF">2007-06-20T16:39:50Z</dcterms:created>
  <dcterms:modified xsi:type="dcterms:W3CDTF">2020-10-12T21:28:19Z</dcterms:modified>
</cp:coreProperties>
</file>