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7B4448-E9B6-4B93-8EFA-28107EEB403A}" type="datetimeFigureOut">
              <a:rPr lang="es-ES" smtClean="0"/>
              <a:t>23/03/2015</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E414AA-3123-4861-8CA9-BC7E8FAF0FDB}" type="slidenum">
              <a:rPr lang="es-ES" smtClean="0"/>
              <a:t>‹Nº›</a:t>
            </a:fld>
            <a:endParaRPr lang="es-ES"/>
          </a:p>
        </p:txBody>
      </p:sp>
    </p:spTree>
    <p:extLst>
      <p:ext uri="{BB962C8B-B14F-4D97-AF65-F5344CB8AC3E}">
        <p14:creationId xmlns:p14="http://schemas.microsoft.com/office/powerpoint/2010/main" val="1110747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R" dirty="0"/>
          </a:p>
        </p:txBody>
      </p:sp>
      <p:sp>
        <p:nvSpPr>
          <p:cNvPr id="4" name="3 Marcador de número de diapositiva"/>
          <p:cNvSpPr>
            <a:spLocks noGrp="1"/>
          </p:cNvSpPr>
          <p:nvPr>
            <p:ph type="sldNum" sz="quarter" idx="10"/>
          </p:nvPr>
        </p:nvSpPr>
        <p:spPr/>
        <p:txBody>
          <a:bodyPr/>
          <a:lstStyle/>
          <a:p>
            <a:pPr>
              <a:defRPr/>
            </a:pPr>
            <a:fld id="{77B328AC-AAAF-4CD2-8303-30DC5E338A53}" type="slidenum">
              <a:rPr lang="es-CR" smtClean="0">
                <a:solidFill>
                  <a:prstClr val="black"/>
                </a:solidFill>
              </a:rPr>
              <a:pPr>
                <a:defRPr/>
              </a:pPr>
              <a:t>1</a:t>
            </a:fld>
            <a:endParaRPr lang="es-CR">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R" dirty="0"/>
          </a:p>
        </p:txBody>
      </p:sp>
      <p:sp>
        <p:nvSpPr>
          <p:cNvPr id="4" name="3 Marcador de número de diapositiva"/>
          <p:cNvSpPr>
            <a:spLocks noGrp="1"/>
          </p:cNvSpPr>
          <p:nvPr>
            <p:ph type="sldNum" sz="quarter" idx="10"/>
          </p:nvPr>
        </p:nvSpPr>
        <p:spPr/>
        <p:txBody>
          <a:bodyPr/>
          <a:lstStyle/>
          <a:p>
            <a:pPr>
              <a:defRPr/>
            </a:pPr>
            <a:fld id="{77B328AC-AAAF-4CD2-8303-30DC5E338A53}" type="slidenum">
              <a:rPr lang="es-CR" smtClean="0">
                <a:solidFill>
                  <a:prstClr val="black"/>
                </a:solidFill>
              </a:rPr>
              <a:pPr>
                <a:defRPr/>
              </a:pPr>
              <a:t>2</a:t>
            </a:fld>
            <a:endParaRPr lang="es-CR">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R" dirty="0"/>
          </a:p>
        </p:txBody>
      </p:sp>
      <p:sp>
        <p:nvSpPr>
          <p:cNvPr id="4" name="3 Marcador de número de diapositiva"/>
          <p:cNvSpPr>
            <a:spLocks noGrp="1"/>
          </p:cNvSpPr>
          <p:nvPr>
            <p:ph type="sldNum" sz="quarter" idx="10"/>
          </p:nvPr>
        </p:nvSpPr>
        <p:spPr/>
        <p:txBody>
          <a:bodyPr/>
          <a:lstStyle/>
          <a:p>
            <a:pPr>
              <a:defRPr/>
            </a:pPr>
            <a:fld id="{77B328AC-AAAF-4CD2-8303-30DC5E338A53}" type="slidenum">
              <a:rPr lang="es-CR" smtClean="0">
                <a:solidFill>
                  <a:prstClr val="black"/>
                </a:solidFill>
              </a:rPr>
              <a:pPr>
                <a:defRPr/>
              </a:pPr>
              <a:t>3</a:t>
            </a:fld>
            <a:endParaRPr lang="es-CR">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R" dirty="0"/>
          </a:p>
        </p:txBody>
      </p:sp>
      <p:sp>
        <p:nvSpPr>
          <p:cNvPr id="4" name="3 Marcador de número de diapositiva"/>
          <p:cNvSpPr>
            <a:spLocks noGrp="1"/>
          </p:cNvSpPr>
          <p:nvPr>
            <p:ph type="sldNum" sz="quarter" idx="10"/>
          </p:nvPr>
        </p:nvSpPr>
        <p:spPr/>
        <p:txBody>
          <a:bodyPr/>
          <a:lstStyle/>
          <a:p>
            <a:pPr>
              <a:defRPr/>
            </a:pPr>
            <a:fld id="{77B328AC-AAAF-4CD2-8303-30DC5E338A53}" type="slidenum">
              <a:rPr lang="es-CR" smtClean="0">
                <a:solidFill>
                  <a:prstClr val="black"/>
                </a:solidFill>
              </a:rPr>
              <a:pPr>
                <a:defRPr/>
              </a:pPr>
              <a:t>4</a:t>
            </a:fld>
            <a:endParaRPr lang="es-CR">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R" dirty="0"/>
          </a:p>
        </p:txBody>
      </p:sp>
      <p:sp>
        <p:nvSpPr>
          <p:cNvPr id="4" name="3 Marcador de número de diapositiva"/>
          <p:cNvSpPr>
            <a:spLocks noGrp="1"/>
          </p:cNvSpPr>
          <p:nvPr>
            <p:ph type="sldNum" sz="quarter" idx="10"/>
          </p:nvPr>
        </p:nvSpPr>
        <p:spPr/>
        <p:txBody>
          <a:bodyPr/>
          <a:lstStyle/>
          <a:p>
            <a:pPr>
              <a:defRPr/>
            </a:pPr>
            <a:fld id="{77B328AC-AAAF-4CD2-8303-30DC5E338A53}" type="slidenum">
              <a:rPr lang="es-CR" smtClean="0">
                <a:solidFill>
                  <a:prstClr val="black"/>
                </a:solidFill>
              </a:rPr>
              <a:pPr>
                <a:defRPr/>
              </a:pPr>
              <a:t>19</a:t>
            </a:fld>
            <a:endParaRPr lang="es-CR">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4" name="Picture 7" descr="SUGEF"/>
          <p:cNvPicPr>
            <a:picLocks noChangeAspect="1" noChangeArrowheads="1"/>
          </p:cNvPicPr>
          <p:nvPr userDrawn="1"/>
        </p:nvPicPr>
        <p:blipFill>
          <a:blip r:embed="rId2" cstate="print">
            <a:lum bright="-6000" contrast="6000"/>
          </a:blip>
          <a:srcRect/>
          <a:stretch>
            <a:fillRect/>
          </a:stretch>
        </p:blipFill>
        <p:spPr bwMode="auto">
          <a:xfrm>
            <a:off x="684213" y="1268413"/>
            <a:ext cx="2232025" cy="1352550"/>
          </a:xfrm>
          <a:prstGeom prst="rect">
            <a:avLst/>
          </a:prstGeom>
          <a:noFill/>
          <a:ln w="9525">
            <a:noFill/>
            <a:miter lim="800000"/>
            <a:headEnd/>
            <a:tailEnd/>
          </a:ln>
        </p:spPr>
      </p:pic>
      <p:sp>
        <p:nvSpPr>
          <p:cNvPr id="3074" name="Rectangle 2"/>
          <p:cNvSpPr>
            <a:spLocks noGrp="1" noChangeArrowheads="1"/>
          </p:cNvSpPr>
          <p:nvPr>
            <p:ph type="ctrTitle"/>
          </p:nvPr>
        </p:nvSpPr>
        <p:spPr>
          <a:xfrm>
            <a:off x="685800" y="2130425"/>
            <a:ext cx="7772400" cy="1470025"/>
          </a:xfrm>
        </p:spPr>
        <p:txBody>
          <a:bodyPr/>
          <a:lstStyle>
            <a:lvl1pPr algn="ctr">
              <a:defRPr/>
            </a:lvl1pPr>
          </a:lstStyle>
          <a:p>
            <a:r>
              <a:rPr lang="es-ES"/>
              <a:t>Banco BCT S.A.</a:t>
            </a:r>
          </a:p>
        </p:txBody>
      </p:sp>
      <p:sp>
        <p:nvSpPr>
          <p:cNvPr id="3075" name="Rectangle 3"/>
          <p:cNvSpPr>
            <a:spLocks noGrp="1" noChangeArrowheads="1"/>
          </p:cNvSpPr>
          <p:nvPr>
            <p:ph type="subTitle" idx="1"/>
          </p:nvPr>
        </p:nvSpPr>
        <p:spPr>
          <a:xfrm>
            <a:off x="1331913" y="4365625"/>
            <a:ext cx="6400800" cy="622300"/>
          </a:xfrm>
        </p:spPr>
        <p:txBody>
          <a:bodyPr/>
          <a:lstStyle>
            <a:lvl1pPr marL="0" indent="0" algn="ctr">
              <a:buFontTx/>
              <a:buNone/>
              <a:defRPr/>
            </a:lvl1pPr>
          </a:lstStyle>
          <a:p>
            <a:r>
              <a:rPr lang="es-ES"/>
              <a:t>Resultados Cartera de Crédito</a:t>
            </a:r>
          </a:p>
        </p:txBody>
      </p:sp>
      <p:sp>
        <p:nvSpPr>
          <p:cNvPr id="5" name="Rectangle 4"/>
          <p:cNvSpPr>
            <a:spLocks noGrp="1" noChangeArrowheads="1"/>
          </p:cNvSpPr>
          <p:nvPr>
            <p:ph type="dt" sz="half" idx="10"/>
          </p:nvPr>
        </p:nvSpPr>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pPr>
              <a:defRPr/>
            </a:pPr>
            <a:fld id="{842BBCCE-8FA1-4533-8684-3DA5C15FC4CE}" type="slidenum">
              <a:rPr lang="es-ES">
                <a:solidFill>
                  <a:srgbClr val="000000"/>
                </a:solidFill>
              </a:rPr>
              <a:pPr>
                <a:defRPr/>
              </a:pPr>
              <a:t>‹Nº›</a:t>
            </a:fld>
            <a:endParaRPr lang="es-ES">
              <a:solidFill>
                <a:srgbClr val="000000"/>
              </a:solidFill>
            </a:endParaRPr>
          </a:p>
        </p:txBody>
      </p:sp>
    </p:spTree>
    <p:extLst>
      <p:ext uri="{BB962C8B-B14F-4D97-AF65-F5344CB8AC3E}">
        <p14:creationId xmlns:p14="http://schemas.microsoft.com/office/powerpoint/2010/main" val="4182406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750848-0AA2-47D1-A395-DDD4F55CCFBE}" type="slidenum">
              <a:rPr lang="es-ES">
                <a:solidFill>
                  <a:srgbClr val="000000"/>
                </a:solidFill>
              </a:rPr>
              <a:pPr>
                <a:defRPr/>
              </a:pPr>
              <a:t>‹Nº›</a:t>
            </a:fld>
            <a:endParaRPr lang="es-ES">
              <a:solidFill>
                <a:srgbClr val="000000"/>
              </a:solidFill>
            </a:endParaRPr>
          </a:p>
        </p:txBody>
      </p:sp>
    </p:spTree>
    <p:extLst>
      <p:ext uri="{BB962C8B-B14F-4D97-AF65-F5344CB8AC3E}">
        <p14:creationId xmlns:p14="http://schemas.microsoft.com/office/powerpoint/2010/main" val="4142579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38950" y="44450"/>
            <a:ext cx="2125663" cy="6081713"/>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44450"/>
            <a:ext cx="6229350" cy="6081713"/>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20FA48C-B3FE-405C-A1BB-E45523F09E5A}" type="slidenum">
              <a:rPr lang="es-ES">
                <a:solidFill>
                  <a:srgbClr val="000000"/>
                </a:solidFill>
              </a:rPr>
              <a:pPr>
                <a:defRPr/>
              </a:pPr>
              <a:t>‹Nº›</a:t>
            </a:fld>
            <a:endParaRPr lang="es-ES">
              <a:solidFill>
                <a:srgbClr val="000000"/>
              </a:solidFill>
            </a:endParaRPr>
          </a:p>
        </p:txBody>
      </p:sp>
    </p:spTree>
    <p:extLst>
      <p:ext uri="{BB962C8B-B14F-4D97-AF65-F5344CB8AC3E}">
        <p14:creationId xmlns:p14="http://schemas.microsoft.com/office/powerpoint/2010/main" val="20586398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735013" y="44450"/>
            <a:ext cx="8229600" cy="1143000"/>
          </a:xfrm>
        </p:spPr>
        <p:txBody>
          <a:bodyPr/>
          <a:lstStyle/>
          <a:p>
            <a:r>
              <a:rPr lang="es-ES" smtClean="0"/>
              <a:t>Haga clic para modificar el estilo de título del patrón</a:t>
            </a:r>
            <a:endParaRPr lang="es-ES"/>
          </a:p>
        </p:txBody>
      </p:sp>
      <p:sp>
        <p:nvSpPr>
          <p:cNvPr id="3" name="2 Marcador de tabla"/>
          <p:cNvSpPr>
            <a:spLocks noGrp="1"/>
          </p:cNvSpPr>
          <p:nvPr>
            <p:ph type="tbl" idx="1"/>
          </p:nvPr>
        </p:nvSpPr>
        <p:spPr>
          <a:xfrm>
            <a:off x="457200" y="1600200"/>
            <a:ext cx="8229600" cy="4525963"/>
          </a:xfrm>
        </p:spPr>
        <p:txBody>
          <a:bodyPr/>
          <a:lstStyle/>
          <a:p>
            <a:pPr lvl="0"/>
            <a:endParaRPr lang="es-E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2FEEF15-F11B-4F01-9415-87E72577F44E}" type="slidenum">
              <a:rPr lang="es-ES">
                <a:solidFill>
                  <a:srgbClr val="000000"/>
                </a:solidFill>
              </a:rPr>
              <a:pPr>
                <a:defRPr/>
              </a:pPr>
              <a:t>‹Nº›</a:t>
            </a:fld>
            <a:endParaRPr lang="es-ES">
              <a:solidFill>
                <a:srgbClr val="000000"/>
              </a:solidFill>
            </a:endParaRPr>
          </a:p>
        </p:txBody>
      </p:sp>
    </p:spTree>
    <p:extLst>
      <p:ext uri="{BB962C8B-B14F-4D97-AF65-F5344CB8AC3E}">
        <p14:creationId xmlns:p14="http://schemas.microsoft.com/office/powerpoint/2010/main" val="2366248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02066DD-8EC9-4F45-A6CD-DB038E773331}" type="slidenum">
              <a:rPr lang="es-ES">
                <a:solidFill>
                  <a:srgbClr val="000000"/>
                </a:solidFill>
              </a:rPr>
              <a:pPr>
                <a:defRPr/>
              </a:pPr>
              <a:t>‹Nº›</a:t>
            </a:fld>
            <a:endParaRPr lang="es-ES">
              <a:solidFill>
                <a:srgbClr val="000000"/>
              </a:solidFill>
            </a:endParaRPr>
          </a:p>
        </p:txBody>
      </p:sp>
    </p:spTree>
    <p:extLst>
      <p:ext uri="{BB962C8B-B14F-4D97-AF65-F5344CB8AC3E}">
        <p14:creationId xmlns:p14="http://schemas.microsoft.com/office/powerpoint/2010/main" val="948786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4A9DCC3-11ED-4313-AFF6-9AFFABA62826}" type="slidenum">
              <a:rPr lang="es-ES">
                <a:solidFill>
                  <a:srgbClr val="000000"/>
                </a:solidFill>
              </a:rPr>
              <a:pPr>
                <a:defRPr/>
              </a:pPr>
              <a:t>‹Nº›</a:t>
            </a:fld>
            <a:endParaRPr lang="es-ES">
              <a:solidFill>
                <a:srgbClr val="000000"/>
              </a:solidFill>
            </a:endParaRPr>
          </a:p>
        </p:txBody>
      </p:sp>
    </p:spTree>
    <p:extLst>
      <p:ext uri="{BB962C8B-B14F-4D97-AF65-F5344CB8AC3E}">
        <p14:creationId xmlns:p14="http://schemas.microsoft.com/office/powerpoint/2010/main" val="2286504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0A41540-0429-476B-A5EE-99B200AE22DE}" type="slidenum">
              <a:rPr lang="es-ES">
                <a:solidFill>
                  <a:srgbClr val="000000"/>
                </a:solidFill>
              </a:rPr>
              <a:pPr>
                <a:defRPr/>
              </a:pPr>
              <a:t>‹Nº›</a:t>
            </a:fld>
            <a:endParaRPr lang="es-ES">
              <a:solidFill>
                <a:srgbClr val="000000"/>
              </a:solidFill>
            </a:endParaRPr>
          </a:p>
        </p:txBody>
      </p:sp>
    </p:spTree>
    <p:extLst>
      <p:ext uri="{BB962C8B-B14F-4D97-AF65-F5344CB8AC3E}">
        <p14:creationId xmlns:p14="http://schemas.microsoft.com/office/powerpoint/2010/main" val="3263336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67E60A6-A2AA-4580-844B-88E07A3D5C8A}" type="slidenum">
              <a:rPr lang="es-ES">
                <a:solidFill>
                  <a:srgbClr val="000000"/>
                </a:solidFill>
              </a:rPr>
              <a:pPr>
                <a:defRPr/>
              </a:pPr>
              <a:t>‹Nº›</a:t>
            </a:fld>
            <a:endParaRPr lang="es-ES">
              <a:solidFill>
                <a:srgbClr val="000000"/>
              </a:solidFill>
            </a:endParaRPr>
          </a:p>
        </p:txBody>
      </p:sp>
    </p:spTree>
    <p:extLst>
      <p:ext uri="{BB962C8B-B14F-4D97-AF65-F5344CB8AC3E}">
        <p14:creationId xmlns:p14="http://schemas.microsoft.com/office/powerpoint/2010/main" val="3316773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B6CA407-8E9F-409C-8D53-992B4910AEDD}" type="slidenum">
              <a:rPr lang="es-ES">
                <a:solidFill>
                  <a:srgbClr val="000000"/>
                </a:solidFill>
              </a:rPr>
              <a:pPr>
                <a:defRPr/>
              </a:pPr>
              <a:t>‹Nº›</a:t>
            </a:fld>
            <a:endParaRPr lang="es-ES">
              <a:solidFill>
                <a:srgbClr val="000000"/>
              </a:solidFill>
            </a:endParaRPr>
          </a:p>
        </p:txBody>
      </p:sp>
    </p:spTree>
    <p:extLst>
      <p:ext uri="{BB962C8B-B14F-4D97-AF65-F5344CB8AC3E}">
        <p14:creationId xmlns:p14="http://schemas.microsoft.com/office/powerpoint/2010/main" val="3938298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DF81E57-F675-42D3-81E3-113B245F42B9}" type="slidenum">
              <a:rPr lang="es-ES">
                <a:solidFill>
                  <a:srgbClr val="000000"/>
                </a:solidFill>
              </a:rPr>
              <a:pPr>
                <a:defRPr/>
              </a:pPr>
              <a:t>‹Nº›</a:t>
            </a:fld>
            <a:endParaRPr lang="es-ES">
              <a:solidFill>
                <a:srgbClr val="000000"/>
              </a:solidFill>
            </a:endParaRPr>
          </a:p>
        </p:txBody>
      </p:sp>
    </p:spTree>
    <p:extLst>
      <p:ext uri="{BB962C8B-B14F-4D97-AF65-F5344CB8AC3E}">
        <p14:creationId xmlns:p14="http://schemas.microsoft.com/office/powerpoint/2010/main" val="3388750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7604C68-A8A9-4688-9AC2-93E2CF86C54F}" type="slidenum">
              <a:rPr lang="es-ES">
                <a:solidFill>
                  <a:srgbClr val="000000"/>
                </a:solidFill>
              </a:rPr>
              <a:pPr>
                <a:defRPr/>
              </a:pPr>
              <a:t>‹Nº›</a:t>
            </a:fld>
            <a:endParaRPr lang="es-ES">
              <a:solidFill>
                <a:srgbClr val="000000"/>
              </a:solidFill>
            </a:endParaRPr>
          </a:p>
        </p:txBody>
      </p:sp>
    </p:spTree>
    <p:extLst>
      <p:ext uri="{BB962C8B-B14F-4D97-AF65-F5344CB8AC3E}">
        <p14:creationId xmlns:p14="http://schemas.microsoft.com/office/powerpoint/2010/main" val="2214402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2C00F4B-9013-42CE-A800-9C28B20A4E29}" type="slidenum">
              <a:rPr lang="es-ES">
                <a:solidFill>
                  <a:srgbClr val="000000"/>
                </a:solidFill>
              </a:rPr>
              <a:pPr>
                <a:defRPr/>
              </a:pPr>
              <a:t>‹Nº›</a:t>
            </a:fld>
            <a:endParaRPr lang="es-ES">
              <a:solidFill>
                <a:srgbClr val="000000"/>
              </a:solidFill>
            </a:endParaRPr>
          </a:p>
        </p:txBody>
      </p:sp>
    </p:spTree>
    <p:extLst>
      <p:ext uri="{BB962C8B-B14F-4D97-AF65-F5344CB8AC3E}">
        <p14:creationId xmlns:p14="http://schemas.microsoft.com/office/powerpoint/2010/main" val="3436800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35013" y="4445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Sugef</a:t>
            </a:r>
            <a:br>
              <a:rPr lang="es-ES" smtClean="0"/>
            </a:br>
            <a:r>
              <a:rPr lang="es-ES" smtClean="0"/>
              <a:t>Banco BCT S.A.</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fontAlgn="base">
              <a:spcBef>
                <a:spcPct val="0"/>
              </a:spcBef>
              <a:spcAft>
                <a:spcPct val="0"/>
              </a:spcAft>
              <a:defRPr/>
            </a:pPr>
            <a:fld id="{B3A0DCEB-A7DA-4997-AECE-FEF6F0B723C3}" type="slidenum">
              <a:rPr lang="es-ES">
                <a:solidFill>
                  <a:srgbClr val="000000"/>
                </a:solidFill>
              </a:rPr>
              <a:pPr fontAlgn="base">
                <a:spcBef>
                  <a:spcPct val="0"/>
                </a:spcBef>
                <a:spcAft>
                  <a:spcPct val="0"/>
                </a:spcAft>
                <a:defRPr/>
              </a:pPr>
              <a:t>‹Nº›</a:t>
            </a:fld>
            <a:endParaRPr lang="es-ES">
              <a:solidFill>
                <a:srgbClr val="000000"/>
              </a:solidFill>
            </a:endParaRPr>
          </a:p>
        </p:txBody>
      </p:sp>
    </p:spTree>
    <p:extLst>
      <p:ext uri="{BB962C8B-B14F-4D97-AF65-F5344CB8AC3E}">
        <p14:creationId xmlns:p14="http://schemas.microsoft.com/office/powerpoint/2010/main" val="17818955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r" rtl="0" eaLnBrk="0" fontAlgn="base" hangingPunct="0">
        <a:spcBef>
          <a:spcPct val="0"/>
        </a:spcBef>
        <a:spcAft>
          <a:spcPct val="0"/>
        </a:spcAft>
        <a:defRPr sz="3200">
          <a:solidFill>
            <a:schemeClr val="tx2"/>
          </a:solidFill>
          <a:latin typeface="+mj-lt"/>
          <a:ea typeface="+mj-ea"/>
          <a:cs typeface="+mj-cs"/>
        </a:defRPr>
      </a:lvl1pPr>
      <a:lvl2pPr algn="r" rtl="0" eaLnBrk="0" fontAlgn="base" hangingPunct="0">
        <a:spcBef>
          <a:spcPct val="0"/>
        </a:spcBef>
        <a:spcAft>
          <a:spcPct val="0"/>
        </a:spcAft>
        <a:defRPr sz="3200">
          <a:solidFill>
            <a:schemeClr val="tx2"/>
          </a:solidFill>
          <a:latin typeface="Arial" charset="0"/>
        </a:defRPr>
      </a:lvl2pPr>
      <a:lvl3pPr algn="r" rtl="0" eaLnBrk="0" fontAlgn="base" hangingPunct="0">
        <a:spcBef>
          <a:spcPct val="0"/>
        </a:spcBef>
        <a:spcAft>
          <a:spcPct val="0"/>
        </a:spcAft>
        <a:defRPr sz="3200">
          <a:solidFill>
            <a:schemeClr val="tx2"/>
          </a:solidFill>
          <a:latin typeface="Arial" charset="0"/>
        </a:defRPr>
      </a:lvl3pPr>
      <a:lvl4pPr algn="r" rtl="0" eaLnBrk="0" fontAlgn="base" hangingPunct="0">
        <a:spcBef>
          <a:spcPct val="0"/>
        </a:spcBef>
        <a:spcAft>
          <a:spcPct val="0"/>
        </a:spcAft>
        <a:defRPr sz="3200">
          <a:solidFill>
            <a:schemeClr val="tx2"/>
          </a:solidFill>
          <a:latin typeface="Arial" charset="0"/>
        </a:defRPr>
      </a:lvl4pPr>
      <a:lvl5pPr algn="r" rtl="0" eaLnBrk="0" fontAlgn="base" hangingPunct="0">
        <a:spcBef>
          <a:spcPct val="0"/>
        </a:spcBef>
        <a:spcAft>
          <a:spcPct val="0"/>
        </a:spcAft>
        <a:defRPr sz="3200">
          <a:solidFill>
            <a:schemeClr val="tx2"/>
          </a:solidFill>
          <a:latin typeface="Arial" charset="0"/>
        </a:defRPr>
      </a:lvl5pPr>
      <a:lvl6pPr marL="457200" algn="r" rtl="0" fontAlgn="base">
        <a:spcBef>
          <a:spcPct val="0"/>
        </a:spcBef>
        <a:spcAft>
          <a:spcPct val="0"/>
        </a:spcAft>
        <a:defRPr sz="3200">
          <a:solidFill>
            <a:schemeClr val="tx2"/>
          </a:solidFill>
          <a:latin typeface="Arial" charset="0"/>
        </a:defRPr>
      </a:lvl6pPr>
      <a:lvl7pPr marL="914400" algn="r" rtl="0" fontAlgn="base">
        <a:spcBef>
          <a:spcPct val="0"/>
        </a:spcBef>
        <a:spcAft>
          <a:spcPct val="0"/>
        </a:spcAft>
        <a:defRPr sz="3200">
          <a:solidFill>
            <a:schemeClr val="tx2"/>
          </a:solidFill>
          <a:latin typeface="Arial" charset="0"/>
        </a:defRPr>
      </a:lvl7pPr>
      <a:lvl8pPr marL="1371600" algn="r" rtl="0" fontAlgn="base">
        <a:spcBef>
          <a:spcPct val="0"/>
        </a:spcBef>
        <a:spcAft>
          <a:spcPct val="0"/>
        </a:spcAft>
        <a:defRPr sz="3200">
          <a:solidFill>
            <a:schemeClr val="tx2"/>
          </a:solidFill>
          <a:latin typeface="Arial" charset="0"/>
        </a:defRPr>
      </a:lvl8pPr>
      <a:lvl9pPr marL="1828800" algn="r" rtl="0" fontAlgn="base">
        <a:spcBef>
          <a:spcPct val="0"/>
        </a:spcBef>
        <a:spcAft>
          <a:spcPct val="0"/>
        </a:spcAft>
        <a:defRPr sz="32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package" Target="../embeddings/Microsoft_Excel_Worksheet1.xlsx"/></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6.xml"/><Relationship Id="rId4" Type="http://schemas.openxmlformats.org/officeDocument/2006/relationships/image" Target="../media/image9.emf"/></Relationships>
</file>

<file path=ppt/slides/_rels/slide1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6.xml"/><Relationship Id="rId4" Type="http://schemas.openxmlformats.org/officeDocument/2006/relationships/image" Target="../media/image16.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Título"/>
          <p:cNvSpPr>
            <a:spLocks noGrp="1"/>
          </p:cNvSpPr>
          <p:nvPr>
            <p:ph type="ctrTitle"/>
          </p:nvPr>
        </p:nvSpPr>
        <p:spPr>
          <a:xfrm>
            <a:off x="683568" y="2204864"/>
            <a:ext cx="7772400" cy="3024336"/>
          </a:xfrm>
        </p:spPr>
        <p:txBody>
          <a:bodyPr/>
          <a:lstStyle/>
          <a:p>
            <a:r>
              <a:rPr lang="es-CR" sz="3600" b="1" dirty="0" smtClean="0"/>
              <a:t>Clase de Datos de Legitimación de Capitales y Financiamiento al Terrorismo con base en Riesgos</a:t>
            </a:r>
            <a:r>
              <a:rPr lang="es-CR" sz="4000" b="1" dirty="0" smtClean="0"/>
              <a:t/>
            </a:r>
            <a:br>
              <a:rPr lang="es-CR" sz="4000" b="1" dirty="0" smtClean="0"/>
            </a:br>
            <a:endParaRPr lang="es-CR" sz="4000" b="1" dirty="0" smtClean="0"/>
          </a:p>
        </p:txBody>
      </p:sp>
      <p:sp>
        <p:nvSpPr>
          <p:cNvPr id="3075" name="2 Subtítulo"/>
          <p:cNvSpPr>
            <a:spLocks noGrp="1"/>
          </p:cNvSpPr>
          <p:nvPr>
            <p:ph type="subTitle" idx="1"/>
          </p:nvPr>
        </p:nvSpPr>
        <p:spPr>
          <a:xfrm>
            <a:off x="1259631" y="4797152"/>
            <a:ext cx="7240577" cy="851173"/>
          </a:xfrm>
        </p:spPr>
        <p:txBody>
          <a:bodyPr/>
          <a:lstStyle/>
          <a:p>
            <a:r>
              <a:rPr lang="es-CR" b="1" dirty="0" smtClean="0"/>
              <a:t>2013</a:t>
            </a:r>
          </a:p>
          <a:p>
            <a:pPr lvl="0" algn="r" eaLnBrk="1" hangingPunct="1">
              <a:spcBef>
                <a:spcPct val="0"/>
              </a:spcBef>
            </a:pPr>
            <a:endParaRPr lang="es-CR" sz="1050" kern="1200" dirty="0" smtClean="0">
              <a:solidFill>
                <a:prstClr val="black"/>
              </a:solidFill>
              <a:latin typeface="Georgia" pitchFamily="18" charset="0"/>
              <a:cs typeface="Arial" charset="0"/>
            </a:endParaRPr>
          </a:p>
          <a:p>
            <a:pPr lvl="0" algn="r" eaLnBrk="1" hangingPunct="1">
              <a:spcBef>
                <a:spcPct val="0"/>
              </a:spcBef>
            </a:pPr>
            <a:r>
              <a:rPr lang="es-CR" sz="1050" kern="1200" dirty="0" smtClean="0">
                <a:solidFill>
                  <a:prstClr val="black"/>
                </a:solidFill>
                <a:latin typeface="Georgia" pitchFamily="18" charset="0"/>
                <a:cs typeface="Arial" charset="0"/>
              </a:rPr>
              <a:t>Certificada </a:t>
            </a:r>
            <a:r>
              <a:rPr lang="es-CR" sz="1050" kern="1200" dirty="0">
                <a:solidFill>
                  <a:prstClr val="black"/>
                </a:solidFill>
                <a:latin typeface="Georgia" pitchFamily="18" charset="0"/>
                <a:cs typeface="Arial" charset="0"/>
              </a:rPr>
              <a:t>con ISO-9001/2000 </a:t>
            </a:r>
          </a:p>
          <a:p>
            <a:endParaRPr lang="es-CR" b="1" dirty="0" smtClean="0"/>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8264" y="5956964"/>
            <a:ext cx="492349" cy="42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5905731"/>
            <a:ext cx="404094" cy="47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04080" y="5770770"/>
            <a:ext cx="592258" cy="610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252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16632"/>
            <a:ext cx="8229600" cy="1080120"/>
          </a:xfrm>
        </p:spPr>
        <p:txBody>
          <a:bodyPr/>
          <a:lstStyle/>
          <a:p>
            <a:pPr algn="ctr"/>
            <a:r>
              <a:rPr lang="es-CR" b="1" dirty="0" smtClean="0">
                <a:solidFill>
                  <a:schemeClr val="bg1"/>
                </a:solidFill>
              </a:rPr>
              <a:t>Información requerida</a:t>
            </a:r>
            <a:endParaRPr lang="es-CR" sz="2000" b="1" dirty="0">
              <a:solidFill>
                <a:schemeClr val="bg1"/>
              </a:solidFill>
            </a:endParaRPr>
          </a:p>
        </p:txBody>
      </p:sp>
      <p:sp>
        <p:nvSpPr>
          <p:cNvPr id="3" name="2 Marcador de contenido"/>
          <p:cNvSpPr>
            <a:spLocks noGrp="1"/>
          </p:cNvSpPr>
          <p:nvPr>
            <p:ph idx="1"/>
          </p:nvPr>
        </p:nvSpPr>
        <p:spPr>
          <a:xfrm>
            <a:off x="467544" y="1412776"/>
            <a:ext cx="8229600" cy="4680520"/>
          </a:xfrm>
        </p:spPr>
        <p:txBody>
          <a:bodyPr/>
          <a:lstStyle/>
          <a:p>
            <a:pPr marL="0" lvl="1" indent="0" algn="just">
              <a:buNone/>
            </a:pPr>
            <a:r>
              <a:rPr lang="es-ES" sz="2400" b="1" dirty="0" smtClean="0">
                <a:ea typeface="+mn-ea"/>
                <a:cs typeface="+mn-cs"/>
              </a:rPr>
              <a:t>Monitoreo</a:t>
            </a:r>
            <a:endParaRPr lang="es-ES" sz="2400" b="1" dirty="0">
              <a:ea typeface="+mn-ea"/>
              <a:cs typeface="+mn-cs"/>
            </a:endParaRPr>
          </a:p>
          <a:p>
            <a:pPr marL="457200" lvl="1" indent="0" algn="just">
              <a:buNone/>
            </a:pPr>
            <a:endParaRPr lang="es-ES" sz="2400" b="1" dirty="0" smtClean="0">
              <a:ea typeface="+mn-ea"/>
              <a:cs typeface="+mn-cs"/>
            </a:endParaRPr>
          </a:p>
          <a:p>
            <a:pPr lvl="1" algn="just"/>
            <a:r>
              <a:rPr lang="es-ES" sz="2000" dirty="0" smtClean="0">
                <a:solidFill>
                  <a:srgbClr val="000000"/>
                </a:solidFill>
              </a:rPr>
              <a:t>Cantidad de alertas generadas.</a:t>
            </a:r>
          </a:p>
          <a:p>
            <a:pPr lvl="1" algn="just"/>
            <a:r>
              <a:rPr lang="es-ES" sz="2000" dirty="0" smtClean="0">
                <a:solidFill>
                  <a:srgbClr val="000000"/>
                </a:solidFill>
              </a:rPr>
              <a:t>Cantidad de alertas resueltas.</a:t>
            </a:r>
          </a:p>
          <a:p>
            <a:pPr lvl="1" algn="just"/>
            <a:r>
              <a:rPr lang="es-ES" sz="2000" dirty="0" smtClean="0">
                <a:solidFill>
                  <a:srgbClr val="000000"/>
                </a:solidFill>
              </a:rPr>
              <a:t>Cantidad de alertas pendientes de resolución. </a:t>
            </a:r>
            <a:endParaRPr lang="es-ES" sz="1400" dirty="0" smtClean="0">
              <a:solidFill>
                <a:srgbClr val="000000"/>
              </a:solidFill>
            </a:endParaRPr>
          </a:p>
          <a:p>
            <a:pPr lvl="1" algn="just"/>
            <a:r>
              <a:rPr lang="es-ES" sz="2000" dirty="0" smtClean="0">
                <a:solidFill>
                  <a:srgbClr val="000000"/>
                </a:solidFill>
              </a:rPr>
              <a:t>Cantidad de alertas de empleados y directivos. </a:t>
            </a:r>
          </a:p>
          <a:p>
            <a:pPr lvl="1" algn="just"/>
            <a:r>
              <a:rPr lang="es-ES" sz="2000" dirty="0" smtClean="0">
                <a:solidFill>
                  <a:srgbClr val="000000"/>
                </a:solidFill>
              </a:rPr>
              <a:t>Cantidad de alertas de clientes de alto riesgo.</a:t>
            </a:r>
          </a:p>
          <a:p>
            <a:pPr lvl="1" algn="just"/>
            <a:r>
              <a:rPr lang="es-ES" sz="2000" dirty="0" smtClean="0">
                <a:solidFill>
                  <a:srgbClr val="000000"/>
                </a:solidFill>
              </a:rPr>
              <a:t>Cantidad de alertas de clientes de riesgo moderado. </a:t>
            </a:r>
          </a:p>
          <a:p>
            <a:pPr lvl="1" algn="just"/>
            <a:r>
              <a:rPr lang="es-ES" sz="2000" dirty="0" smtClean="0">
                <a:solidFill>
                  <a:srgbClr val="000000"/>
                </a:solidFill>
              </a:rPr>
              <a:t>Cantidad de alertas generadas por sistema monitoreo.</a:t>
            </a:r>
          </a:p>
          <a:p>
            <a:pPr lvl="1" algn="just"/>
            <a:r>
              <a:rPr lang="es-ES" sz="2000" dirty="0" smtClean="0">
                <a:solidFill>
                  <a:srgbClr val="000000"/>
                </a:solidFill>
              </a:rPr>
              <a:t>Cantidad de alertas generadas por otros sistemas.</a:t>
            </a:r>
          </a:p>
          <a:p>
            <a:pPr lvl="1" algn="just"/>
            <a:r>
              <a:rPr lang="es-ES" sz="2000" dirty="0" smtClean="0">
                <a:solidFill>
                  <a:srgbClr val="000000"/>
                </a:solidFill>
              </a:rPr>
              <a:t>Cantidad de alertas que generaron ROS.</a:t>
            </a:r>
            <a:endParaRPr lang="es-ES" sz="2000" dirty="0">
              <a:solidFill>
                <a:srgbClr val="000000"/>
              </a:solidFill>
            </a:endParaRPr>
          </a:p>
          <a:p>
            <a:pPr marL="457200" lvl="1" indent="0" algn="just">
              <a:buNone/>
            </a:pPr>
            <a:endParaRPr lang="es-ES" sz="2000" dirty="0"/>
          </a:p>
        </p:txBody>
      </p:sp>
    </p:spTree>
    <p:extLst>
      <p:ext uri="{BB962C8B-B14F-4D97-AF65-F5344CB8AC3E}">
        <p14:creationId xmlns:p14="http://schemas.microsoft.com/office/powerpoint/2010/main" val="375813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67544" y="188640"/>
            <a:ext cx="8497069" cy="648072"/>
          </a:xfrm>
        </p:spPr>
        <p:txBody>
          <a:bodyPr/>
          <a:lstStyle/>
          <a:p>
            <a:pPr algn="ctr"/>
            <a:r>
              <a:rPr lang="es-ES" b="1" dirty="0" smtClean="0">
                <a:solidFill>
                  <a:schemeClr val="bg1"/>
                </a:solidFill>
              </a:rPr>
              <a:t/>
            </a:r>
            <a:br>
              <a:rPr lang="es-ES" b="1" dirty="0" smtClean="0">
                <a:solidFill>
                  <a:schemeClr val="bg1"/>
                </a:solidFill>
              </a:rPr>
            </a:br>
            <a:r>
              <a:rPr lang="es-ES" b="1" dirty="0" smtClean="0">
                <a:solidFill>
                  <a:schemeClr val="bg1"/>
                </a:solidFill>
              </a:rPr>
              <a:t>Cuadro C</a:t>
            </a:r>
            <a:r>
              <a:rPr lang="es-ES" sz="2200" b="1" dirty="0" smtClean="0">
                <a:solidFill>
                  <a:schemeClr val="bg1"/>
                </a:solidFill>
              </a:rPr>
              <a:t/>
            </a:r>
            <a:br>
              <a:rPr lang="es-ES" sz="2200" b="1" dirty="0" smtClean="0">
                <a:solidFill>
                  <a:schemeClr val="bg1"/>
                </a:solidFill>
              </a:rPr>
            </a:br>
            <a:endParaRPr lang="es-CR" sz="2200" dirty="0">
              <a:solidFill>
                <a:schemeClr val="bg1"/>
              </a:solidFill>
            </a:endParaRPr>
          </a:p>
        </p:txBody>
      </p:sp>
      <p:graphicFrame>
        <p:nvGraphicFramePr>
          <p:cNvPr id="5" name="4 Objeto"/>
          <p:cNvGraphicFramePr>
            <a:graphicFrameLocks noChangeAspect="1"/>
          </p:cNvGraphicFramePr>
          <p:nvPr>
            <p:extLst>
              <p:ext uri="{D42A27DB-BD31-4B8C-83A1-F6EECF244321}">
                <p14:modId xmlns:p14="http://schemas.microsoft.com/office/powerpoint/2010/main" val="2301683199"/>
              </p:ext>
            </p:extLst>
          </p:nvPr>
        </p:nvGraphicFramePr>
        <p:xfrm>
          <a:off x="539552" y="1666874"/>
          <a:ext cx="8136904" cy="4714453"/>
        </p:xfrm>
        <a:graphic>
          <a:graphicData uri="http://schemas.openxmlformats.org/presentationml/2006/ole">
            <mc:AlternateContent xmlns:mc="http://schemas.openxmlformats.org/markup-compatibility/2006">
              <mc:Choice xmlns:v="urn:schemas-microsoft-com:vml" Requires="v">
                <p:oleObj spid="_x0000_s1026" name="Hoja de cálculo" r:id="rId4" imgW="7105616" imgH="3524310" progId="Excel.Sheet.12">
                  <p:embed/>
                </p:oleObj>
              </mc:Choice>
              <mc:Fallback>
                <p:oleObj name="Hoja de cálculo" r:id="rId4" imgW="7105616" imgH="3524310" progId="Excel.Sheet.12">
                  <p:embed/>
                  <p:pic>
                    <p:nvPicPr>
                      <p:cNvPr id="0" name=""/>
                      <p:cNvPicPr/>
                      <p:nvPr/>
                    </p:nvPicPr>
                    <p:blipFill>
                      <a:blip r:embed="rId5"/>
                      <a:stretch>
                        <a:fillRect/>
                      </a:stretch>
                    </p:blipFill>
                    <p:spPr>
                      <a:xfrm>
                        <a:off x="539552" y="1666874"/>
                        <a:ext cx="8136904" cy="4714453"/>
                      </a:xfrm>
                      <a:prstGeom prst="rect">
                        <a:avLst/>
                      </a:prstGeom>
                    </p:spPr>
                  </p:pic>
                </p:oleObj>
              </mc:Fallback>
            </mc:AlternateContent>
          </a:graphicData>
        </a:graphic>
      </p:graphicFrame>
    </p:spTree>
    <p:extLst>
      <p:ext uri="{BB962C8B-B14F-4D97-AF65-F5344CB8AC3E}">
        <p14:creationId xmlns:p14="http://schemas.microsoft.com/office/powerpoint/2010/main" val="8348028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16632"/>
            <a:ext cx="8229600" cy="1080120"/>
          </a:xfrm>
        </p:spPr>
        <p:txBody>
          <a:bodyPr/>
          <a:lstStyle/>
          <a:p>
            <a:pPr algn="ctr"/>
            <a:r>
              <a:rPr lang="es-CR" b="1" dirty="0" smtClean="0">
                <a:solidFill>
                  <a:schemeClr val="bg1"/>
                </a:solidFill>
              </a:rPr>
              <a:t>Ejemplo de validaciones </a:t>
            </a:r>
            <a:br>
              <a:rPr lang="es-CR" b="1" dirty="0" smtClean="0">
                <a:solidFill>
                  <a:schemeClr val="bg1"/>
                </a:solidFill>
              </a:rPr>
            </a:br>
            <a:r>
              <a:rPr lang="es-CR" b="1" dirty="0" smtClean="0">
                <a:solidFill>
                  <a:schemeClr val="bg1"/>
                </a:solidFill>
              </a:rPr>
              <a:t>Cuadro C</a:t>
            </a:r>
            <a:endParaRPr lang="es-CR" sz="2000" b="1" dirty="0">
              <a:solidFill>
                <a:schemeClr val="bg1"/>
              </a:solidFill>
            </a:endParaRPr>
          </a:p>
        </p:txBody>
      </p:sp>
      <p:sp>
        <p:nvSpPr>
          <p:cNvPr id="3" name="2 Marcador de contenido"/>
          <p:cNvSpPr>
            <a:spLocks noGrp="1"/>
          </p:cNvSpPr>
          <p:nvPr>
            <p:ph idx="1"/>
          </p:nvPr>
        </p:nvSpPr>
        <p:spPr>
          <a:xfrm>
            <a:off x="467544" y="1412776"/>
            <a:ext cx="8229600" cy="5112568"/>
          </a:xfrm>
        </p:spPr>
        <p:txBody>
          <a:bodyPr/>
          <a:lstStyle/>
          <a:p>
            <a:pPr lvl="0" algn="just"/>
            <a:endParaRPr lang="es-ES" sz="1600" dirty="0" smtClean="0"/>
          </a:p>
          <a:p>
            <a:pPr lvl="0" algn="just"/>
            <a:r>
              <a:rPr lang="es-ES" sz="1600" dirty="0" smtClean="0"/>
              <a:t>Verificar </a:t>
            </a:r>
            <a:r>
              <a:rPr lang="es-ES" sz="1600" dirty="0"/>
              <a:t>que el “</a:t>
            </a:r>
            <a:r>
              <a:rPr lang="es-ES" sz="1600" i="1" dirty="0"/>
              <a:t>Tipo de Persona del Cliente”</a:t>
            </a:r>
            <a:r>
              <a:rPr lang="es-ES" sz="1600" dirty="0"/>
              <a:t> corresponda a la tabla </a:t>
            </a:r>
            <a:r>
              <a:rPr lang="es-ES" sz="1600" b="1" i="1" dirty="0" smtClean="0"/>
              <a:t>Tipo_Persona_Legitimacion</a:t>
            </a:r>
            <a:r>
              <a:rPr lang="es-ES" sz="1600" dirty="0" smtClean="0"/>
              <a:t> </a:t>
            </a:r>
            <a:r>
              <a:rPr lang="es-ES" sz="1600" dirty="0"/>
              <a:t>de la base de datos de la SUGEF.</a:t>
            </a:r>
          </a:p>
          <a:p>
            <a:pPr lvl="0" algn="just"/>
            <a:endParaRPr lang="es-ES" sz="1600" dirty="0" smtClean="0"/>
          </a:p>
          <a:p>
            <a:pPr lvl="0" algn="just"/>
            <a:r>
              <a:rPr lang="es-ES" sz="1600" dirty="0" smtClean="0"/>
              <a:t>La </a:t>
            </a:r>
            <a:r>
              <a:rPr lang="es-ES" sz="1600" dirty="0"/>
              <a:t>suma del </a:t>
            </a:r>
            <a:r>
              <a:rPr lang="es-ES" sz="1600" i="1" dirty="0"/>
              <a:t>“Número de Clientes”</a:t>
            </a:r>
            <a:r>
              <a:rPr lang="es-ES" sz="1600" dirty="0"/>
              <a:t> de Personas Físicas y Jurídicas debe coincidir con el total de clientes del </a:t>
            </a:r>
            <a:r>
              <a:rPr lang="es-ES" sz="1600" i="1" dirty="0" smtClean="0"/>
              <a:t>Cuadro A </a:t>
            </a:r>
            <a:r>
              <a:rPr lang="es-ES" sz="1600" dirty="0" smtClean="0"/>
              <a:t>del </a:t>
            </a:r>
            <a:r>
              <a:rPr lang="es-ES" sz="1600" dirty="0"/>
              <a:t>mes indicado en el registro.</a:t>
            </a:r>
          </a:p>
          <a:p>
            <a:pPr lvl="0" algn="just"/>
            <a:endParaRPr lang="es-ES" sz="1600" dirty="0" smtClean="0"/>
          </a:p>
          <a:p>
            <a:pPr lvl="0" algn="just"/>
            <a:r>
              <a:rPr lang="es-ES" sz="1600" dirty="0" smtClean="0"/>
              <a:t>El </a:t>
            </a:r>
            <a:r>
              <a:rPr lang="es-ES" sz="1600" dirty="0"/>
              <a:t>“</a:t>
            </a:r>
            <a:r>
              <a:rPr lang="es-ES" sz="1600" i="1" dirty="0"/>
              <a:t>Porcentaje de Clientes”</a:t>
            </a:r>
            <a:r>
              <a:rPr lang="es-ES" sz="1600" dirty="0"/>
              <a:t> debe ser la relación entre el número de clientes de cada tipo de persona para el mes indicado en el registro entre el total de clientes del mismo mes para personas físicas y jurídicas</a:t>
            </a:r>
            <a:r>
              <a:rPr lang="es-ES" sz="1600" dirty="0" smtClean="0"/>
              <a:t>.</a:t>
            </a:r>
          </a:p>
          <a:p>
            <a:pPr lvl="0" algn="just"/>
            <a:endParaRPr lang="es-ES" sz="1600" dirty="0"/>
          </a:p>
          <a:p>
            <a:pPr lvl="0" algn="just"/>
            <a:r>
              <a:rPr lang="es-ES" sz="1600" dirty="0" smtClean="0"/>
              <a:t>La </a:t>
            </a:r>
            <a:r>
              <a:rPr lang="es-ES" sz="1600" dirty="0"/>
              <a:t>sumatoria del “</a:t>
            </a:r>
            <a:r>
              <a:rPr lang="es-ES" sz="1600" i="1" dirty="0"/>
              <a:t>Saldo de Operaciones</a:t>
            </a:r>
            <a:r>
              <a:rPr lang="es-ES" sz="1600" dirty="0"/>
              <a:t>” de Personas Físicas y Jurídicas debe ser igual a la sumatoria de los saldos de operaciones de los cuadros: </a:t>
            </a:r>
            <a:r>
              <a:rPr lang="es-ES" sz="1600" i="1" dirty="0" smtClean="0"/>
              <a:t>Cuadro D</a:t>
            </a:r>
            <a:r>
              <a:rPr lang="es-ES" sz="1600" dirty="0" smtClean="0"/>
              <a:t>, </a:t>
            </a:r>
            <a:r>
              <a:rPr lang="es-ES" sz="1600" i="1" dirty="0" smtClean="0"/>
              <a:t>Cuadro </a:t>
            </a:r>
            <a:r>
              <a:rPr lang="es-ES" sz="1600" i="1" dirty="0"/>
              <a:t>E </a:t>
            </a:r>
            <a:r>
              <a:rPr lang="es-ES" sz="1600" dirty="0" smtClean="0"/>
              <a:t>y </a:t>
            </a:r>
            <a:r>
              <a:rPr lang="es-ES" sz="1600" i="1" dirty="0" smtClean="0"/>
              <a:t>Cuadro F,</a:t>
            </a:r>
            <a:r>
              <a:rPr lang="es-ES" sz="1600" dirty="0" smtClean="0"/>
              <a:t> </a:t>
            </a:r>
            <a:r>
              <a:rPr lang="es-ES" sz="1600" dirty="0"/>
              <a:t>del mes indicado en el registro.</a:t>
            </a:r>
          </a:p>
          <a:p>
            <a:pPr lvl="0" algn="just"/>
            <a:endParaRPr lang="es-ES" sz="1600" dirty="0" smtClean="0"/>
          </a:p>
          <a:p>
            <a:pPr lvl="0" algn="just"/>
            <a:r>
              <a:rPr lang="es-ES" sz="1600" dirty="0" smtClean="0"/>
              <a:t>El </a:t>
            </a:r>
            <a:r>
              <a:rPr lang="es-ES" sz="1600" i="1" dirty="0"/>
              <a:t>“Porcentaje Sobre Total de Operaciones”</a:t>
            </a:r>
            <a:r>
              <a:rPr lang="es-ES" sz="1600" dirty="0"/>
              <a:t> debe ser la relación del </a:t>
            </a:r>
            <a:r>
              <a:rPr lang="es-ES" sz="1600" i="1" dirty="0"/>
              <a:t>“Saldo de Operaciones”</a:t>
            </a:r>
            <a:r>
              <a:rPr lang="es-ES" sz="1600" dirty="0"/>
              <a:t> por Tipo de Persona entre el total de </a:t>
            </a:r>
            <a:r>
              <a:rPr lang="es-ES" sz="1600" i="1" dirty="0"/>
              <a:t>“Saldos De Operaciones”</a:t>
            </a:r>
            <a:r>
              <a:rPr lang="es-ES" sz="1600" dirty="0"/>
              <a:t> de personas Físicas y Jurídicas para el mes indicado en el registro.</a:t>
            </a:r>
          </a:p>
          <a:p>
            <a:pPr marL="457200" lvl="1" indent="0" algn="just">
              <a:buNone/>
            </a:pPr>
            <a:endParaRPr lang="es-ES" sz="2000" dirty="0"/>
          </a:p>
        </p:txBody>
      </p:sp>
    </p:spTree>
    <p:extLst>
      <p:ext uri="{BB962C8B-B14F-4D97-AF65-F5344CB8AC3E}">
        <p14:creationId xmlns:p14="http://schemas.microsoft.com/office/powerpoint/2010/main" val="26702701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67544" y="188640"/>
            <a:ext cx="8497069" cy="648072"/>
          </a:xfrm>
        </p:spPr>
        <p:txBody>
          <a:bodyPr/>
          <a:lstStyle/>
          <a:p>
            <a:pPr algn="ctr"/>
            <a:r>
              <a:rPr lang="es-ES" b="1" dirty="0" smtClean="0">
                <a:solidFill>
                  <a:schemeClr val="bg1"/>
                </a:solidFill>
              </a:rPr>
              <a:t/>
            </a:r>
            <a:br>
              <a:rPr lang="es-ES" b="1" dirty="0" smtClean="0">
                <a:solidFill>
                  <a:schemeClr val="bg1"/>
                </a:solidFill>
              </a:rPr>
            </a:br>
            <a:r>
              <a:rPr lang="es-ES" b="1" dirty="0" smtClean="0">
                <a:solidFill>
                  <a:schemeClr val="bg1"/>
                </a:solidFill>
              </a:rPr>
              <a:t>Tablas </a:t>
            </a:r>
            <a:r>
              <a:rPr lang="es-ES" b="1" dirty="0">
                <a:solidFill>
                  <a:schemeClr val="bg1"/>
                </a:solidFill>
              </a:rPr>
              <a:t>nuevas </a:t>
            </a:r>
            <a:r>
              <a:rPr lang="es-ES" sz="2200" b="1" dirty="0" smtClean="0">
                <a:solidFill>
                  <a:schemeClr val="bg1"/>
                </a:solidFill>
              </a:rPr>
              <a:t/>
            </a:r>
            <a:br>
              <a:rPr lang="es-ES" sz="2200" b="1" dirty="0" smtClean="0">
                <a:solidFill>
                  <a:schemeClr val="bg1"/>
                </a:solidFill>
              </a:rPr>
            </a:br>
            <a:endParaRPr lang="es-CR" sz="2200" dirty="0">
              <a:solidFill>
                <a:schemeClr val="bg1"/>
              </a:solidFill>
            </a:endParaRPr>
          </a:p>
        </p:txBody>
      </p:sp>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1500188"/>
            <a:ext cx="6624736" cy="1640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3140968"/>
            <a:ext cx="6480720" cy="1656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75657" y="4805475"/>
            <a:ext cx="6480720" cy="1575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37238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67544" y="188640"/>
            <a:ext cx="8497069" cy="648072"/>
          </a:xfrm>
        </p:spPr>
        <p:txBody>
          <a:bodyPr/>
          <a:lstStyle/>
          <a:p>
            <a:pPr algn="ctr"/>
            <a:r>
              <a:rPr lang="es-ES" b="1" dirty="0" smtClean="0">
                <a:solidFill>
                  <a:schemeClr val="bg1"/>
                </a:solidFill>
              </a:rPr>
              <a:t/>
            </a:r>
            <a:br>
              <a:rPr lang="es-ES" b="1" dirty="0" smtClean="0">
                <a:solidFill>
                  <a:schemeClr val="bg1"/>
                </a:solidFill>
              </a:rPr>
            </a:br>
            <a:r>
              <a:rPr lang="es-ES" b="1" dirty="0" smtClean="0">
                <a:solidFill>
                  <a:schemeClr val="bg1"/>
                </a:solidFill>
              </a:rPr>
              <a:t>Tablas </a:t>
            </a:r>
            <a:r>
              <a:rPr lang="es-ES" b="1" dirty="0">
                <a:solidFill>
                  <a:schemeClr val="bg1"/>
                </a:solidFill>
              </a:rPr>
              <a:t>nuevas </a:t>
            </a:r>
            <a:r>
              <a:rPr lang="es-ES" sz="2200" b="1" dirty="0" smtClean="0">
                <a:solidFill>
                  <a:schemeClr val="bg1"/>
                </a:solidFill>
              </a:rPr>
              <a:t/>
            </a:r>
            <a:br>
              <a:rPr lang="es-ES" sz="2200" b="1" dirty="0" smtClean="0">
                <a:solidFill>
                  <a:schemeClr val="bg1"/>
                </a:solidFill>
              </a:rPr>
            </a:br>
            <a:endParaRPr lang="es-CR" sz="2200" dirty="0">
              <a:solidFill>
                <a:schemeClr val="bg1"/>
              </a:solidFill>
            </a:endParaRP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1556792"/>
            <a:ext cx="6984775" cy="3050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7664" y="4606925"/>
            <a:ext cx="6552727" cy="1702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73297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67544" y="188640"/>
            <a:ext cx="8497069" cy="648072"/>
          </a:xfrm>
        </p:spPr>
        <p:txBody>
          <a:bodyPr/>
          <a:lstStyle/>
          <a:p>
            <a:pPr algn="ctr"/>
            <a:r>
              <a:rPr lang="es-ES" b="1" dirty="0" smtClean="0">
                <a:solidFill>
                  <a:schemeClr val="bg1"/>
                </a:solidFill>
              </a:rPr>
              <a:t/>
            </a:r>
            <a:br>
              <a:rPr lang="es-ES" b="1" dirty="0" smtClean="0">
                <a:solidFill>
                  <a:schemeClr val="bg1"/>
                </a:solidFill>
              </a:rPr>
            </a:br>
            <a:r>
              <a:rPr lang="es-ES" b="1" dirty="0" smtClean="0">
                <a:solidFill>
                  <a:schemeClr val="bg1"/>
                </a:solidFill>
              </a:rPr>
              <a:t>Tablas </a:t>
            </a:r>
            <a:r>
              <a:rPr lang="es-ES" b="1" dirty="0">
                <a:solidFill>
                  <a:schemeClr val="bg1"/>
                </a:solidFill>
              </a:rPr>
              <a:t>nuevas </a:t>
            </a:r>
            <a:r>
              <a:rPr lang="es-ES" sz="2200" b="1" dirty="0" smtClean="0">
                <a:solidFill>
                  <a:schemeClr val="bg1"/>
                </a:solidFill>
              </a:rPr>
              <a:t/>
            </a:r>
            <a:br>
              <a:rPr lang="es-ES" sz="2200" b="1" dirty="0" smtClean="0">
                <a:solidFill>
                  <a:schemeClr val="bg1"/>
                </a:solidFill>
              </a:rPr>
            </a:br>
            <a:endParaRPr lang="es-CR" sz="2200" dirty="0">
              <a:solidFill>
                <a:schemeClr val="bg1"/>
              </a:solidFill>
            </a:endParaRP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9633" y="1268760"/>
            <a:ext cx="6624736" cy="3096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86637" y="4221088"/>
            <a:ext cx="6624736" cy="2503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3032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67544" y="188640"/>
            <a:ext cx="8497069" cy="648072"/>
          </a:xfrm>
        </p:spPr>
        <p:txBody>
          <a:bodyPr/>
          <a:lstStyle/>
          <a:p>
            <a:pPr algn="ctr"/>
            <a:r>
              <a:rPr lang="es-ES" b="1" dirty="0" smtClean="0">
                <a:solidFill>
                  <a:schemeClr val="bg1"/>
                </a:solidFill>
              </a:rPr>
              <a:t/>
            </a:r>
            <a:br>
              <a:rPr lang="es-ES" b="1" dirty="0" smtClean="0">
                <a:solidFill>
                  <a:schemeClr val="bg1"/>
                </a:solidFill>
              </a:rPr>
            </a:br>
            <a:r>
              <a:rPr lang="es-ES" b="1" dirty="0" smtClean="0">
                <a:solidFill>
                  <a:schemeClr val="bg1"/>
                </a:solidFill>
              </a:rPr>
              <a:t>Tablas </a:t>
            </a:r>
            <a:r>
              <a:rPr lang="es-ES" b="1" dirty="0">
                <a:solidFill>
                  <a:schemeClr val="bg1"/>
                </a:solidFill>
              </a:rPr>
              <a:t>nuevas </a:t>
            </a:r>
            <a:r>
              <a:rPr lang="es-ES" sz="2200" b="1" dirty="0" smtClean="0">
                <a:solidFill>
                  <a:schemeClr val="bg1"/>
                </a:solidFill>
              </a:rPr>
              <a:t/>
            </a:r>
            <a:br>
              <a:rPr lang="es-ES" sz="2200" b="1" dirty="0" smtClean="0">
                <a:solidFill>
                  <a:schemeClr val="bg1"/>
                </a:solidFill>
              </a:rPr>
            </a:br>
            <a:endParaRPr lang="es-CR" sz="2200" dirty="0">
              <a:solidFill>
                <a:schemeClr val="bg1"/>
              </a:solidFill>
            </a:endParaRP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5657" y="1340768"/>
            <a:ext cx="6120680" cy="1584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7" y="2876550"/>
            <a:ext cx="6120680" cy="134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75657" y="4221088"/>
            <a:ext cx="6120680"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4778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5013" y="260648"/>
            <a:ext cx="8229600" cy="1152128"/>
          </a:xfrm>
        </p:spPr>
        <p:txBody>
          <a:bodyPr/>
          <a:lstStyle/>
          <a:p>
            <a:pPr algn="ctr"/>
            <a:r>
              <a:rPr lang="es-ES" b="1" dirty="0" smtClean="0">
                <a:solidFill>
                  <a:schemeClr val="bg1"/>
                </a:solidFill>
              </a:rPr>
              <a:t>Fechas importantes</a:t>
            </a:r>
            <a:r>
              <a:rPr lang="es-CR" dirty="0" smtClean="0">
                <a:solidFill>
                  <a:schemeClr val="bg1"/>
                </a:solidFill>
              </a:rPr>
              <a:t/>
            </a:r>
            <a:br>
              <a:rPr lang="es-CR" dirty="0" smtClean="0">
                <a:solidFill>
                  <a:schemeClr val="bg1"/>
                </a:solidFill>
              </a:rPr>
            </a:br>
            <a:endParaRPr lang="es-CR" dirty="0">
              <a:solidFill>
                <a:schemeClr val="bg1"/>
              </a:solidFill>
            </a:endParaRPr>
          </a:p>
        </p:txBody>
      </p:sp>
      <p:sp>
        <p:nvSpPr>
          <p:cNvPr id="3" name="2 Marcador de contenido"/>
          <p:cNvSpPr>
            <a:spLocks noGrp="1"/>
          </p:cNvSpPr>
          <p:nvPr>
            <p:ph idx="1"/>
          </p:nvPr>
        </p:nvSpPr>
        <p:spPr>
          <a:xfrm>
            <a:off x="457200" y="1484784"/>
            <a:ext cx="8229600" cy="5256584"/>
          </a:xfrm>
        </p:spPr>
        <p:txBody>
          <a:bodyPr/>
          <a:lstStyle/>
          <a:p>
            <a:pPr marL="0" lvl="0" indent="0">
              <a:buNone/>
            </a:pPr>
            <a:endParaRPr lang="es-CR" sz="2000" dirty="0" smtClean="0"/>
          </a:p>
          <a:p>
            <a:pPr marL="457200" lvl="0" indent="-457200">
              <a:buFont typeface="+mj-lt"/>
              <a:buAutoNum type="arabicPeriod"/>
            </a:pPr>
            <a:endParaRPr lang="es-CR" sz="1600" dirty="0" smtClean="0"/>
          </a:p>
          <a:p>
            <a:pPr marL="457200" lvl="0" indent="-457200">
              <a:buFont typeface="+mj-lt"/>
              <a:buAutoNum type="arabicPeriod"/>
            </a:pPr>
            <a:endParaRPr lang="es-CR" sz="1600" dirty="0"/>
          </a:p>
          <a:p>
            <a:pPr marL="0" lvl="0" indent="0" algn="just">
              <a:buNone/>
            </a:pPr>
            <a:r>
              <a:rPr lang="es-CR" sz="2400" dirty="0" smtClean="0"/>
              <a:t>Plazo de envío: 	15 </a:t>
            </a:r>
            <a:r>
              <a:rPr lang="es-CR" sz="2400" dirty="0"/>
              <a:t>días hábiles posteriores a la </a:t>
            </a:r>
            <a:r>
              <a:rPr lang="es-CR" sz="2400" dirty="0" smtClean="0"/>
              <a:t>				finalización </a:t>
            </a:r>
            <a:r>
              <a:rPr lang="es-CR" sz="2400" dirty="0"/>
              <a:t>de cada trimestre del año </a:t>
            </a:r>
            <a:r>
              <a:rPr lang="es-CR" sz="2400" dirty="0" smtClean="0"/>
              <a:t>			</a:t>
            </a:r>
            <a:r>
              <a:rPr lang="es-CR" sz="2000" dirty="0" smtClean="0"/>
              <a:t>(</a:t>
            </a:r>
            <a:r>
              <a:rPr lang="es-CR" sz="2000" dirty="0"/>
              <a:t>marzo, junio, setiembre y diciembre</a:t>
            </a:r>
            <a:r>
              <a:rPr lang="es-CR" sz="2000" dirty="0" smtClean="0"/>
              <a:t>) </a:t>
            </a:r>
          </a:p>
          <a:p>
            <a:pPr marL="0" lvl="0" indent="0" algn="just">
              <a:buNone/>
            </a:pPr>
            <a:endParaRPr lang="es-CR" sz="2400" dirty="0"/>
          </a:p>
          <a:p>
            <a:pPr marL="0" lvl="0" indent="0" algn="just">
              <a:buNone/>
            </a:pPr>
            <a:r>
              <a:rPr lang="es-CR" sz="2400" dirty="0" smtClean="0"/>
              <a:t>Inicio:			Julio 2013</a:t>
            </a:r>
          </a:p>
          <a:p>
            <a:pPr marL="0" lvl="0" indent="0" algn="just">
              <a:buNone/>
            </a:pPr>
            <a:endParaRPr lang="es-CR" sz="2400" dirty="0"/>
          </a:p>
          <a:p>
            <a:pPr marL="0" indent="0" algn="just">
              <a:buNone/>
            </a:pPr>
            <a:r>
              <a:rPr lang="es-CR" sz="2400" dirty="0" smtClean="0"/>
              <a:t>Pruebas: 		Del </a:t>
            </a:r>
            <a:r>
              <a:rPr lang="es-ES" sz="2400" dirty="0" smtClean="0"/>
              <a:t>10 al </a:t>
            </a:r>
            <a:r>
              <a:rPr lang="es-ES" sz="2400" dirty="0"/>
              <a:t>21-jun-2013</a:t>
            </a:r>
          </a:p>
          <a:p>
            <a:pPr marL="0" lvl="0" indent="0" algn="just">
              <a:buNone/>
            </a:pPr>
            <a:endParaRPr lang="es-CR" sz="2400" dirty="0"/>
          </a:p>
          <a:p>
            <a:pPr algn="just">
              <a:buNone/>
            </a:pPr>
            <a:r>
              <a:rPr lang="es-ES" sz="1400" dirty="0" smtClean="0"/>
              <a:t> </a:t>
            </a:r>
            <a:endParaRPr lang="es-CR" sz="1400" dirty="0" smtClean="0"/>
          </a:p>
          <a:p>
            <a:endParaRPr lang="es-CR" sz="1400" dirty="0"/>
          </a:p>
        </p:txBody>
      </p:sp>
    </p:spTree>
    <p:extLst>
      <p:ext uri="{BB962C8B-B14F-4D97-AF65-F5344CB8AC3E}">
        <p14:creationId xmlns:p14="http://schemas.microsoft.com/office/powerpoint/2010/main" val="11747137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5013" y="260648"/>
            <a:ext cx="8229600" cy="792088"/>
          </a:xfrm>
        </p:spPr>
        <p:txBody>
          <a:bodyPr/>
          <a:lstStyle/>
          <a:p>
            <a:pPr algn="ctr"/>
            <a:r>
              <a:rPr lang="es-ES" sz="3000" b="1" dirty="0" smtClean="0">
                <a:solidFill>
                  <a:schemeClr val="bg1"/>
                </a:solidFill>
              </a:rPr>
              <a:t>Consultas, observaciones y sugerencias</a:t>
            </a:r>
            <a:r>
              <a:rPr lang="es-CR" dirty="0" smtClean="0">
                <a:solidFill>
                  <a:schemeClr val="bg1"/>
                </a:solidFill>
              </a:rPr>
              <a:t/>
            </a:r>
            <a:br>
              <a:rPr lang="es-CR" dirty="0" smtClean="0">
                <a:solidFill>
                  <a:schemeClr val="bg1"/>
                </a:solidFill>
              </a:rPr>
            </a:br>
            <a:endParaRPr lang="es-CR" dirty="0">
              <a:solidFill>
                <a:schemeClr val="bg1"/>
              </a:solidFill>
            </a:endParaRPr>
          </a:p>
        </p:txBody>
      </p:sp>
      <p:sp>
        <p:nvSpPr>
          <p:cNvPr id="3" name="2 Marcador de contenido"/>
          <p:cNvSpPr>
            <a:spLocks noGrp="1"/>
          </p:cNvSpPr>
          <p:nvPr>
            <p:ph idx="1"/>
          </p:nvPr>
        </p:nvSpPr>
        <p:spPr>
          <a:xfrm>
            <a:off x="457200" y="1196752"/>
            <a:ext cx="8229600" cy="5544616"/>
          </a:xfrm>
        </p:spPr>
        <p:txBody>
          <a:bodyPr/>
          <a:lstStyle/>
          <a:p>
            <a:pPr marL="457200" indent="-457200">
              <a:buFont typeface="+mj-lt"/>
              <a:buAutoNum type="arabicPeriod"/>
            </a:pPr>
            <a:endParaRPr lang="es-CR" sz="1800" dirty="0" smtClean="0"/>
          </a:p>
          <a:p>
            <a:pPr marL="457200" indent="-457200">
              <a:buFont typeface="+mj-lt"/>
              <a:buAutoNum type="arabicPeriod"/>
            </a:pPr>
            <a:r>
              <a:rPr lang="es-CR" sz="1600" dirty="0" smtClean="0"/>
              <a:t>Remitir </a:t>
            </a:r>
            <a:r>
              <a:rPr lang="es-CR" sz="1600" dirty="0"/>
              <a:t>una carta formal a la </a:t>
            </a:r>
            <a:r>
              <a:rPr lang="es-CR" sz="1600" dirty="0" smtClean="0"/>
              <a:t>SUGEF </a:t>
            </a:r>
            <a:r>
              <a:rPr lang="es-CR" sz="1600" dirty="0"/>
              <a:t>(Edificio </a:t>
            </a:r>
            <a:r>
              <a:rPr lang="es-CR" sz="1600" dirty="0" err="1"/>
              <a:t>Forum</a:t>
            </a:r>
            <a:r>
              <a:rPr lang="es-CR" sz="1600" dirty="0"/>
              <a:t> II Santa Ana</a:t>
            </a:r>
            <a:r>
              <a:rPr lang="es-CR" sz="1600" dirty="0" smtClean="0"/>
              <a:t>).</a:t>
            </a:r>
            <a:endParaRPr lang="es-CR" sz="1600" dirty="0"/>
          </a:p>
          <a:p>
            <a:pPr marL="457200" lvl="0" indent="-457200">
              <a:buFont typeface="+mj-lt"/>
              <a:buAutoNum type="arabicPeriod"/>
            </a:pPr>
            <a:r>
              <a:rPr lang="es-CR" sz="1600" dirty="0" smtClean="0"/>
              <a:t>Remitir correo a la dirección electrónica </a:t>
            </a:r>
            <a:r>
              <a:rPr lang="es-CR" sz="1600" b="1" dirty="0" smtClean="0"/>
              <a:t>sugefcr@sugef.fi.cr.</a:t>
            </a:r>
          </a:p>
          <a:p>
            <a:pPr marL="457200" lvl="0" indent="-457200">
              <a:buFont typeface="+mj-lt"/>
              <a:buAutoNum type="arabicPeriod"/>
            </a:pPr>
            <a:r>
              <a:rPr lang="es-CR" sz="1600" dirty="0" smtClean="0"/>
              <a:t>Contactos de funcionarios para consultas:</a:t>
            </a:r>
          </a:p>
          <a:p>
            <a:pPr>
              <a:buNone/>
            </a:pPr>
            <a:endParaRPr lang="es-ES" sz="1800" dirty="0" smtClean="0"/>
          </a:p>
          <a:p>
            <a:pPr algn="ctr">
              <a:buNone/>
            </a:pPr>
            <a:r>
              <a:rPr lang="es-CR" sz="1600" dirty="0" smtClean="0"/>
              <a:t>Milady Vargas Olivares</a:t>
            </a:r>
          </a:p>
          <a:p>
            <a:pPr lvl="0" algn="ctr">
              <a:buNone/>
            </a:pPr>
            <a:r>
              <a:rPr lang="es-ES" sz="1600" b="1" dirty="0">
                <a:solidFill>
                  <a:srgbClr val="000000"/>
                </a:solidFill>
              </a:rPr>
              <a:t>Bancos Privados y Grupos Financieros</a:t>
            </a:r>
            <a:endParaRPr lang="es-CR" sz="1600" dirty="0">
              <a:solidFill>
                <a:srgbClr val="000000"/>
              </a:solidFill>
            </a:endParaRPr>
          </a:p>
          <a:p>
            <a:pPr algn="ctr">
              <a:buNone/>
            </a:pPr>
            <a:r>
              <a:rPr lang="es-CR" sz="1600" dirty="0" smtClean="0"/>
              <a:t>(2243-4877)</a:t>
            </a:r>
          </a:p>
          <a:p>
            <a:pPr algn="ctr">
              <a:buNone/>
            </a:pPr>
            <a:r>
              <a:rPr lang="es-CR" sz="1600" dirty="0" smtClean="0"/>
              <a:t>mvargas@sugef.fi.cr</a:t>
            </a:r>
          </a:p>
          <a:p>
            <a:pPr algn="ctr">
              <a:buNone/>
            </a:pPr>
            <a:endParaRPr lang="es-CR" sz="1600" dirty="0" smtClean="0"/>
          </a:p>
          <a:p>
            <a:pPr algn="ctr">
              <a:buNone/>
            </a:pPr>
            <a:r>
              <a:rPr lang="es-CR" sz="1600" dirty="0" smtClean="0"/>
              <a:t>María Auxiliadora Rojas Gutiérrez</a:t>
            </a:r>
          </a:p>
          <a:p>
            <a:pPr algn="ctr">
              <a:buNone/>
            </a:pPr>
            <a:r>
              <a:rPr lang="es-ES" sz="1600" b="1" dirty="0" smtClean="0"/>
              <a:t>Financieras y Cooperativas</a:t>
            </a:r>
            <a:endParaRPr lang="es-CR" sz="1600" dirty="0" smtClean="0"/>
          </a:p>
          <a:p>
            <a:pPr algn="ctr">
              <a:buNone/>
            </a:pPr>
            <a:r>
              <a:rPr lang="es-ES" sz="1600" dirty="0" smtClean="0"/>
              <a:t>  (2243-4986)</a:t>
            </a:r>
            <a:endParaRPr lang="es-CR" sz="1600" dirty="0" smtClean="0"/>
          </a:p>
          <a:p>
            <a:pPr algn="ctr">
              <a:buNone/>
            </a:pPr>
            <a:r>
              <a:rPr lang="es-ES" sz="1600" dirty="0" smtClean="0"/>
              <a:t>  marojas@sugef.fi.cr</a:t>
            </a:r>
            <a:endParaRPr lang="es-CR" sz="1600" dirty="0" smtClean="0"/>
          </a:p>
          <a:p>
            <a:pPr algn="ctr">
              <a:buNone/>
            </a:pPr>
            <a:r>
              <a:rPr lang="es-ES" sz="1600" dirty="0" smtClean="0"/>
              <a:t> </a:t>
            </a:r>
            <a:endParaRPr lang="es-CR" sz="1600" dirty="0" smtClean="0"/>
          </a:p>
          <a:p>
            <a:pPr algn="ctr">
              <a:buNone/>
            </a:pPr>
            <a:r>
              <a:rPr lang="es-ES" sz="1600" dirty="0" smtClean="0"/>
              <a:t> Oscar Vásquez Vargas</a:t>
            </a:r>
            <a:endParaRPr lang="es-CR" sz="1600" dirty="0" smtClean="0"/>
          </a:p>
          <a:p>
            <a:pPr algn="ctr">
              <a:buNone/>
            </a:pPr>
            <a:r>
              <a:rPr lang="es-ES" sz="1600" b="1" dirty="0" smtClean="0"/>
              <a:t>Bancos Públicos y Mutuales</a:t>
            </a:r>
            <a:endParaRPr lang="es-CR" sz="1600" dirty="0" smtClean="0"/>
          </a:p>
          <a:p>
            <a:pPr algn="ctr">
              <a:buNone/>
            </a:pPr>
            <a:r>
              <a:rPr lang="es-ES" sz="1600" dirty="0" smtClean="0"/>
              <a:t>  (2243-4828)</a:t>
            </a:r>
            <a:endParaRPr lang="es-CR" sz="1600" dirty="0" smtClean="0"/>
          </a:p>
          <a:p>
            <a:pPr algn="ctr">
              <a:buNone/>
            </a:pPr>
            <a:r>
              <a:rPr lang="es-ES" sz="1600" dirty="0" smtClean="0"/>
              <a:t>  ovasquez@sugef.fi.cr</a:t>
            </a:r>
            <a:endParaRPr lang="es-CR" sz="1600" dirty="0" smtClean="0"/>
          </a:p>
          <a:p>
            <a:pPr algn="ctr">
              <a:buNone/>
            </a:pPr>
            <a:r>
              <a:rPr lang="es-ES" sz="1800" dirty="0" smtClean="0"/>
              <a:t> </a:t>
            </a:r>
            <a:endParaRPr lang="es-CR" sz="1800" dirty="0" smtClean="0"/>
          </a:p>
          <a:p>
            <a:endParaRPr lang="es-CR" sz="1400" dirty="0"/>
          </a:p>
        </p:txBody>
      </p:sp>
    </p:spTree>
    <p:extLst>
      <p:ext uri="{BB962C8B-B14F-4D97-AF65-F5344CB8AC3E}">
        <p14:creationId xmlns:p14="http://schemas.microsoft.com/office/powerpoint/2010/main" val="40127111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Título"/>
          <p:cNvSpPr>
            <a:spLocks noGrp="1"/>
          </p:cNvSpPr>
          <p:nvPr>
            <p:ph type="ctrTitle"/>
          </p:nvPr>
        </p:nvSpPr>
        <p:spPr>
          <a:xfrm>
            <a:off x="683568" y="2204864"/>
            <a:ext cx="7772400" cy="3024336"/>
          </a:xfrm>
        </p:spPr>
        <p:txBody>
          <a:bodyPr/>
          <a:lstStyle/>
          <a:p>
            <a:r>
              <a:rPr lang="es-CR" sz="3600" b="1" dirty="0" smtClean="0"/>
              <a:t>MUCHAS GRACIAS</a:t>
            </a:r>
            <a:r>
              <a:rPr lang="es-CR" sz="4000" b="1" dirty="0" smtClean="0"/>
              <a:t/>
            </a:r>
            <a:br>
              <a:rPr lang="es-CR" sz="4000" b="1" dirty="0" smtClean="0"/>
            </a:br>
            <a:endParaRPr lang="es-CR" sz="4000" b="1" dirty="0" smtClean="0"/>
          </a:p>
        </p:txBody>
      </p:sp>
      <p:sp>
        <p:nvSpPr>
          <p:cNvPr id="3075" name="2 Subtítulo"/>
          <p:cNvSpPr>
            <a:spLocks noGrp="1"/>
          </p:cNvSpPr>
          <p:nvPr>
            <p:ph type="subTitle" idx="1"/>
          </p:nvPr>
        </p:nvSpPr>
        <p:spPr>
          <a:xfrm>
            <a:off x="1259632" y="4797152"/>
            <a:ext cx="7344816" cy="851173"/>
          </a:xfrm>
        </p:spPr>
        <p:txBody>
          <a:bodyPr/>
          <a:lstStyle/>
          <a:p>
            <a:pPr lvl="0" algn="r" eaLnBrk="1" hangingPunct="1">
              <a:spcBef>
                <a:spcPct val="0"/>
              </a:spcBef>
            </a:pPr>
            <a:endParaRPr lang="es-CR" sz="1050" kern="1200" dirty="0" smtClean="0">
              <a:solidFill>
                <a:prstClr val="black"/>
              </a:solidFill>
              <a:latin typeface="Georgia" pitchFamily="18" charset="0"/>
              <a:cs typeface="Arial" charset="0"/>
            </a:endParaRPr>
          </a:p>
          <a:p>
            <a:pPr lvl="0" algn="r" eaLnBrk="1" hangingPunct="1">
              <a:spcBef>
                <a:spcPct val="0"/>
              </a:spcBef>
            </a:pPr>
            <a:endParaRPr lang="es-CR" sz="1050" kern="1200" dirty="0">
              <a:solidFill>
                <a:prstClr val="black"/>
              </a:solidFill>
              <a:latin typeface="Georgia" pitchFamily="18" charset="0"/>
              <a:cs typeface="Arial" charset="0"/>
            </a:endParaRPr>
          </a:p>
          <a:p>
            <a:pPr lvl="0" algn="r" eaLnBrk="1" hangingPunct="1">
              <a:spcBef>
                <a:spcPct val="0"/>
              </a:spcBef>
            </a:pPr>
            <a:endParaRPr lang="es-CR" sz="1050" kern="1200" dirty="0" smtClean="0">
              <a:solidFill>
                <a:prstClr val="black"/>
              </a:solidFill>
              <a:latin typeface="Georgia" pitchFamily="18" charset="0"/>
              <a:cs typeface="Arial" charset="0"/>
            </a:endParaRPr>
          </a:p>
          <a:p>
            <a:pPr lvl="0" algn="r" eaLnBrk="1" hangingPunct="1">
              <a:spcBef>
                <a:spcPct val="0"/>
              </a:spcBef>
            </a:pPr>
            <a:endParaRPr lang="es-CR" sz="1050" kern="1200" dirty="0">
              <a:solidFill>
                <a:prstClr val="black"/>
              </a:solidFill>
              <a:latin typeface="Georgia" pitchFamily="18" charset="0"/>
              <a:cs typeface="Arial" charset="0"/>
            </a:endParaRPr>
          </a:p>
          <a:p>
            <a:pPr lvl="0" algn="r" eaLnBrk="1" hangingPunct="1">
              <a:spcBef>
                <a:spcPct val="0"/>
              </a:spcBef>
            </a:pPr>
            <a:r>
              <a:rPr lang="es-CR" sz="1050" kern="1200" dirty="0" smtClean="0">
                <a:solidFill>
                  <a:prstClr val="black"/>
                </a:solidFill>
                <a:latin typeface="Georgia" pitchFamily="18" charset="0"/>
                <a:cs typeface="Arial" charset="0"/>
              </a:rPr>
              <a:t>Certificada </a:t>
            </a:r>
            <a:r>
              <a:rPr lang="es-CR" sz="1050" kern="1200" dirty="0">
                <a:solidFill>
                  <a:prstClr val="black"/>
                </a:solidFill>
                <a:latin typeface="Georgia" pitchFamily="18" charset="0"/>
                <a:cs typeface="Arial" charset="0"/>
              </a:rPr>
              <a:t>con ISO-9001/2000 </a:t>
            </a:r>
          </a:p>
          <a:p>
            <a:endParaRPr lang="es-CR" b="1" dirty="0" smtClean="0"/>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2240" y="5770770"/>
            <a:ext cx="708373" cy="610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53672" y="5770769"/>
            <a:ext cx="518766" cy="610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04080" y="5770770"/>
            <a:ext cx="592258" cy="610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3110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Título"/>
          <p:cNvSpPr>
            <a:spLocks noGrp="1"/>
          </p:cNvSpPr>
          <p:nvPr>
            <p:ph type="title"/>
          </p:nvPr>
        </p:nvSpPr>
        <p:spPr>
          <a:xfrm>
            <a:off x="395536" y="260648"/>
            <a:ext cx="8569077" cy="864096"/>
          </a:xfrm>
        </p:spPr>
        <p:txBody>
          <a:bodyPr/>
          <a:lstStyle/>
          <a:p>
            <a:pPr algn="ctr"/>
            <a:r>
              <a:rPr lang="es-CR" sz="2800" b="1" dirty="0" smtClean="0">
                <a:solidFill>
                  <a:schemeClr val="bg1"/>
                </a:solidFill>
              </a:rPr>
              <a:t>Clase de </a:t>
            </a:r>
            <a:r>
              <a:rPr lang="es-CR" sz="2800" b="1" dirty="0">
                <a:solidFill>
                  <a:schemeClr val="bg1"/>
                </a:solidFill>
              </a:rPr>
              <a:t>d</a:t>
            </a:r>
            <a:r>
              <a:rPr lang="es-CR" sz="2800" b="1" dirty="0" smtClean="0">
                <a:solidFill>
                  <a:schemeClr val="bg1"/>
                </a:solidFill>
              </a:rPr>
              <a:t>atos Legitimación de capitales y financiamiento al terrorismo con base en riesgos</a:t>
            </a:r>
          </a:p>
        </p:txBody>
      </p:sp>
      <p:sp>
        <p:nvSpPr>
          <p:cNvPr id="4099" name="2 Marcador de contenido"/>
          <p:cNvSpPr>
            <a:spLocks noGrp="1"/>
          </p:cNvSpPr>
          <p:nvPr>
            <p:ph idx="1"/>
          </p:nvPr>
        </p:nvSpPr>
        <p:spPr>
          <a:xfrm>
            <a:off x="395536" y="2060848"/>
            <a:ext cx="8352928" cy="4149080"/>
          </a:xfrm>
        </p:spPr>
        <p:txBody>
          <a:bodyPr/>
          <a:lstStyle/>
          <a:p>
            <a:pPr marL="0" indent="0" algn="just">
              <a:buNone/>
            </a:pPr>
            <a:r>
              <a:rPr lang="es-ES" sz="2400" dirty="0"/>
              <a:t>La clase de datos “Legitimación de </a:t>
            </a:r>
            <a:r>
              <a:rPr lang="es-ES" sz="2400" dirty="0" smtClean="0"/>
              <a:t>Capitales </a:t>
            </a:r>
            <a:r>
              <a:rPr lang="es-ES" sz="2400" dirty="0"/>
              <a:t>y </a:t>
            </a:r>
            <a:r>
              <a:rPr lang="es-ES" sz="2400" dirty="0" smtClean="0"/>
              <a:t>Financiamiento </a:t>
            </a:r>
            <a:r>
              <a:rPr lang="es-ES" sz="2400" dirty="0"/>
              <a:t>al </a:t>
            </a:r>
            <a:r>
              <a:rPr lang="es-ES" sz="2400" dirty="0" smtClean="0"/>
              <a:t>Terrorismo </a:t>
            </a:r>
            <a:r>
              <a:rPr lang="es-ES" sz="2400" dirty="0"/>
              <a:t>con base en </a:t>
            </a:r>
            <a:r>
              <a:rPr lang="es-ES" sz="2400" dirty="0" smtClean="0"/>
              <a:t>Riesgos</a:t>
            </a:r>
            <a:r>
              <a:rPr lang="es-ES" sz="2400" dirty="0"/>
              <a:t>” contiene los campos necesarios para que las entidades supervisadas reporten a la Superintendencia información relacionada con la gestión del riesgo de legitimación de capitales y financiamiento del terrorismo, con el propósito de llevar a cabo un seguimiento a distancia sobre dicho riesgo, el cual forma parte del proceso de evaluación integral de riesgos.</a:t>
            </a:r>
            <a:endParaRPr lang="es-CR" sz="2400" dirty="0"/>
          </a:p>
        </p:txBody>
      </p:sp>
    </p:spTree>
    <p:extLst>
      <p:ext uri="{BB962C8B-B14F-4D97-AF65-F5344CB8AC3E}">
        <p14:creationId xmlns:p14="http://schemas.microsoft.com/office/powerpoint/2010/main" val="37085745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Título"/>
          <p:cNvSpPr>
            <a:spLocks noGrp="1"/>
          </p:cNvSpPr>
          <p:nvPr>
            <p:ph type="title"/>
          </p:nvPr>
        </p:nvSpPr>
        <p:spPr>
          <a:xfrm>
            <a:off x="395536" y="260648"/>
            <a:ext cx="8569077" cy="864096"/>
          </a:xfrm>
        </p:spPr>
        <p:txBody>
          <a:bodyPr/>
          <a:lstStyle/>
          <a:p>
            <a:pPr algn="ctr"/>
            <a:r>
              <a:rPr lang="es-CR" sz="2800" b="1" dirty="0" smtClean="0">
                <a:solidFill>
                  <a:schemeClr val="bg1"/>
                </a:solidFill>
              </a:rPr>
              <a:t>Documentación</a:t>
            </a:r>
          </a:p>
        </p:txBody>
      </p:sp>
      <p:sp>
        <p:nvSpPr>
          <p:cNvPr id="4099" name="2 Marcador de contenido"/>
          <p:cNvSpPr>
            <a:spLocks noGrp="1"/>
          </p:cNvSpPr>
          <p:nvPr>
            <p:ph idx="1"/>
          </p:nvPr>
        </p:nvSpPr>
        <p:spPr>
          <a:xfrm>
            <a:off x="395536" y="1556792"/>
            <a:ext cx="8352928" cy="4653136"/>
          </a:xfrm>
        </p:spPr>
        <p:txBody>
          <a:bodyPr/>
          <a:lstStyle/>
          <a:p>
            <a:pPr marL="0" indent="0" algn="just">
              <a:buNone/>
            </a:pPr>
            <a:endParaRPr lang="es-CR" sz="2000" b="1" dirty="0" smtClean="0"/>
          </a:p>
          <a:p>
            <a:pPr marL="0" indent="0" algn="just">
              <a:buNone/>
            </a:pPr>
            <a:r>
              <a:rPr lang="es-CR" sz="2000" b="1" dirty="0" smtClean="0"/>
              <a:t>www.sugef.fi.cr</a:t>
            </a:r>
          </a:p>
          <a:p>
            <a:pPr marL="0" indent="0" algn="just">
              <a:buNone/>
            </a:pPr>
            <a:r>
              <a:rPr lang="es-CR" sz="2000" b="1" dirty="0" smtClean="0"/>
              <a:t>Manual de información SICVECA </a:t>
            </a:r>
          </a:p>
          <a:p>
            <a:pPr marL="0" indent="0" algn="just">
              <a:buNone/>
            </a:pPr>
            <a:r>
              <a:rPr lang="es-CR" sz="2000" b="1" dirty="0" smtClean="0"/>
              <a:t>Legitimación riesgos</a:t>
            </a:r>
          </a:p>
          <a:p>
            <a:pPr marL="0" indent="0" algn="just">
              <a:buNone/>
            </a:pPr>
            <a:endParaRPr lang="es-CR" sz="2000" dirty="0"/>
          </a:p>
          <a:p>
            <a:pPr marL="0" indent="0" algn="just">
              <a:buNone/>
            </a:pPr>
            <a:endParaRPr lang="es-CR" sz="2000" dirty="0" smtClean="0"/>
          </a:p>
          <a:p>
            <a:pPr marL="0" indent="0" algn="just">
              <a:buNone/>
            </a:pPr>
            <a:r>
              <a:rPr lang="es-CR" sz="2000" b="1" dirty="0" smtClean="0"/>
              <a:t>Documentación</a:t>
            </a:r>
            <a:r>
              <a:rPr lang="es-CR" sz="2000" dirty="0" smtClean="0"/>
              <a:t>: 	</a:t>
            </a:r>
            <a:r>
              <a:rPr lang="es-CR" sz="2000" u="sng" dirty="0" smtClean="0"/>
              <a:t>LegitimaciónRiesgosXML.doc</a:t>
            </a:r>
          </a:p>
          <a:p>
            <a:pPr marL="0" indent="0" algn="just">
              <a:buNone/>
            </a:pPr>
            <a:endParaRPr lang="es-CR" sz="2000" dirty="0"/>
          </a:p>
          <a:p>
            <a:pPr marL="0" indent="0" algn="just">
              <a:buNone/>
            </a:pPr>
            <a:r>
              <a:rPr lang="es-CR" sz="2000" b="1" dirty="0" smtClean="0"/>
              <a:t>Tablas de datos:</a:t>
            </a:r>
            <a:r>
              <a:rPr lang="es-CR" sz="2000" dirty="0" smtClean="0"/>
              <a:t>	</a:t>
            </a:r>
            <a:r>
              <a:rPr lang="es-CR" sz="2000" u="sng" dirty="0" smtClean="0"/>
              <a:t>Tablas de Datos (actualizada 13/02/2013)</a:t>
            </a:r>
            <a:endParaRPr lang="es-CR" sz="2000" u="sng" dirty="0"/>
          </a:p>
        </p:txBody>
      </p:sp>
    </p:spTree>
    <p:extLst>
      <p:ext uri="{BB962C8B-B14F-4D97-AF65-F5344CB8AC3E}">
        <p14:creationId xmlns:p14="http://schemas.microsoft.com/office/powerpoint/2010/main" val="11171168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Título"/>
          <p:cNvSpPr>
            <a:spLocks noGrp="1"/>
          </p:cNvSpPr>
          <p:nvPr>
            <p:ph type="title"/>
          </p:nvPr>
        </p:nvSpPr>
        <p:spPr>
          <a:xfrm>
            <a:off x="395536" y="260648"/>
            <a:ext cx="8569077" cy="864096"/>
          </a:xfrm>
        </p:spPr>
        <p:txBody>
          <a:bodyPr/>
          <a:lstStyle/>
          <a:p>
            <a:pPr algn="ctr"/>
            <a:r>
              <a:rPr lang="es-CR" sz="2800" b="1" dirty="0" smtClean="0">
                <a:solidFill>
                  <a:schemeClr val="bg1"/>
                </a:solidFill>
              </a:rPr>
              <a:t>Definiciones</a:t>
            </a:r>
          </a:p>
        </p:txBody>
      </p:sp>
      <p:sp>
        <p:nvSpPr>
          <p:cNvPr id="4099" name="2 Marcador de contenido"/>
          <p:cNvSpPr>
            <a:spLocks noGrp="1"/>
          </p:cNvSpPr>
          <p:nvPr>
            <p:ph idx="1"/>
          </p:nvPr>
        </p:nvSpPr>
        <p:spPr>
          <a:xfrm>
            <a:off x="395536" y="1556792"/>
            <a:ext cx="8352928" cy="4653136"/>
          </a:xfrm>
        </p:spPr>
        <p:txBody>
          <a:bodyPr/>
          <a:lstStyle/>
          <a:p>
            <a:pPr marL="0" indent="0" algn="just">
              <a:buNone/>
            </a:pPr>
            <a:r>
              <a:rPr lang="es-ES" sz="2000" b="1" dirty="0"/>
              <a:t>Operación Activa</a:t>
            </a:r>
            <a:r>
              <a:rPr lang="es-ES" sz="2000" dirty="0"/>
              <a:t>: </a:t>
            </a:r>
            <a:r>
              <a:rPr lang="es-ES" sz="2000" dirty="0" smtClean="0"/>
              <a:t>operación por </a:t>
            </a:r>
            <a:r>
              <a:rPr lang="es-ES" sz="2000" dirty="0"/>
              <a:t>su naturaleza se registra en alguna de las cuentas, subcuentas o cuentas analíticas </a:t>
            </a:r>
            <a:r>
              <a:rPr lang="es-ES" sz="2000" dirty="0" smtClean="0"/>
              <a:t>110 y 130, </a:t>
            </a:r>
            <a:r>
              <a:rPr lang="es-ES" sz="2000" dirty="0"/>
              <a:t>de conformidad con la codificación del Plan de Cuentas para Entidades </a:t>
            </a:r>
            <a:r>
              <a:rPr lang="es-ES" sz="2000" dirty="0" smtClean="0"/>
              <a:t>Financieras.</a:t>
            </a:r>
          </a:p>
          <a:p>
            <a:pPr marL="0" indent="0" algn="just">
              <a:buNone/>
            </a:pPr>
            <a:endParaRPr lang="es-CR" sz="2000" dirty="0"/>
          </a:p>
          <a:p>
            <a:pPr marL="0" indent="0" algn="just">
              <a:buNone/>
            </a:pPr>
            <a:r>
              <a:rPr lang="es-ES" sz="2000" b="1" dirty="0"/>
              <a:t>Operación </a:t>
            </a:r>
            <a:r>
              <a:rPr lang="es-ES" sz="2000" b="1" dirty="0" smtClean="0"/>
              <a:t>Pasiva: </a:t>
            </a:r>
            <a:r>
              <a:rPr lang="es-ES" sz="2000" dirty="0"/>
              <a:t>operación por su naturaleza se registra en alguna de las cuentas, subcuentas o cuentas analíticas </a:t>
            </a:r>
            <a:r>
              <a:rPr lang="es-ES" sz="2000" dirty="0" smtClean="0"/>
              <a:t>210, </a:t>
            </a:r>
            <a:r>
              <a:rPr lang="es-ES" sz="2000" dirty="0"/>
              <a:t>de conformidad con la codificación del Plan de </a:t>
            </a:r>
            <a:r>
              <a:rPr lang="es-ES" sz="2000" dirty="0" smtClean="0"/>
              <a:t>Cuentas </a:t>
            </a:r>
            <a:r>
              <a:rPr lang="es-ES" sz="2000" dirty="0"/>
              <a:t>para Entidades </a:t>
            </a:r>
            <a:r>
              <a:rPr lang="es-ES" sz="2000" dirty="0" smtClean="0"/>
              <a:t>Financieras.</a:t>
            </a:r>
          </a:p>
          <a:p>
            <a:pPr marL="0" indent="0" algn="just">
              <a:buNone/>
            </a:pPr>
            <a:endParaRPr lang="es-ES" sz="2000" dirty="0" smtClean="0"/>
          </a:p>
          <a:p>
            <a:pPr marL="0" indent="0" algn="just">
              <a:buNone/>
            </a:pPr>
            <a:r>
              <a:rPr lang="es-ES" sz="2000" b="1" dirty="0" smtClean="0"/>
              <a:t>Operación Fuera de Balance: </a:t>
            </a:r>
            <a:r>
              <a:rPr lang="es-ES" sz="2000" dirty="0"/>
              <a:t>operación por su naturaleza se registra en alguna de las cuentas, subcuentas o cuentas analíticas </a:t>
            </a:r>
            <a:r>
              <a:rPr lang="es-ES" sz="2000" dirty="0" smtClean="0"/>
              <a:t>600, 700 y 800, de </a:t>
            </a:r>
            <a:r>
              <a:rPr lang="es-ES" sz="2000" dirty="0"/>
              <a:t>conformidad con la codificación del Plan de Cuentas para Entidades Financieras sin </a:t>
            </a:r>
            <a:r>
              <a:rPr lang="es-ES" sz="2000" dirty="0" smtClean="0"/>
              <a:t>estimaciones.</a:t>
            </a:r>
            <a:endParaRPr lang="es-CR" sz="2000" dirty="0"/>
          </a:p>
        </p:txBody>
      </p:sp>
    </p:spTree>
    <p:extLst>
      <p:ext uri="{BB962C8B-B14F-4D97-AF65-F5344CB8AC3E}">
        <p14:creationId xmlns:p14="http://schemas.microsoft.com/office/powerpoint/2010/main" val="1907848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8418"/>
            <a:ext cx="8229600" cy="1143000"/>
          </a:xfrm>
        </p:spPr>
        <p:txBody>
          <a:bodyPr/>
          <a:lstStyle/>
          <a:p>
            <a:pPr algn="ctr"/>
            <a:r>
              <a:rPr lang="es-CR" b="1" dirty="0" smtClean="0">
                <a:solidFill>
                  <a:schemeClr val="bg1"/>
                </a:solidFill>
              </a:rPr>
              <a:t>Información requerida</a:t>
            </a:r>
            <a:endParaRPr lang="es-CR" b="1" dirty="0">
              <a:solidFill>
                <a:schemeClr val="bg1"/>
              </a:solidFill>
            </a:endParaRPr>
          </a:p>
        </p:txBody>
      </p:sp>
      <p:sp>
        <p:nvSpPr>
          <p:cNvPr id="3" name="2 Marcador de contenido"/>
          <p:cNvSpPr>
            <a:spLocks noGrp="1"/>
          </p:cNvSpPr>
          <p:nvPr>
            <p:ph idx="1"/>
          </p:nvPr>
        </p:nvSpPr>
        <p:spPr>
          <a:xfrm>
            <a:off x="395536" y="1196752"/>
            <a:ext cx="8424936" cy="5328592"/>
          </a:xfrm>
        </p:spPr>
        <p:txBody>
          <a:bodyPr/>
          <a:lstStyle/>
          <a:p>
            <a:pPr marL="0" indent="0" algn="just">
              <a:buNone/>
            </a:pPr>
            <a:r>
              <a:rPr lang="es-CR" sz="2400" b="1" dirty="0" smtClean="0"/>
              <a:t>Clientes </a:t>
            </a:r>
          </a:p>
          <a:p>
            <a:pPr marL="0" indent="0" algn="just">
              <a:buNone/>
            </a:pPr>
            <a:endParaRPr lang="es-CR" sz="2400" b="1" dirty="0"/>
          </a:p>
          <a:p>
            <a:pPr marL="457200" lvl="0" indent="-457200" algn="just">
              <a:buFont typeface="+mj-lt"/>
              <a:buAutoNum type="alphaUcPeriod"/>
            </a:pPr>
            <a:r>
              <a:rPr lang="es-CR" sz="2400" dirty="0" smtClean="0"/>
              <a:t>Clientes por categoría de riesgo.</a:t>
            </a:r>
          </a:p>
          <a:p>
            <a:pPr marL="457200" lvl="0" indent="-457200" algn="just">
              <a:buFont typeface="+mj-lt"/>
              <a:buAutoNum type="alphaUcPeriod"/>
            </a:pPr>
            <a:r>
              <a:rPr lang="es-CR" sz="2400" dirty="0" smtClean="0"/>
              <a:t>Clientes nuevos, cerrados e inactivos.</a:t>
            </a:r>
          </a:p>
          <a:p>
            <a:pPr marL="457200" lvl="0" indent="-457200" algn="just">
              <a:buFont typeface="+mj-lt"/>
              <a:buAutoNum type="alphaUcPeriod"/>
            </a:pPr>
            <a:r>
              <a:rPr lang="es-CR" sz="2400" dirty="0" smtClean="0"/>
              <a:t>Clientes por naturaleza (dos cuadros).</a:t>
            </a:r>
          </a:p>
          <a:p>
            <a:pPr marL="457200" lvl="0" indent="-457200" algn="just">
              <a:buFont typeface="+mj-lt"/>
              <a:buAutoNum type="alphaUcPeriod"/>
            </a:pPr>
            <a:r>
              <a:rPr lang="es-CR" sz="2400" dirty="0" smtClean="0"/>
              <a:t>E. F. Clientes operaciones activas, pasivas y fuera </a:t>
            </a:r>
            <a:r>
              <a:rPr lang="es-CR" sz="2400" dirty="0" err="1" smtClean="0"/>
              <a:t>bal</a:t>
            </a:r>
            <a:r>
              <a:rPr lang="es-CR" sz="2400" dirty="0" smtClean="0"/>
              <a:t>.  </a:t>
            </a:r>
          </a:p>
          <a:p>
            <a:pPr marL="0" lvl="0" indent="0" algn="just">
              <a:buNone/>
            </a:pPr>
            <a:r>
              <a:rPr lang="es-CR" sz="2400" dirty="0" smtClean="0"/>
              <a:t>G. </a:t>
            </a:r>
            <a:r>
              <a:rPr lang="es-ES" sz="2400" dirty="0"/>
              <a:t>Clientes </a:t>
            </a:r>
            <a:r>
              <a:rPr lang="es-ES" sz="2400" dirty="0" smtClean="0"/>
              <a:t>con </a:t>
            </a:r>
            <a:r>
              <a:rPr lang="es-ES" sz="2400" dirty="0"/>
              <a:t>cuentas activas </a:t>
            </a:r>
            <a:r>
              <a:rPr lang="es-ES" sz="2400" dirty="0" smtClean="0"/>
              <a:t>y pasivas.</a:t>
            </a:r>
            <a:endParaRPr lang="es-CR" sz="2400" dirty="0" smtClean="0"/>
          </a:p>
          <a:p>
            <a:pPr marL="0" lvl="0" indent="0" algn="just">
              <a:buNone/>
            </a:pPr>
            <a:r>
              <a:rPr lang="es-CR" sz="2400" dirty="0" smtClean="0"/>
              <a:t>H. Reclasificación de clientes.</a:t>
            </a:r>
          </a:p>
          <a:p>
            <a:pPr marL="0" lvl="0" indent="0" algn="just">
              <a:buNone/>
            </a:pPr>
            <a:endParaRPr lang="es-ES" sz="2400" dirty="0" smtClean="0"/>
          </a:p>
        </p:txBody>
      </p:sp>
    </p:spTree>
    <p:extLst>
      <p:ext uri="{BB962C8B-B14F-4D97-AF65-F5344CB8AC3E}">
        <p14:creationId xmlns:p14="http://schemas.microsoft.com/office/powerpoint/2010/main" val="31392935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2652"/>
            <a:ext cx="8229600" cy="1143000"/>
          </a:xfrm>
        </p:spPr>
        <p:txBody>
          <a:bodyPr/>
          <a:lstStyle/>
          <a:p>
            <a:pPr algn="ctr"/>
            <a:r>
              <a:rPr lang="es-CR" b="1" dirty="0">
                <a:solidFill>
                  <a:schemeClr val="bg1"/>
                </a:solidFill>
              </a:rPr>
              <a:t>Información requerida</a:t>
            </a:r>
            <a:endParaRPr lang="es-CR" sz="2000" b="1" dirty="0">
              <a:solidFill>
                <a:schemeClr val="bg1"/>
              </a:solidFill>
            </a:endParaRPr>
          </a:p>
        </p:txBody>
      </p:sp>
      <p:sp>
        <p:nvSpPr>
          <p:cNvPr id="3" name="2 Marcador de contenido"/>
          <p:cNvSpPr>
            <a:spLocks noGrp="1"/>
          </p:cNvSpPr>
          <p:nvPr>
            <p:ph idx="1"/>
          </p:nvPr>
        </p:nvSpPr>
        <p:spPr>
          <a:xfrm>
            <a:off x="457200" y="1484784"/>
            <a:ext cx="8229600" cy="4641379"/>
          </a:xfrm>
        </p:spPr>
        <p:txBody>
          <a:bodyPr/>
          <a:lstStyle/>
          <a:p>
            <a:pPr marL="0" indent="0" algn="just">
              <a:buNone/>
            </a:pPr>
            <a:r>
              <a:rPr lang="es-CR" sz="2400" b="1" dirty="0"/>
              <a:t>Clientes </a:t>
            </a:r>
            <a:r>
              <a:rPr lang="es-CR" sz="2400" dirty="0" smtClean="0"/>
              <a:t>(continuación)</a:t>
            </a:r>
            <a:endParaRPr lang="es-CR" sz="2400" dirty="0"/>
          </a:p>
          <a:p>
            <a:pPr marL="0" lvl="0" indent="0" algn="just">
              <a:buNone/>
            </a:pPr>
            <a:endParaRPr lang="es-CR" sz="2400" dirty="0" smtClean="0">
              <a:solidFill>
                <a:srgbClr val="000000"/>
              </a:solidFill>
            </a:endParaRPr>
          </a:p>
          <a:p>
            <a:pPr marL="0" lvl="0" indent="0" algn="just">
              <a:buNone/>
            </a:pPr>
            <a:r>
              <a:rPr lang="es-CR" sz="2400" dirty="0"/>
              <a:t> I.  </a:t>
            </a:r>
            <a:r>
              <a:rPr lang="es-CR" sz="2400" dirty="0" smtClean="0"/>
              <a:t> Clasificación </a:t>
            </a:r>
            <a:r>
              <a:rPr lang="es-CR" sz="2400" dirty="0"/>
              <a:t>por jurisdicción residencia.</a:t>
            </a:r>
          </a:p>
          <a:p>
            <a:pPr marL="0" indent="0" algn="just">
              <a:buNone/>
            </a:pPr>
            <a:r>
              <a:rPr lang="es-CR" sz="2400" dirty="0" smtClean="0"/>
              <a:t>J</a:t>
            </a:r>
            <a:r>
              <a:rPr lang="es-CR" sz="2400" dirty="0"/>
              <a:t>.   Sujetos obligados por el Artículo 15, Ley 8204.</a:t>
            </a:r>
          </a:p>
          <a:p>
            <a:pPr marL="0" lvl="0" indent="0" algn="just">
              <a:buNone/>
            </a:pPr>
            <a:r>
              <a:rPr lang="es-CR" sz="2400" dirty="0" smtClean="0">
                <a:solidFill>
                  <a:srgbClr val="000000"/>
                </a:solidFill>
              </a:rPr>
              <a:t>K.   Personas </a:t>
            </a:r>
            <a:r>
              <a:rPr lang="es-CR" sz="2400" dirty="0">
                <a:solidFill>
                  <a:srgbClr val="000000"/>
                </a:solidFill>
              </a:rPr>
              <a:t>Expuestas Políticamente (</a:t>
            </a:r>
            <a:r>
              <a:rPr lang="es-CR" sz="2400" dirty="0" err="1">
                <a:solidFill>
                  <a:srgbClr val="000000"/>
                </a:solidFill>
              </a:rPr>
              <a:t>PEP's</a:t>
            </a:r>
            <a:r>
              <a:rPr lang="es-CR" sz="2400" dirty="0" smtClean="0">
                <a:solidFill>
                  <a:srgbClr val="000000"/>
                </a:solidFill>
              </a:rPr>
              <a:t>).</a:t>
            </a:r>
            <a:endParaRPr lang="es-CR" sz="2400" dirty="0">
              <a:solidFill>
                <a:srgbClr val="000000"/>
              </a:solidFill>
            </a:endParaRPr>
          </a:p>
          <a:p>
            <a:pPr marL="0" lvl="0" indent="0" algn="just">
              <a:buNone/>
            </a:pPr>
            <a:r>
              <a:rPr lang="es-ES" sz="2400" dirty="0" smtClean="0"/>
              <a:t>L.   Clientes operaciones </a:t>
            </a:r>
            <a:r>
              <a:rPr lang="es-ES" sz="2400" dirty="0"/>
              <a:t>mayores a </a:t>
            </a:r>
            <a:r>
              <a:rPr lang="es-ES" sz="2400" dirty="0" smtClean="0"/>
              <a:t>US$100,000.</a:t>
            </a:r>
            <a:endParaRPr lang="es-CR" sz="2400" dirty="0"/>
          </a:p>
          <a:p>
            <a:pPr marL="0" lvl="0" indent="0" algn="just">
              <a:buNone/>
            </a:pPr>
            <a:r>
              <a:rPr lang="es-CR" sz="2400" dirty="0" smtClean="0"/>
              <a:t>M.  Detalle de clientes </a:t>
            </a:r>
            <a:r>
              <a:rPr lang="es-CR" sz="2400" dirty="0"/>
              <a:t>de Riesgo </a:t>
            </a:r>
            <a:r>
              <a:rPr lang="es-CR" sz="2400" dirty="0" smtClean="0"/>
              <a:t>Alto.</a:t>
            </a:r>
            <a:endParaRPr lang="es-CR" sz="2400" dirty="0"/>
          </a:p>
        </p:txBody>
      </p:sp>
    </p:spTree>
    <p:extLst>
      <p:ext uri="{BB962C8B-B14F-4D97-AF65-F5344CB8AC3E}">
        <p14:creationId xmlns:p14="http://schemas.microsoft.com/office/powerpoint/2010/main" val="33636236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9472"/>
            <a:ext cx="8229600" cy="1143000"/>
          </a:xfrm>
        </p:spPr>
        <p:txBody>
          <a:bodyPr/>
          <a:lstStyle/>
          <a:p>
            <a:pPr algn="ctr"/>
            <a:r>
              <a:rPr lang="es-CR" b="1" dirty="0" smtClean="0">
                <a:solidFill>
                  <a:schemeClr val="bg1"/>
                </a:solidFill>
              </a:rPr>
              <a:t>Información requerida</a:t>
            </a:r>
            <a:endParaRPr lang="es-CR" sz="2000" b="1" dirty="0">
              <a:solidFill>
                <a:schemeClr val="bg1"/>
              </a:solidFill>
            </a:endParaRPr>
          </a:p>
        </p:txBody>
      </p:sp>
      <p:sp>
        <p:nvSpPr>
          <p:cNvPr id="3" name="2 Marcador de contenido"/>
          <p:cNvSpPr>
            <a:spLocks noGrp="1"/>
          </p:cNvSpPr>
          <p:nvPr>
            <p:ph idx="1"/>
          </p:nvPr>
        </p:nvSpPr>
        <p:spPr>
          <a:xfrm>
            <a:off x="467544" y="1340768"/>
            <a:ext cx="8229600" cy="4752528"/>
          </a:xfrm>
        </p:spPr>
        <p:txBody>
          <a:bodyPr/>
          <a:lstStyle/>
          <a:p>
            <a:pPr marL="0" lvl="0" indent="0" algn="just">
              <a:buNone/>
            </a:pPr>
            <a:r>
              <a:rPr lang="es-CR" sz="2400" b="1" dirty="0"/>
              <a:t>Productos y s</a:t>
            </a:r>
            <a:r>
              <a:rPr lang="es-CR" sz="2400" b="1" dirty="0" smtClean="0"/>
              <a:t>ervicios </a:t>
            </a:r>
          </a:p>
          <a:p>
            <a:pPr marL="0" lvl="0" indent="0" algn="just">
              <a:buNone/>
            </a:pPr>
            <a:r>
              <a:rPr lang="es-CR" sz="2000" dirty="0" smtClean="0"/>
              <a:t> </a:t>
            </a:r>
          </a:p>
          <a:p>
            <a:pPr marL="914400" lvl="1" indent="-457200" algn="just">
              <a:buFont typeface="+mj-lt"/>
              <a:buAutoNum type="alphaUcPeriod"/>
            </a:pPr>
            <a:r>
              <a:rPr lang="es-ES" sz="2400" dirty="0"/>
              <a:t>Captaciones a la </a:t>
            </a:r>
            <a:r>
              <a:rPr lang="es-ES" sz="2400" dirty="0" smtClean="0"/>
              <a:t>vista.</a:t>
            </a:r>
          </a:p>
          <a:p>
            <a:pPr marL="914400" lvl="1" indent="-457200" algn="just">
              <a:buFont typeface="+mj-lt"/>
              <a:buAutoNum type="alphaUcPeriod"/>
            </a:pPr>
            <a:r>
              <a:rPr lang="es-ES" sz="2400" dirty="0"/>
              <a:t>Captaciones a </a:t>
            </a:r>
            <a:r>
              <a:rPr lang="es-ES" sz="2400" dirty="0" smtClean="0"/>
              <a:t>plazo.</a:t>
            </a:r>
          </a:p>
          <a:p>
            <a:pPr marL="914400" lvl="1" indent="-457200" algn="just">
              <a:buFont typeface="+mj-lt"/>
              <a:buAutoNum type="alphaUcPeriod"/>
            </a:pPr>
            <a:r>
              <a:rPr lang="es-ES" sz="2400" dirty="0"/>
              <a:t>Créditos (no </a:t>
            </a:r>
            <a:r>
              <a:rPr lang="es-ES" sz="2400" dirty="0" smtClean="0"/>
              <a:t>tarjetas ni back </a:t>
            </a:r>
            <a:r>
              <a:rPr lang="es-ES" sz="2400" dirty="0" err="1"/>
              <a:t>to</a:t>
            </a:r>
            <a:r>
              <a:rPr lang="es-ES" sz="2400" dirty="0"/>
              <a:t> b</a:t>
            </a:r>
            <a:r>
              <a:rPr lang="es-ES" sz="2400" dirty="0" smtClean="0"/>
              <a:t>ack).</a:t>
            </a:r>
          </a:p>
          <a:p>
            <a:pPr marL="914400" lvl="1" indent="-457200" algn="just">
              <a:buFont typeface="+mj-lt"/>
              <a:buAutoNum type="alphaUcPeriod"/>
            </a:pPr>
            <a:r>
              <a:rPr lang="es-CR" sz="2400" dirty="0"/>
              <a:t>Tarjetas de </a:t>
            </a:r>
            <a:r>
              <a:rPr lang="es-CR" sz="2400" dirty="0" smtClean="0"/>
              <a:t>crédito.</a:t>
            </a:r>
          </a:p>
          <a:p>
            <a:pPr marL="914400" lvl="1" indent="-457200" algn="just">
              <a:buFont typeface="+mj-lt"/>
              <a:buAutoNum type="alphaUcPeriod"/>
            </a:pPr>
            <a:r>
              <a:rPr lang="es-CR" sz="2400" dirty="0"/>
              <a:t>Operaciones </a:t>
            </a:r>
            <a:r>
              <a:rPr lang="es-CR" sz="2400" dirty="0" smtClean="0"/>
              <a:t>"Back </a:t>
            </a:r>
            <a:r>
              <a:rPr lang="es-CR" sz="2400" dirty="0" err="1"/>
              <a:t>to</a:t>
            </a:r>
            <a:r>
              <a:rPr lang="es-CR" sz="2400" dirty="0"/>
              <a:t> </a:t>
            </a:r>
            <a:r>
              <a:rPr lang="es-CR" sz="2400" dirty="0" smtClean="0"/>
              <a:t>Back”.</a:t>
            </a:r>
          </a:p>
          <a:p>
            <a:pPr marL="914400" lvl="1" indent="-457200" algn="just">
              <a:buFont typeface="+mj-lt"/>
              <a:buAutoNum type="alphaUcPeriod"/>
            </a:pPr>
            <a:r>
              <a:rPr lang="es-CR" sz="2400" dirty="0"/>
              <a:t>Administración de </a:t>
            </a:r>
            <a:r>
              <a:rPr lang="es-CR" sz="2400" dirty="0" smtClean="0"/>
              <a:t>fideicomisos.</a:t>
            </a:r>
          </a:p>
          <a:p>
            <a:pPr marL="914400" lvl="1" indent="-457200" algn="just">
              <a:buFont typeface="+mj-lt"/>
              <a:buAutoNum type="alphaUcPeriod"/>
            </a:pPr>
            <a:r>
              <a:rPr lang="es-CR" sz="2400" dirty="0"/>
              <a:t>Comisiones de </a:t>
            </a:r>
            <a:r>
              <a:rPr lang="es-CR" sz="2400" dirty="0" smtClean="0"/>
              <a:t>confianza.</a:t>
            </a:r>
          </a:p>
          <a:p>
            <a:pPr marL="914400" lvl="1" indent="-457200" algn="just">
              <a:buFont typeface="+mj-lt"/>
              <a:buAutoNum type="alphaUcPeriod"/>
            </a:pPr>
            <a:r>
              <a:rPr lang="es-CR" sz="2400" dirty="0" smtClean="0"/>
              <a:t>Cartas de crédito.</a:t>
            </a:r>
            <a:endParaRPr lang="es-ES" sz="2400" dirty="0" smtClean="0"/>
          </a:p>
          <a:p>
            <a:pPr marL="914400" lvl="1" indent="-457200" algn="just">
              <a:buFont typeface="+mj-lt"/>
              <a:buAutoNum type="alphaUcPeriod"/>
            </a:pPr>
            <a:r>
              <a:rPr lang="es-ES" sz="2400" dirty="0" smtClean="0"/>
              <a:t>Derivados </a:t>
            </a:r>
            <a:r>
              <a:rPr lang="es-ES" sz="2400" dirty="0"/>
              <a:t>(entidad presta el servicio al cliente</a:t>
            </a:r>
            <a:r>
              <a:rPr lang="es-ES" sz="2400" dirty="0" smtClean="0"/>
              <a:t>).</a:t>
            </a:r>
            <a:endParaRPr lang="es-CR" sz="2400" dirty="0" smtClean="0"/>
          </a:p>
          <a:p>
            <a:pPr lvl="1" algn="just"/>
            <a:endParaRPr lang="es-CR" sz="2000" dirty="0"/>
          </a:p>
        </p:txBody>
      </p:sp>
    </p:spTree>
    <p:extLst>
      <p:ext uri="{BB962C8B-B14F-4D97-AF65-F5344CB8AC3E}">
        <p14:creationId xmlns:p14="http://schemas.microsoft.com/office/powerpoint/2010/main" val="39970885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8418"/>
            <a:ext cx="8229600" cy="1143000"/>
          </a:xfrm>
        </p:spPr>
        <p:txBody>
          <a:bodyPr/>
          <a:lstStyle/>
          <a:p>
            <a:pPr algn="ctr"/>
            <a:r>
              <a:rPr lang="es-CR" b="1" dirty="0" smtClean="0">
                <a:solidFill>
                  <a:schemeClr val="bg1"/>
                </a:solidFill>
              </a:rPr>
              <a:t>Información requerida</a:t>
            </a:r>
            <a:endParaRPr lang="es-CR" b="1" dirty="0">
              <a:solidFill>
                <a:schemeClr val="bg1"/>
              </a:solidFill>
            </a:endParaRPr>
          </a:p>
        </p:txBody>
      </p:sp>
      <p:sp>
        <p:nvSpPr>
          <p:cNvPr id="3" name="2 Marcador de contenido"/>
          <p:cNvSpPr>
            <a:spLocks noGrp="1"/>
          </p:cNvSpPr>
          <p:nvPr>
            <p:ph idx="1"/>
          </p:nvPr>
        </p:nvSpPr>
        <p:spPr>
          <a:xfrm>
            <a:off x="467544" y="1196752"/>
            <a:ext cx="8229600" cy="5256584"/>
          </a:xfrm>
        </p:spPr>
        <p:txBody>
          <a:bodyPr/>
          <a:lstStyle/>
          <a:p>
            <a:pPr marL="0" lvl="0" indent="0" algn="just">
              <a:buNone/>
            </a:pPr>
            <a:r>
              <a:rPr lang="es-CR" sz="2400" b="1" dirty="0" smtClean="0"/>
              <a:t>Canales de distribución</a:t>
            </a:r>
          </a:p>
          <a:p>
            <a:pPr marL="0" lvl="0" indent="0" algn="just">
              <a:buNone/>
            </a:pPr>
            <a:endParaRPr lang="es-CR" sz="2000" dirty="0" smtClean="0"/>
          </a:p>
          <a:p>
            <a:pPr marL="0" lvl="0" indent="0" algn="just">
              <a:buNone/>
            </a:pPr>
            <a:r>
              <a:rPr lang="es-ES" sz="2400" dirty="0" smtClean="0"/>
              <a:t>Información de clientes de Riesgo </a:t>
            </a:r>
            <a:r>
              <a:rPr lang="es-ES" sz="2400" dirty="0"/>
              <a:t>Alto y </a:t>
            </a:r>
            <a:r>
              <a:rPr lang="es-ES" sz="2400" dirty="0" smtClean="0"/>
              <a:t>Moderado, operaciones </a:t>
            </a:r>
            <a:r>
              <a:rPr lang="es-ES" sz="2400" dirty="0"/>
              <a:t>entradas y salidas de </a:t>
            </a:r>
            <a:r>
              <a:rPr lang="es-ES" sz="2400" dirty="0" smtClean="0"/>
              <a:t>fondos</a:t>
            </a:r>
            <a:r>
              <a:rPr lang="es-ES" sz="2400" dirty="0"/>
              <a:t> </a:t>
            </a:r>
            <a:r>
              <a:rPr lang="es-ES" sz="2400" dirty="0" smtClean="0"/>
              <a:t>en:</a:t>
            </a:r>
            <a:endParaRPr lang="es-CR" sz="2000" dirty="0" smtClean="0"/>
          </a:p>
          <a:p>
            <a:pPr lvl="1" algn="just"/>
            <a:endParaRPr lang="es-ES" sz="1800" dirty="0" smtClean="0"/>
          </a:p>
          <a:p>
            <a:pPr marL="457200" lvl="1" indent="0" algn="just">
              <a:buNone/>
            </a:pPr>
            <a:r>
              <a:rPr lang="es-ES" sz="2000" dirty="0" smtClean="0"/>
              <a:t>		Oficinas Centrales</a:t>
            </a:r>
          </a:p>
          <a:p>
            <a:pPr marL="457200" lvl="1" indent="0" algn="just">
              <a:buNone/>
            </a:pPr>
            <a:r>
              <a:rPr lang="es-ES" sz="2000" dirty="0" smtClean="0"/>
              <a:t>		Sucursales</a:t>
            </a:r>
            <a:endParaRPr lang="es-ES" sz="2000" dirty="0"/>
          </a:p>
          <a:p>
            <a:pPr marL="457200" lvl="1" indent="0" algn="just">
              <a:buNone/>
            </a:pPr>
            <a:r>
              <a:rPr lang="es-ES" sz="2000" dirty="0" smtClean="0"/>
              <a:t>	A	Agencias</a:t>
            </a:r>
          </a:p>
          <a:p>
            <a:pPr marL="457200" lvl="1" indent="0" algn="just">
              <a:buNone/>
            </a:pPr>
            <a:r>
              <a:rPr lang="es-CR" sz="2000" dirty="0" smtClean="0"/>
              <a:t>	y	Cajeros automáticos</a:t>
            </a:r>
          </a:p>
          <a:p>
            <a:pPr marL="457200" lvl="1" indent="0" algn="just">
              <a:buNone/>
            </a:pPr>
            <a:r>
              <a:rPr lang="es-CR" sz="2000" dirty="0" smtClean="0"/>
              <a:t>	B	Banca Telefónica</a:t>
            </a:r>
          </a:p>
          <a:p>
            <a:pPr marL="457200" lvl="1" indent="0" algn="just">
              <a:buNone/>
            </a:pPr>
            <a:r>
              <a:rPr lang="es-CR" sz="2000" dirty="0" smtClean="0"/>
              <a:t>		Banca Móvil</a:t>
            </a:r>
          </a:p>
          <a:p>
            <a:pPr marL="457200" lvl="1" indent="0" algn="just">
              <a:buNone/>
            </a:pPr>
            <a:r>
              <a:rPr lang="es-CR" sz="2000" dirty="0" smtClean="0"/>
              <a:t>		Internet</a:t>
            </a:r>
          </a:p>
          <a:p>
            <a:pPr marL="457200" lvl="1" indent="0" algn="just">
              <a:buNone/>
            </a:pPr>
            <a:r>
              <a:rPr lang="es-ES" sz="2000" dirty="0" smtClean="0"/>
              <a:t>		Otros</a:t>
            </a:r>
          </a:p>
        </p:txBody>
      </p:sp>
      <p:sp>
        <p:nvSpPr>
          <p:cNvPr id="4" name="3 Abrir llave"/>
          <p:cNvSpPr/>
          <p:nvPr/>
        </p:nvSpPr>
        <p:spPr>
          <a:xfrm>
            <a:off x="1979712" y="3140968"/>
            <a:ext cx="360040" cy="288032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fontAlgn="base">
              <a:spcBef>
                <a:spcPct val="0"/>
              </a:spcBef>
              <a:spcAft>
                <a:spcPct val="0"/>
              </a:spcAft>
            </a:pPr>
            <a:endParaRPr lang="es-ES">
              <a:solidFill>
                <a:srgbClr val="000000"/>
              </a:solidFill>
            </a:endParaRPr>
          </a:p>
        </p:txBody>
      </p:sp>
    </p:spTree>
    <p:extLst>
      <p:ext uri="{BB962C8B-B14F-4D97-AF65-F5344CB8AC3E}">
        <p14:creationId xmlns:p14="http://schemas.microsoft.com/office/powerpoint/2010/main" val="20320417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40"/>
            <a:ext cx="8229600" cy="1080120"/>
          </a:xfrm>
        </p:spPr>
        <p:txBody>
          <a:bodyPr/>
          <a:lstStyle/>
          <a:p>
            <a:pPr algn="ctr"/>
            <a:r>
              <a:rPr lang="es-CR" b="1" dirty="0">
                <a:solidFill>
                  <a:schemeClr val="bg1"/>
                </a:solidFill>
              </a:rPr>
              <a:t>Información </a:t>
            </a:r>
            <a:r>
              <a:rPr lang="es-CR" b="1" dirty="0" smtClean="0">
                <a:solidFill>
                  <a:schemeClr val="bg1"/>
                </a:solidFill>
              </a:rPr>
              <a:t>requerida</a:t>
            </a:r>
            <a:endParaRPr lang="es-CR" sz="2000" b="1" dirty="0">
              <a:solidFill>
                <a:schemeClr val="bg1"/>
              </a:solidFill>
            </a:endParaRPr>
          </a:p>
        </p:txBody>
      </p:sp>
      <p:sp>
        <p:nvSpPr>
          <p:cNvPr id="3" name="2 Marcador de contenido"/>
          <p:cNvSpPr>
            <a:spLocks noGrp="1"/>
          </p:cNvSpPr>
          <p:nvPr>
            <p:ph idx="1"/>
          </p:nvPr>
        </p:nvSpPr>
        <p:spPr>
          <a:xfrm>
            <a:off x="467544" y="1700808"/>
            <a:ext cx="8229600" cy="4392488"/>
          </a:xfrm>
        </p:spPr>
        <p:txBody>
          <a:bodyPr/>
          <a:lstStyle/>
          <a:p>
            <a:pPr marL="0" lvl="1" indent="0" algn="just">
              <a:buNone/>
            </a:pPr>
            <a:r>
              <a:rPr lang="es-CR" sz="2400" b="1" dirty="0">
                <a:ea typeface="+mn-ea"/>
                <a:cs typeface="+mn-cs"/>
              </a:rPr>
              <a:t>Zonas </a:t>
            </a:r>
            <a:r>
              <a:rPr lang="es-CR" sz="2400" b="1" dirty="0" smtClean="0">
                <a:ea typeface="+mn-ea"/>
                <a:cs typeface="+mn-cs"/>
              </a:rPr>
              <a:t>geográficas</a:t>
            </a:r>
            <a:endParaRPr lang="es-CR" sz="2400" b="1" dirty="0">
              <a:ea typeface="+mn-ea"/>
              <a:cs typeface="+mn-cs"/>
            </a:endParaRPr>
          </a:p>
          <a:p>
            <a:pPr marL="0" indent="0" algn="just">
              <a:buNone/>
            </a:pPr>
            <a:endParaRPr lang="es-ES" sz="2400" dirty="0" smtClean="0"/>
          </a:p>
          <a:p>
            <a:pPr marL="0" indent="0" algn="just">
              <a:buNone/>
            </a:pPr>
            <a:r>
              <a:rPr lang="es-ES" sz="2400" dirty="0" smtClean="0"/>
              <a:t>Cantidad clientes por riesgo distribuidos por zona geográfica clasificada por riesgo: alto</a:t>
            </a:r>
            <a:r>
              <a:rPr lang="es-ES" sz="2400" dirty="0"/>
              <a:t>, moderado </a:t>
            </a:r>
            <a:r>
              <a:rPr lang="es-ES" sz="2400" dirty="0" smtClean="0"/>
              <a:t>o bajo.</a:t>
            </a:r>
            <a:endParaRPr lang="es-ES" sz="2400" dirty="0"/>
          </a:p>
          <a:p>
            <a:pPr marL="0" indent="0" algn="just">
              <a:buNone/>
            </a:pPr>
            <a:endParaRPr lang="es-ES" sz="2800" dirty="0"/>
          </a:p>
          <a:p>
            <a:pPr marL="457200" lvl="1" indent="0" algn="just">
              <a:buNone/>
            </a:pPr>
            <a:r>
              <a:rPr lang="es-ES" sz="2000" dirty="0" smtClean="0"/>
              <a:t>A. Oficinas Centrales*</a:t>
            </a:r>
          </a:p>
          <a:p>
            <a:pPr marL="457200" lvl="1" indent="0" algn="just">
              <a:buNone/>
            </a:pPr>
            <a:r>
              <a:rPr lang="es-ES" sz="2000" dirty="0" smtClean="0"/>
              <a:t>B. Sucursales*</a:t>
            </a:r>
          </a:p>
          <a:p>
            <a:pPr marL="457200" lvl="1" indent="0" algn="just">
              <a:buNone/>
            </a:pPr>
            <a:r>
              <a:rPr lang="es-ES" sz="2000" dirty="0" smtClean="0"/>
              <a:t>C. Agencias*</a:t>
            </a:r>
          </a:p>
          <a:p>
            <a:pPr marL="457200" lvl="1" indent="0" algn="just">
              <a:buNone/>
            </a:pPr>
            <a:r>
              <a:rPr lang="es-ES" sz="2000" dirty="0" smtClean="0"/>
              <a:t>D. Transferencias y remesas (envidas y recibidas del exterior).</a:t>
            </a:r>
          </a:p>
          <a:p>
            <a:pPr marL="457200" lvl="1" indent="0" algn="just">
              <a:buNone/>
            </a:pPr>
            <a:endParaRPr lang="es-ES" sz="2000" dirty="0"/>
          </a:p>
          <a:p>
            <a:pPr marL="457200" lvl="1" indent="0" algn="just">
              <a:buNone/>
            </a:pPr>
            <a:endParaRPr lang="es-ES" sz="2000" dirty="0" smtClean="0"/>
          </a:p>
          <a:p>
            <a:pPr marL="457200" lvl="1" indent="0" algn="just">
              <a:buNone/>
            </a:pPr>
            <a:r>
              <a:rPr lang="es-ES" sz="1400" dirty="0" smtClean="0">
                <a:solidFill>
                  <a:srgbClr val="000000"/>
                </a:solidFill>
                <a:ea typeface="+mn-ea"/>
                <a:cs typeface="+mn-cs"/>
              </a:rPr>
              <a:t>(*) Descripción o nombre de la dependencia.</a:t>
            </a:r>
            <a:endParaRPr lang="es-ES" sz="1400" dirty="0"/>
          </a:p>
        </p:txBody>
      </p:sp>
    </p:spTree>
    <p:extLst>
      <p:ext uri="{BB962C8B-B14F-4D97-AF65-F5344CB8AC3E}">
        <p14:creationId xmlns:p14="http://schemas.microsoft.com/office/powerpoint/2010/main" val="3975329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736</Words>
  <Application>Microsoft Office PowerPoint</Application>
  <PresentationFormat>Presentación en pantalla (4:3)</PresentationFormat>
  <Paragraphs>147</Paragraphs>
  <Slides>19</Slides>
  <Notes>5</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19</vt:i4>
      </vt:variant>
    </vt:vector>
  </HeadingPairs>
  <TitlesOfParts>
    <vt:vector size="21" baseType="lpstr">
      <vt:lpstr>Diseño predeterminado</vt:lpstr>
      <vt:lpstr>Hoja de cálculo</vt:lpstr>
      <vt:lpstr>Clase de Datos de Legitimación de Capitales y Financiamiento al Terrorismo con base en Riesgos </vt:lpstr>
      <vt:lpstr>Clase de datos Legitimación de capitales y financiamiento al terrorismo con base en riesgos</vt:lpstr>
      <vt:lpstr>Documentación</vt:lpstr>
      <vt:lpstr>Definiciones</vt:lpstr>
      <vt:lpstr>Información requerida</vt:lpstr>
      <vt:lpstr>Información requerida</vt:lpstr>
      <vt:lpstr>Información requerida</vt:lpstr>
      <vt:lpstr>Información requerida</vt:lpstr>
      <vt:lpstr>Información requerida</vt:lpstr>
      <vt:lpstr>Información requerida</vt:lpstr>
      <vt:lpstr> Cuadro C </vt:lpstr>
      <vt:lpstr>Ejemplo de validaciones  Cuadro C</vt:lpstr>
      <vt:lpstr> Tablas nuevas  </vt:lpstr>
      <vt:lpstr> Tablas nuevas  </vt:lpstr>
      <vt:lpstr> Tablas nuevas  </vt:lpstr>
      <vt:lpstr> Tablas nuevas  </vt:lpstr>
      <vt:lpstr>Fechas importantes </vt:lpstr>
      <vt:lpstr>Consultas, observaciones y sugerencias </vt:lpstr>
      <vt:lpstr>MUCHAS GRACIAS </vt:lpstr>
    </vt:vector>
  </TitlesOfParts>
  <Company>PIRITA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Clase de Datos de Legitimación de Capitales y Financiamiento al Terrorismo con base en Riesgos </dc:title>
  <dc:creator>Milady Vargas Olivares</dc:creator>
  <cp:lastModifiedBy>Milady Vargas Olivares</cp:lastModifiedBy>
  <cp:revision>1</cp:revision>
  <dcterms:created xsi:type="dcterms:W3CDTF">2015-03-23T17:00:04Z</dcterms:created>
  <dcterms:modified xsi:type="dcterms:W3CDTF">2015-03-23T17:01:28Z</dcterms:modified>
</cp:coreProperties>
</file>