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6"/>
    <p:sldMasterId id="2147483666" r:id="rId47"/>
  </p:sldMasterIdLst>
  <p:handoutMasterIdLst>
    <p:handoutMasterId r:id="rId79"/>
  </p:handoutMasterIdLst>
  <p:sldIdLst>
    <p:sldId id="256" r:id="rId48"/>
    <p:sldId id="286" r:id="rId49"/>
    <p:sldId id="260" r:id="rId50"/>
    <p:sldId id="257" r:id="rId51"/>
    <p:sldId id="262" r:id="rId52"/>
    <p:sldId id="275" r:id="rId53"/>
    <p:sldId id="263" r:id="rId54"/>
    <p:sldId id="276" r:id="rId55"/>
    <p:sldId id="277" r:id="rId56"/>
    <p:sldId id="273" r:id="rId57"/>
    <p:sldId id="266" r:id="rId58"/>
    <p:sldId id="278" r:id="rId59"/>
    <p:sldId id="279" r:id="rId60"/>
    <p:sldId id="280" r:id="rId61"/>
    <p:sldId id="267" r:id="rId62"/>
    <p:sldId id="268" r:id="rId63"/>
    <p:sldId id="269" r:id="rId64"/>
    <p:sldId id="270" r:id="rId65"/>
    <p:sldId id="271" r:id="rId66"/>
    <p:sldId id="272" r:id="rId67"/>
    <p:sldId id="287" r:id="rId68"/>
    <p:sldId id="281" r:id="rId69"/>
    <p:sldId id="283" r:id="rId70"/>
    <p:sldId id="282" r:id="rId71"/>
    <p:sldId id="284" r:id="rId72"/>
    <p:sldId id="274" r:id="rId73"/>
    <p:sldId id="285" r:id="rId74"/>
    <p:sldId id="288" r:id="rId75"/>
    <p:sldId id="289" r:id="rId76"/>
    <p:sldId id="290" r:id="rId77"/>
    <p:sldId id="291" r:id="rId78"/>
  </p:sldIdLst>
  <p:sldSz cx="9144000" cy="6858000" type="screen4x3"/>
  <p:notesSz cx="6881813" cy="92964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20" autoAdjust="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slideMaster" Target="slideMasters/slideMaster2.xml"/><Relationship Id="rId50" Type="http://schemas.openxmlformats.org/officeDocument/2006/relationships/slide" Target="slides/slide3.xml"/><Relationship Id="rId55" Type="http://schemas.openxmlformats.org/officeDocument/2006/relationships/slide" Target="slides/slide8.xml"/><Relationship Id="rId63" Type="http://schemas.openxmlformats.org/officeDocument/2006/relationships/slide" Target="slides/slide16.xml"/><Relationship Id="rId68" Type="http://schemas.openxmlformats.org/officeDocument/2006/relationships/slide" Target="slides/slide21.xml"/><Relationship Id="rId76" Type="http://schemas.openxmlformats.org/officeDocument/2006/relationships/slide" Target="slides/slide29.xml"/><Relationship Id="rId7" Type="http://schemas.openxmlformats.org/officeDocument/2006/relationships/customXml" Target="../customXml/item7.xml"/><Relationship Id="rId71" Type="http://schemas.openxmlformats.org/officeDocument/2006/relationships/slide" Target="slides/slide24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customXml" Target="../customXml/item29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slide" Target="slides/slide6.xml"/><Relationship Id="rId58" Type="http://schemas.openxmlformats.org/officeDocument/2006/relationships/slide" Target="slides/slide11.xml"/><Relationship Id="rId66" Type="http://schemas.openxmlformats.org/officeDocument/2006/relationships/slide" Target="slides/slide19.xml"/><Relationship Id="rId74" Type="http://schemas.openxmlformats.org/officeDocument/2006/relationships/slide" Target="slides/slide27.xml"/><Relationship Id="rId79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61" Type="http://schemas.openxmlformats.org/officeDocument/2006/relationships/slide" Target="slides/slide14.xml"/><Relationship Id="rId82" Type="http://schemas.openxmlformats.org/officeDocument/2006/relationships/theme" Target="theme/theme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slide" Target="slides/slide5.xml"/><Relationship Id="rId60" Type="http://schemas.openxmlformats.org/officeDocument/2006/relationships/slide" Target="slides/slide13.xml"/><Relationship Id="rId65" Type="http://schemas.openxmlformats.org/officeDocument/2006/relationships/slide" Target="slides/slide18.xml"/><Relationship Id="rId73" Type="http://schemas.openxmlformats.org/officeDocument/2006/relationships/slide" Target="slides/slide26.xml"/><Relationship Id="rId78" Type="http://schemas.openxmlformats.org/officeDocument/2006/relationships/slide" Target="slides/slide31.xml"/><Relationship Id="rId8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slide" Target="slides/slide1.xml"/><Relationship Id="rId56" Type="http://schemas.openxmlformats.org/officeDocument/2006/relationships/slide" Target="slides/slide9.xml"/><Relationship Id="rId64" Type="http://schemas.openxmlformats.org/officeDocument/2006/relationships/slide" Target="slides/slide17.xml"/><Relationship Id="rId69" Type="http://schemas.openxmlformats.org/officeDocument/2006/relationships/slide" Target="slides/slide22.xml"/><Relationship Id="rId77" Type="http://schemas.openxmlformats.org/officeDocument/2006/relationships/slide" Target="slides/slide30.xml"/><Relationship Id="rId8" Type="http://schemas.openxmlformats.org/officeDocument/2006/relationships/customXml" Target="../customXml/item8.xml"/><Relationship Id="rId51" Type="http://schemas.openxmlformats.org/officeDocument/2006/relationships/slide" Target="slides/slide4.xml"/><Relationship Id="rId72" Type="http://schemas.openxmlformats.org/officeDocument/2006/relationships/slide" Target="slides/slide25.xml"/><Relationship Id="rId80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slideMaster" Target="slideMasters/slideMaster1.xml"/><Relationship Id="rId59" Type="http://schemas.openxmlformats.org/officeDocument/2006/relationships/slide" Target="slides/slide12.xml"/><Relationship Id="rId67" Type="http://schemas.openxmlformats.org/officeDocument/2006/relationships/slide" Target="slides/slide20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slide" Target="slides/slide7.xml"/><Relationship Id="rId62" Type="http://schemas.openxmlformats.org/officeDocument/2006/relationships/slide" Target="slides/slide15.xml"/><Relationship Id="rId70" Type="http://schemas.openxmlformats.org/officeDocument/2006/relationships/slide" Target="slides/slide23.xml"/><Relationship Id="rId75" Type="http://schemas.openxmlformats.org/officeDocument/2006/relationships/slide" Target="slides/slide28.xml"/><Relationship Id="rId83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slide" Target="slides/slide2.xml"/><Relationship Id="rId57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A1FDCD-0BB7-4A40-BC2F-0B4FADA8CD0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9810D84F-35F8-4891-9B2B-2CA2196975E1}">
      <dgm:prSet custT="1"/>
      <dgm:spPr>
        <a:noFill/>
      </dgm:spPr>
      <dgm:t>
        <a:bodyPr/>
        <a:lstStyle/>
        <a:p>
          <a:pPr algn="just" rtl="0"/>
          <a:r>
            <a:rPr lang="es-ES_tradnl" sz="2000" b="1" dirty="0" smtClean="0">
              <a:latin typeface="Book Antiqua" pitchFamily="18" charset="0"/>
            </a:rPr>
            <a:t>*Según la Sesión 1123-2014 del 1 de setiembre del 2014, el Consejo Nacional de Supervisión del Sistema Financiero modificó los Acuerdos SUGEF 3-06 “Reglamento sobre Suficiencia Patrimonial de Entidades Financieras”, Acuerdo SUGEF 24-00 “Reglamento para juzgar la situación económica-financiera de las entidades fiscalizadas” y Acuerdo SUGEF 27-00 “Reglamento para juzgar la situación económica-financiera de las asociaciones mutualistas de ahorro y préstamo para la vivienda”.</a:t>
          </a:r>
          <a:br>
            <a:rPr lang="es-ES_tradnl" sz="2000" b="1" dirty="0" smtClean="0">
              <a:latin typeface="Book Antiqua" pitchFamily="18" charset="0"/>
            </a:rPr>
          </a:br>
          <a:r>
            <a:rPr lang="es-ES_tradnl" sz="2000" b="1" dirty="0" smtClean="0">
              <a:latin typeface="Book Antiqua" pitchFamily="18" charset="0"/>
            </a:rPr>
            <a:t> </a:t>
          </a:r>
          <a:r>
            <a:rPr lang="es-CR" sz="2000" b="1" dirty="0" smtClean="0">
              <a:latin typeface="Book Antiqua" pitchFamily="18" charset="0"/>
            </a:rPr>
            <a:t/>
          </a:r>
          <a:br>
            <a:rPr lang="es-CR" sz="2000" b="1" dirty="0" smtClean="0">
              <a:latin typeface="Book Antiqua" pitchFamily="18" charset="0"/>
            </a:rPr>
          </a:br>
          <a:r>
            <a:rPr lang="es-CR" sz="2000" b="1" dirty="0" smtClean="0">
              <a:latin typeface="Book Antiqua" pitchFamily="18" charset="0"/>
            </a:rPr>
            <a:t>*Según la Circular Externa 2856-2014 del 21 de noviembre 2014 </a:t>
          </a:r>
          <a:endParaRPr lang="es-CR" sz="2000" dirty="0">
            <a:latin typeface="Book Antiqua" pitchFamily="18" charset="0"/>
          </a:endParaRPr>
        </a:p>
      </dgm:t>
    </dgm:pt>
    <dgm:pt modelId="{B9B52A31-0D28-4FBA-A639-37AF7A971E1C}" type="parTrans" cxnId="{8EF50308-0586-4369-ADBD-3B2F6DCF220C}">
      <dgm:prSet/>
      <dgm:spPr/>
      <dgm:t>
        <a:bodyPr/>
        <a:lstStyle/>
        <a:p>
          <a:endParaRPr lang="es-CR"/>
        </a:p>
      </dgm:t>
    </dgm:pt>
    <dgm:pt modelId="{2FCCD9CF-6B11-4F7B-A696-BC0164CB752D}" type="sibTrans" cxnId="{8EF50308-0586-4369-ADBD-3B2F6DCF220C}">
      <dgm:prSet/>
      <dgm:spPr/>
      <dgm:t>
        <a:bodyPr/>
        <a:lstStyle/>
        <a:p>
          <a:endParaRPr lang="es-CR"/>
        </a:p>
      </dgm:t>
    </dgm:pt>
    <dgm:pt modelId="{1724107A-1267-4B6A-A81F-84839D23924F}" type="pres">
      <dgm:prSet presAssocID="{57A1FDCD-0BB7-4A40-BC2F-0B4FADA8CD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7D1F5CE5-1C09-48F0-B62E-5851E1B81B92}" type="pres">
      <dgm:prSet presAssocID="{9810D84F-35F8-4891-9B2B-2CA2196975E1}" presName="linNode" presStyleCnt="0"/>
      <dgm:spPr/>
    </dgm:pt>
    <dgm:pt modelId="{95B2C95B-4272-45F5-95BB-13138E6BACF1}" type="pres">
      <dgm:prSet presAssocID="{9810D84F-35F8-4891-9B2B-2CA2196975E1}" presName="parentText" presStyleLbl="node1" presStyleIdx="0" presStyleCnt="1" custScaleX="240976" custScaleY="100098">
        <dgm:presLayoutVars>
          <dgm:chMax val="1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8EF50308-0586-4369-ADBD-3B2F6DCF220C}" srcId="{57A1FDCD-0BB7-4A40-BC2F-0B4FADA8CD0A}" destId="{9810D84F-35F8-4891-9B2B-2CA2196975E1}" srcOrd="0" destOrd="0" parTransId="{B9B52A31-0D28-4FBA-A639-37AF7A971E1C}" sibTransId="{2FCCD9CF-6B11-4F7B-A696-BC0164CB752D}"/>
    <dgm:cxn modelId="{E3028011-A562-49D8-B49A-F49593A2463B}" type="presOf" srcId="{9810D84F-35F8-4891-9B2B-2CA2196975E1}" destId="{95B2C95B-4272-45F5-95BB-13138E6BACF1}" srcOrd="0" destOrd="0" presId="urn:microsoft.com/office/officeart/2005/8/layout/vList5"/>
    <dgm:cxn modelId="{7D199DE7-3D33-4AD7-A9E4-AC2092F1003A}" type="presOf" srcId="{57A1FDCD-0BB7-4A40-BC2F-0B4FADA8CD0A}" destId="{1724107A-1267-4B6A-A81F-84839D23924F}" srcOrd="0" destOrd="0" presId="urn:microsoft.com/office/officeart/2005/8/layout/vList5"/>
    <dgm:cxn modelId="{C4B4F30C-64E6-47BB-837F-CAB64779BF47}" type="presParOf" srcId="{1724107A-1267-4B6A-A81F-84839D23924F}" destId="{7D1F5CE5-1C09-48F0-B62E-5851E1B81B92}" srcOrd="0" destOrd="0" presId="urn:microsoft.com/office/officeart/2005/8/layout/vList5"/>
    <dgm:cxn modelId="{F9FD8A8B-1703-41FD-9232-1A4C2F1FF271}" type="presParOf" srcId="{7D1F5CE5-1C09-48F0-B62E-5851E1B81B92}" destId="{95B2C95B-4272-45F5-95BB-13138E6BACF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407DEC-56D2-482E-BA1F-93AC7B2715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DCC1073E-D8DA-4422-8AF2-E16CBCCA2534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  <a:t>ii) la fecha correspondiente a dicho precio y, </a:t>
          </a:r>
          <a:b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</a:br>
          <a:endParaRPr lang="es-CR" sz="2400" dirty="0">
            <a:solidFill>
              <a:schemeClr val="bg1"/>
            </a:solidFill>
            <a:latin typeface="Book Antiqua" pitchFamily="18" charset="0"/>
          </a:endParaRPr>
        </a:p>
      </dgm:t>
    </dgm:pt>
    <dgm:pt modelId="{CD82E2F5-4470-4707-B9D2-128BF7B64C4B}" type="parTrans" cxnId="{4127E360-BDD2-4CD7-8001-009C03A14753}">
      <dgm:prSet/>
      <dgm:spPr/>
      <dgm:t>
        <a:bodyPr/>
        <a:lstStyle/>
        <a:p>
          <a:endParaRPr lang="es-CR"/>
        </a:p>
      </dgm:t>
    </dgm:pt>
    <dgm:pt modelId="{028F0543-747B-4217-B87B-420FA68F1FC5}" type="sibTrans" cxnId="{4127E360-BDD2-4CD7-8001-009C03A14753}">
      <dgm:prSet/>
      <dgm:spPr/>
      <dgm:t>
        <a:bodyPr/>
        <a:lstStyle/>
        <a:p>
          <a:endParaRPr lang="es-CR"/>
        </a:p>
      </dgm:t>
    </dgm:pt>
    <dgm:pt modelId="{CE7F6F62-604B-4E2D-ABD8-4C2059084A2D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18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8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18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8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  <a:t>iii) el indicador de precio (porcentual o monetario). </a:t>
          </a:r>
          <a:r>
            <a:rPr lang="es-ES" sz="18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800" b="1" dirty="0" smtClean="0">
              <a:solidFill>
                <a:schemeClr val="bg1"/>
              </a:solidFill>
              <a:latin typeface="Book Antiqua" pitchFamily="18" charset="0"/>
            </a:rPr>
          </a:br>
          <a:endParaRPr lang="es-CR" sz="1800" dirty="0">
            <a:solidFill>
              <a:schemeClr val="bg1"/>
            </a:solidFill>
            <a:latin typeface="Book Antiqua" pitchFamily="18" charset="0"/>
          </a:endParaRPr>
        </a:p>
      </dgm:t>
    </dgm:pt>
    <dgm:pt modelId="{53F44FD0-DA0B-42C1-A1B0-B0A2869B2E5D}" type="sibTrans" cxnId="{5FDD29B6-F473-4952-A3B5-84D748608502}">
      <dgm:prSet/>
      <dgm:spPr/>
      <dgm:t>
        <a:bodyPr/>
        <a:lstStyle/>
        <a:p>
          <a:endParaRPr lang="es-CR"/>
        </a:p>
      </dgm:t>
    </dgm:pt>
    <dgm:pt modelId="{2337ED5A-60F6-419E-86BF-322C90206D66}" type="parTrans" cxnId="{5FDD29B6-F473-4952-A3B5-84D748608502}">
      <dgm:prSet/>
      <dgm:spPr/>
      <dgm:t>
        <a:bodyPr/>
        <a:lstStyle/>
        <a:p>
          <a:endParaRPr lang="es-CR"/>
        </a:p>
      </dgm:t>
    </dgm:pt>
    <dgm:pt modelId="{6144E90E-2B8F-4D16-85A3-667A22C88E8B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  <a:t>i) la lista de las 521 observaciones diarias para los precios de los instrumentos reportados, </a:t>
          </a:r>
          <a:r>
            <a:rPr lang="es-ES" sz="18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800" b="1" dirty="0" smtClean="0">
              <a:solidFill>
                <a:schemeClr val="bg1"/>
              </a:solidFill>
              <a:latin typeface="Book Antiqua" pitchFamily="18" charset="0"/>
            </a:rPr>
          </a:br>
          <a:endParaRPr lang="es-CR" sz="1800" dirty="0">
            <a:solidFill>
              <a:schemeClr val="bg1"/>
            </a:solidFill>
            <a:latin typeface="Book Antiqua" pitchFamily="18" charset="0"/>
          </a:endParaRPr>
        </a:p>
      </dgm:t>
    </dgm:pt>
    <dgm:pt modelId="{F9C22240-A790-4CDF-8C2E-2DC66ECFEC61}" type="parTrans" cxnId="{EA8ED580-AFE4-4684-9415-DBB0094BED20}">
      <dgm:prSet/>
      <dgm:spPr/>
      <dgm:t>
        <a:bodyPr/>
        <a:lstStyle/>
        <a:p>
          <a:endParaRPr lang="es-CR"/>
        </a:p>
      </dgm:t>
    </dgm:pt>
    <dgm:pt modelId="{71559D44-7DFA-44A6-BDB2-74B0FF6A8B2C}" type="sibTrans" cxnId="{EA8ED580-AFE4-4684-9415-DBB0094BED20}">
      <dgm:prSet/>
      <dgm:spPr/>
      <dgm:t>
        <a:bodyPr/>
        <a:lstStyle/>
        <a:p>
          <a:endParaRPr lang="es-CR"/>
        </a:p>
      </dgm:t>
    </dgm:pt>
    <dgm:pt modelId="{8306B52A-70A4-42EE-866B-F6C5E595BE27}" type="pres">
      <dgm:prSet presAssocID="{CB407DEC-56D2-482E-BA1F-93AC7B2715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DDECA3D0-23A6-48D9-96F7-325184E2A442}" type="pres">
      <dgm:prSet presAssocID="{6144E90E-2B8F-4D16-85A3-667A22C88E8B}" presName="parentText" presStyleLbl="node1" presStyleIdx="0" presStyleCnt="3" custScaleY="92818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5A5BC92-B7EA-42AE-93BB-924519367CCD}" type="pres">
      <dgm:prSet presAssocID="{71559D44-7DFA-44A6-BDB2-74B0FF6A8B2C}" presName="spacer" presStyleCnt="0"/>
      <dgm:spPr/>
    </dgm:pt>
    <dgm:pt modelId="{D996A7F3-F1AD-440F-BA9E-94755DD6E3FB}" type="pres">
      <dgm:prSet presAssocID="{DCC1073E-D8DA-4422-8AF2-E16CBCCA2534}" presName="parentText" presStyleLbl="node1" presStyleIdx="1" presStyleCnt="3" custScaleY="65346" custLinFactNeighborY="5706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D358438-24B2-48F6-BF26-FED4E1EA6659}" type="pres">
      <dgm:prSet presAssocID="{028F0543-747B-4217-B87B-420FA68F1FC5}" presName="spacer" presStyleCnt="0"/>
      <dgm:spPr/>
    </dgm:pt>
    <dgm:pt modelId="{661AC53A-19E6-4DDD-AF41-CC77B4B2DB1A}" type="pres">
      <dgm:prSet presAssocID="{CE7F6F62-604B-4E2D-ABD8-4C2059084A2D}" presName="parentText" presStyleLbl="node1" presStyleIdx="2" presStyleCnt="3" custScaleY="72874" custLinFactNeighborY="-11173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EA8ED580-AFE4-4684-9415-DBB0094BED20}" srcId="{CB407DEC-56D2-482E-BA1F-93AC7B271573}" destId="{6144E90E-2B8F-4D16-85A3-667A22C88E8B}" srcOrd="0" destOrd="0" parTransId="{F9C22240-A790-4CDF-8C2E-2DC66ECFEC61}" sibTransId="{71559D44-7DFA-44A6-BDB2-74B0FF6A8B2C}"/>
    <dgm:cxn modelId="{9C3B05A8-BAA4-4D14-9D0D-956C36F29D28}" type="presOf" srcId="{CB407DEC-56D2-482E-BA1F-93AC7B271573}" destId="{8306B52A-70A4-42EE-866B-F6C5E595BE27}" srcOrd="0" destOrd="0" presId="urn:microsoft.com/office/officeart/2005/8/layout/vList2"/>
    <dgm:cxn modelId="{5FDD29B6-F473-4952-A3B5-84D748608502}" srcId="{CB407DEC-56D2-482E-BA1F-93AC7B271573}" destId="{CE7F6F62-604B-4E2D-ABD8-4C2059084A2D}" srcOrd="2" destOrd="0" parTransId="{2337ED5A-60F6-419E-86BF-322C90206D66}" sibTransId="{53F44FD0-DA0B-42C1-A1B0-B0A2869B2E5D}"/>
    <dgm:cxn modelId="{79656836-912A-42CB-978A-4747BAA19969}" type="presOf" srcId="{DCC1073E-D8DA-4422-8AF2-E16CBCCA2534}" destId="{D996A7F3-F1AD-440F-BA9E-94755DD6E3FB}" srcOrd="0" destOrd="0" presId="urn:microsoft.com/office/officeart/2005/8/layout/vList2"/>
    <dgm:cxn modelId="{B2456B94-7766-48EB-BA2C-B0BABAA793E5}" type="presOf" srcId="{6144E90E-2B8F-4D16-85A3-667A22C88E8B}" destId="{DDECA3D0-23A6-48D9-96F7-325184E2A442}" srcOrd="0" destOrd="0" presId="urn:microsoft.com/office/officeart/2005/8/layout/vList2"/>
    <dgm:cxn modelId="{5D4BA130-E54B-44A5-AEB1-88EFACA64696}" type="presOf" srcId="{CE7F6F62-604B-4E2D-ABD8-4C2059084A2D}" destId="{661AC53A-19E6-4DDD-AF41-CC77B4B2DB1A}" srcOrd="0" destOrd="0" presId="urn:microsoft.com/office/officeart/2005/8/layout/vList2"/>
    <dgm:cxn modelId="{4127E360-BDD2-4CD7-8001-009C03A14753}" srcId="{CB407DEC-56D2-482E-BA1F-93AC7B271573}" destId="{DCC1073E-D8DA-4422-8AF2-E16CBCCA2534}" srcOrd="1" destOrd="0" parTransId="{CD82E2F5-4470-4707-B9D2-128BF7B64C4B}" sibTransId="{028F0543-747B-4217-B87B-420FA68F1FC5}"/>
    <dgm:cxn modelId="{A26B1666-022F-4CFC-9AC2-D1C40BBE1F02}" type="presParOf" srcId="{8306B52A-70A4-42EE-866B-F6C5E595BE27}" destId="{DDECA3D0-23A6-48D9-96F7-325184E2A442}" srcOrd="0" destOrd="0" presId="urn:microsoft.com/office/officeart/2005/8/layout/vList2"/>
    <dgm:cxn modelId="{56BA8FA1-FB42-48B8-88DC-44820373E1D3}" type="presParOf" srcId="{8306B52A-70A4-42EE-866B-F6C5E595BE27}" destId="{35A5BC92-B7EA-42AE-93BB-924519367CCD}" srcOrd="1" destOrd="0" presId="urn:microsoft.com/office/officeart/2005/8/layout/vList2"/>
    <dgm:cxn modelId="{059F296E-358C-4BCC-9E0F-841DFD111675}" type="presParOf" srcId="{8306B52A-70A4-42EE-866B-F6C5E595BE27}" destId="{D996A7F3-F1AD-440F-BA9E-94755DD6E3FB}" srcOrd="2" destOrd="0" presId="urn:microsoft.com/office/officeart/2005/8/layout/vList2"/>
    <dgm:cxn modelId="{6608CDAA-6FC8-47BD-9077-EFD94C4441B3}" type="presParOf" srcId="{8306B52A-70A4-42EE-866B-F6C5E595BE27}" destId="{CD358438-24B2-48F6-BF26-FED4E1EA6659}" srcOrd="3" destOrd="0" presId="urn:microsoft.com/office/officeart/2005/8/layout/vList2"/>
    <dgm:cxn modelId="{F26770A6-53BD-4E63-B94F-B9811D13B6D7}" type="presParOf" srcId="{8306B52A-70A4-42EE-866B-F6C5E595BE27}" destId="{661AC53A-19E6-4DDD-AF41-CC77B4B2DB1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AB5C70-6CA8-4AB8-91B4-51E6CB9451E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ABDFF51A-F6FF-4999-8565-655A2D121664}">
      <dgm:prSet custT="1"/>
      <dgm:spPr/>
      <dgm:t>
        <a:bodyPr/>
        <a:lstStyle/>
        <a:p>
          <a:pPr rtl="0"/>
          <a:r>
            <a:rPr lang="es-ES" sz="2400" b="1" smtClean="0">
              <a:solidFill>
                <a:schemeClr val="bg1"/>
              </a:solidFill>
              <a:latin typeface="Book Antiqua" pitchFamily="18" charset="0"/>
            </a:rPr>
            <a:t>i) La lista de las 521 observaciones diarias para los precios de los instrumentos reportado.</a:t>
          </a:r>
          <a:endParaRPr lang="es-CR" sz="2400">
            <a:solidFill>
              <a:schemeClr val="bg1"/>
            </a:solidFill>
            <a:latin typeface="Book Antiqua" pitchFamily="18" charset="0"/>
          </a:endParaRPr>
        </a:p>
      </dgm:t>
    </dgm:pt>
    <dgm:pt modelId="{52F1FC9B-9C7C-487F-B2E8-CDC463D842A1}" type="parTrans" cxnId="{41433867-8B09-41DF-A744-835814A0574C}">
      <dgm:prSet/>
      <dgm:spPr/>
      <dgm:t>
        <a:bodyPr/>
        <a:lstStyle/>
        <a:p>
          <a:endParaRPr lang="es-CR"/>
        </a:p>
      </dgm:t>
    </dgm:pt>
    <dgm:pt modelId="{08633860-7186-4BB8-B9DE-C6488F4C0D97}" type="sibTrans" cxnId="{41433867-8B09-41DF-A744-835814A0574C}">
      <dgm:prSet/>
      <dgm:spPr/>
      <dgm:t>
        <a:bodyPr/>
        <a:lstStyle/>
        <a:p>
          <a:endParaRPr lang="es-CR"/>
        </a:p>
      </dgm:t>
    </dgm:pt>
    <dgm:pt modelId="{0D38F72E-0594-4BF3-849F-F63F5C505143}">
      <dgm:prSet/>
      <dgm:spPr/>
      <dgm:t>
        <a:bodyPr/>
        <a:lstStyle/>
        <a:p>
          <a:pPr algn="ctr" rtl="0"/>
          <a:r>
            <a:rPr lang="es-ES" b="1" dirty="0" smtClean="0">
              <a:solidFill>
                <a:schemeClr val="bg1"/>
              </a:solidFill>
              <a:latin typeface="Book Antiqua" pitchFamily="18" charset="0"/>
            </a:rPr>
            <a:t>El precio es el valor diario (Precio) de negociación de los instrumentos en el mercado bursátil, calculado por el proveedor de precios autorizado por la SUGEVAL.</a:t>
          </a:r>
          <a:br>
            <a:rPr lang="es-ES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b="1" u="sng" dirty="0" smtClean="0">
              <a:solidFill>
                <a:schemeClr val="bg1"/>
              </a:solidFill>
              <a:latin typeface="Book Antiqua" pitchFamily="18" charset="0"/>
            </a:rPr>
            <a:t>Características:</a:t>
          </a:r>
          <a:r>
            <a:rPr lang="es-ES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b="1" dirty="0" smtClean="0">
              <a:solidFill>
                <a:schemeClr val="bg1"/>
              </a:solidFill>
              <a:latin typeface="Book Antiqua" pitchFamily="18" charset="0"/>
            </a:rPr>
            <a:t>*Valor Numérico</a:t>
          </a:r>
          <a:br>
            <a:rPr lang="es-ES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b="1" dirty="0" smtClean="0">
              <a:solidFill>
                <a:schemeClr val="bg1"/>
              </a:solidFill>
              <a:latin typeface="Book Antiqua" pitchFamily="18" charset="0"/>
            </a:rPr>
            <a:t>*Hasta 13 Números enteros con 7 decimales   </a:t>
          </a:r>
          <a:endParaRPr lang="es-CR" dirty="0">
            <a:solidFill>
              <a:schemeClr val="bg1"/>
            </a:solidFill>
            <a:latin typeface="Book Antiqua" pitchFamily="18" charset="0"/>
          </a:endParaRPr>
        </a:p>
      </dgm:t>
    </dgm:pt>
    <dgm:pt modelId="{6FEBBDDA-95F5-4542-B42B-03F280E764BF}" type="parTrans" cxnId="{57489FFA-FD9B-4652-9ECA-E8ADD19D42A9}">
      <dgm:prSet/>
      <dgm:spPr/>
      <dgm:t>
        <a:bodyPr/>
        <a:lstStyle/>
        <a:p>
          <a:endParaRPr lang="es-CR"/>
        </a:p>
      </dgm:t>
    </dgm:pt>
    <dgm:pt modelId="{9F14EAD1-F5B2-47CE-87C1-00C23ECE59C2}" type="sibTrans" cxnId="{57489FFA-FD9B-4652-9ECA-E8ADD19D42A9}">
      <dgm:prSet/>
      <dgm:spPr/>
      <dgm:t>
        <a:bodyPr/>
        <a:lstStyle/>
        <a:p>
          <a:endParaRPr lang="es-CR"/>
        </a:p>
      </dgm:t>
    </dgm:pt>
    <dgm:pt modelId="{4691C486-1282-49C8-A95E-9BA2FACEEB99}" type="pres">
      <dgm:prSet presAssocID="{CBAB5C70-6CA8-4AB8-91B4-51E6CB9451E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EDA0ABC3-3CCC-47E8-BEDD-87DF59CF5AE1}" type="pres">
      <dgm:prSet presAssocID="{ABDFF51A-F6FF-4999-8565-655A2D121664}" presName="circ1" presStyleLbl="vennNode1" presStyleIdx="0" presStyleCnt="2"/>
      <dgm:spPr/>
      <dgm:t>
        <a:bodyPr/>
        <a:lstStyle/>
        <a:p>
          <a:endParaRPr lang="es-CR"/>
        </a:p>
      </dgm:t>
    </dgm:pt>
    <dgm:pt modelId="{87813BD4-993C-4A40-8D87-4E4018242BD2}" type="pres">
      <dgm:prSet presAssocID="{ABDFF51A-F6FF-4999-8565-655A2D12166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D85B9BD-79D0-46E3-8652-BB2A83925612}" type="pres">
      <dgm:prSet presAssocID="{0D38F72E-0594-4BF3-849F-F63F5C505143}" presName="circ2" presStyleLbl="vennNode1" presStyleIdx="1" presStyleCnt="2" custScaleX="111215"/>
      <dgm:spPr/>
      <dgm:t>
        <a:bodyPr/>
        <a:lstStyle/>
        <a:p>
          <a:endParaRPr lang="es-CR"/>
        </a:p>
      </dgm:t>
    </dgm:pt>
    <dgm:pt modelId="{128600A6-60AA-4A41-8E13-8DC3523D3695}" type="pres">
      <dgm:prSet presAssocID="{0D38F72E-0594-4BF3-849F-F63F5C50514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C88A0B6E-4B00-46BA-A5F0-0A92E1AA4916}" type="presOf" srcId="{ABDFF51A-F6FF-4999-8565-655A2D121664}" destId="{EDA0ABC3-3CCC-47E8-BEDD-87DF59CF5AE1}" srcOrd="0" destOrd="0" presId="urn:microsoft.com/office/officeart/2005/8/layout/venn1"/>
    <dgm:cxn modelId="{CB5DE806-833F-4729-A6E5-5C21775A608A}" type="presOf" srcId="{0D38F72E-0594-4BF3-849F-F63F5C505143}" destId="{CD85B9BD-79D0-46E3-8652-BB2A83925612}" srcOrd="0" destOrd="0" presId="urn:microsoft.com/office/officeart/2005/8/layout/venn1"/>
    <dgm:cxn modelId="{41433867-8B09-41DF-A744-835814A0574C}" srcId="{CBAB5C70-6CA8-4AB8-91B4-51E6CB9451E7}" destId="{ABDFF51A-F6FF-4999-8565-655A2D121664}" srcOrd="0" destOrd="0" parTransId="{52F1FC9B-9C7C-487F-B2E8-CDC463D842A1}" sibTransId="{08633860-7186-4BB8-B9DE-C6488F4C0D97}"/>
    <dgm:cxn modelId="{22835EEA-F7DB-45B8-AB96-43E59CF11280}" type="presOf" srcId="{CBAB5C70-6CA8-4AB8-91B4-51E6CB9451E7}" destId="{4691C486-1282-49C8-A95E-9BA2FACEEB99}" srcOrd="0" destOrd="0" presId="urn:microsoft.com/office/officeart/2005/8/layout/venn1"/>
    <dgm:cxn modelId="{57489FFA-FD9B-4652-9ECA-E8ADD19D42A9}" srcId="{CBAB5C70-6CA8-4AB8-91B4-51E6CB9451E7}" destId="{0D38F72E-0594-4BF3-849F-F63F5C505143}" srcOrd="1" destOrd="0" parTransId="{6FEBBDDA-95F5-4542-B42B-03F280E764BF}" sibTransId="{9F14EAD1-F5B2-47CE-87C1-00C23ECE59C2}"/>
    <dgm:cxn modelId="{04DBF6B6-9DB6-4D0F-82CF-1062067189A5}" type="presOf" srcId="{0D38F72E-0594-4BF3-849F-F63F5C505143}" destId="{128600A6-60AA-4A41-8E13-8DC3523D3695}" srcOrd="1" destOrd="0" presId="urn:microsoft.com/office/officeart/2005/8/layout/venn1"/>
    <dgm:cxn modelId="{B9CD0FFD-215C-4704-A5D1-6BAA73810D64}" type="presOf" srcId="{ABDFF51A-F6FF-4999-8565-655A2D121664}" destId="{87813BD4-993C-4A40-8D87-4E4018242BD2}" srcOrd="1" destOrd="0" presId="urn:microsoft.com/office/officeart/2005/8/layout/venn1"/>
    <dgm:cxn modelId="{B46B7F06-FB19-46D5-9A8D-3E376B6E875F}" type="presParOf" srcId="{4691C486-1282-49C8-A95E-9BA2FACEEB99}" destId="{EDA0ABC3-3CCC-47E8-BEDD-87DF59CF5AE1}" srcOrd="0" destOrd="0" presId="urn:microsoft.com/office/officeart/2005/8/layout/venn1"/>
    <dgm:cxn modelId="{F97AAF99-B0E8-47BB-8B28-B063E6F583AC}" type="presParOf" srcId="{4691C486-1282-49C8-A95E-9BA2FACEEB99}" destId="{87813BD4-993C-4A40-8D87-4E4018242BD2}" srcOrd="1" destOrd="0" presId="urn:microsoft.com/office/officeart/2005/8/layout/venn1"/>
    <dgm:cxn modelId="{A363366D-B251-48CF-8498-22E16AA27EB9}" type="presParOf" srcId="{4691C486-1282-49C8-A95E-9BA2FACEEB99}" destId="{CD85B9BD-79D0-46E3-8652-BB2A83925612}" srcOrd="2" destOrd="0" presId="urn:microsoft.com/office/officeart/2005/8/layout/venn1"/>
    <dgm:cxn modelId="{EE4343DD-0054-4E6D-BBBE-D593744CA192}" type="presParOf" srcId="{4691C486-1282-49C8-A95E-9BA2FACEEB99}" destId="{128600A6-60AA-4A41-8E13-8DC3523D3695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AB5C70-6CA8-4AB8-91B4-51E6CB9451E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ABDFF51A-F6FF-4999-8565-655A2D121664}">
      <dgm:prSet custT="1"/>
      <dgm:spPr/>
      <dgm:t>
        <a:bodyPr/>
        <a:lstStyle/>
        <a:p>
          <a:pPr rtl="0"/>
          <a: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  <a:t>ii) la fecha correspondiente a dicho precio </a:t>
          </a:r>
          <a:endParaRPr lang="es-CR" sz="2400" dirty="0">
            <a:solidFill>
              <a:schemeClr val="bg1"/>
            </a:solidFill>
            <a:latin typeface="Book Antiqua" pitchFamily="18" charset="0"/>
          </a:endParaRPr>
        </a:p>
      </dgm:t>
    </dgm:pt>
    <dgm:pt modelId="{52F1FC9B-9C7C-487F-B2E8-CDC463D842A1}" type="parTrans" cxnId="{41433867-8B09-41DF-A744-835814A0574C}">
      <dgm:prSet/>
      <dgm:spPr/>
      <dgm:t>
        <a:bodyPr/>
        <a:lstStyle/>
        <a:p>
          <a:endParaRPr lang="es-CR"/>
        </a:p>
      </dgm:t>
    </dgm:pt>
    <dgm:pt modelId="{08633860-7186-4BB8-B9DE-C6488F4C0D97}" type="sibTrans" cxnId="{41433867-8B09-41DF-A744-835814A0574C}">
      <dgm:prSet/>
      <dgm:spPr/>
      <dgm:t>
        <a:bodyPr/>
        <a:lstStyle/>
        <a:p>
          <a:endParaRPr lang="es-CR"/>
        </a:p>
      </dgm:t>
    </dgm:pt>
    <dgm:pt modelId="{0D38F72E-0594-4BF3-849F-F63F5C505143}">
      <dgm:prSet custT="1"/>
      <dgm:spPr/>
      <dgm:t>
        <a:bodyPr/>
        <a:lstStyle/>
        <a:p>
          <a:pPr algn="ctr" rtl="0"/>
          <a:r>
            <a:rPr lang="es-ES" sz="2800" b="1" dirty="0" smtClean="0">
              <a:solidFill>
                <a:schemeClr val="bg1"/>
              </a:solidFill>
              <a:latin typeface="Book Antiqua" pitchFamily="18" charset="0"/>
            </a:rPr>
            <a:t>Fecha del vector de precios, día hábil de negociación en el mercado bursátil del instrumento financiero.  </a:t>
          </a: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u="sng" dirty="0" smtClean="0">
              <a:solidFill>
                <a:schemeClr val="bg1"/>
              </a:solidFill>
              <a:latin typeface="Book Antiqua" pitchFamily="18" charset="0"/>
            </a:rPr>
            <a:t>Características:</a:t>
          </a: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>*</a:t>
          </a:r>
          <a:r>
            <a:rPr lang="es-ES" sz="2500" b="1" dirty="0" err="1" smtClean="0">
              <a:solidFill>
                <a:schemeClr val="bg1"/>
              </a:solidFill>
              <a:latin typeface="Book Antiqua" pitchFamily="18" charset="0"/>
            </a:rPr>
            <a:t>dd</a:t>
          </a: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>/mm/</a:t>
          </a:r>
          <a:r>
            <a:rPr lang="es-ES" sz="2500" b="1" dirty="0" err="1" smtClean="0">
              <a:solidFill>
                <a:schemeClr val="bg1"/>
              </a:solidFill>
              <a:latin typeface="Book Antiqua" pitchFamily="18" charset="0"/>
            </a:rPr>
            <a:t>yyyy</a:t>
          </a:r>
          <a:endParaRPr lang="es-CR" sz="2500" b="1" dirty="0">
            <a:solidFill>
              <a:schemeClr val="bg1"/>
            </a:solidFill>
            <a:latin typeface="Book Antiqua" pitchFamily="18" charset="0"/>
          </a:endParaRPr>
        </a:p>
      </dgm:t>
    </dgm:pt>
    <dgm:pt modelId="{6FEBBDDA-95F5-4542-B42B-03F280E764BF}" type="parTrans" cxnId="{57489FFA-FD9B-4652-9ECA-E8ADD19D42A9}">
      <dgm:prSet/>
      <dgm:spPr/>
      <dgm:t>
        <a:bodyPr/>
        <a:lstStyle/>
        <a:p>
          <a:endParaRPr lang="es-CR"/>
        </a:p>
      </dgm:t>
    </dgm:pt>
    <dgm:pt modelId="{9F14EAD1-F5B2-47CE-87C1-00C23ECE59C2}" type="sibTrans" cxnId="{57489FFA-FD9B-4652-9ECA-E8ADD19D42A9}">
      <dgm:prSet/>
      <dgm:spPr/>
      <dgm:t>
        <a:bodyPr/>
        <a:lstStyle/>
        <a:p>
          <a:endParaRPr lang="es-CR"/>
        </a:p>
      </dgm:t>
    </dgm:pt>
    <dgm:pt modelId="{4691C486-1282-49C8-A95E-9BA2FACEEB99}" type="pres">
      <dgm:prSet presAssocID="{CBAB5C70-6CA8-4AB8-91B4-51E6CB9451E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EDA0ABC3-3CCC-47E8-BEDD-87DF59CF5AE1}" type="pres">
      <dgm:prSet presAssocID="{ABDFF51A-F6FF-4999-8565-655A2D121664}" presName="circ1" presStyleLbl="vennNode1" presStyleIdx="0" presStyleCnt="2"/>
      <dgm:spPr/>
      <dgm:t>
        <a:bodyPr/>
        <a:lstStyle/>
        <a:p>
          <a:endParaRPr lang="es-CR"/>
        </a:p>
      </dgm:t>
    </dgm:pt>
    <dgm:pt modelId="{87813BD4-993C-4A40-8D87-4E4018242BD2}" type="pres">
      <dgm:prSet presAssocID="{ABDFF51A-F6FF-4999-8565-655A2D12166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D85B9BD-79D0-46E3-8652-BB2A83925612}" type="pres">
      <dgm:prSet presAssocID="{0D38F72E-0594-4BF3-849F-F63F5C505143}" presName="circ2" presStyleLbl="vennNode1" presStyleIdx="1" presStyleCnt="2" custScaleX="111215"/>
      <dgm:spPr/>
      <dgm:t>
        <a:bodyPr/>
        <a:lstStyle/>
        <a:p>
          <a:endParaRPr lang="es-CR"/>
        </a:p>
      </dgm:t>
    </dgm:pt>
    <dgm:pt modelId="{128600A6-60AA-4A41-8E13-8DC3523D3695}" type="pres">
      <dgm:prSet presAssocID="{0D38F72E-0594-4BF3-849F-F63F5C50514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72968C37-ECCE-4899-AE43-FC7B52163CAE}" type="presOf" srcId="{ABDFF51A-F6FF-4999-8565-655A2D121664}" destId="{EDA0ABC3-3CCC-47E8-BEDD-87DF59CF5AE1}" srcOrd="0" destOrd="0" presId="urn:microsoft.com/office/officeart/2005/8/layout/venn1"/>
    <dgm:cxn modelId="{41433867-8B09-41DF-A744-835814A0574C}" srcId="{CBAB5C70-6CA8-4AB8-91B4-51E6CB9451E7}" destId="{ABDFF51A-F6FF-4999-8565-655A2D121664}" srcOrd="0" destOrd="0" parTransId="{52F1FC9B-9C7C-487F-B2E8-CDC463D842A1}" sibTransId="{08633860-7186-4BB8-B9DE-C6488F4C0D97}"/>
    <dgm:cxn modelId="{B71385B5-FCB5-4DF6-BC43-BEA137F03942}" type="presOf" srcId="{ABDFF51A-F6FF-4999-8565-655A2D121664}" destId="{87813BD4-993C-4A40-8D87-4E4018242BD2}" srcOrd="1" destOrd="0" presId="urn:microsoft.com/office/officeart/2005/8/layout/venn1"/>
    <dgm:cxn modelId="{57489FFA-FD9B-4652-9ECA-E8ADD19D42A9}" srcId="{CBAB5C70-6CA8-4AB8-91B4-51E6CB9451E7}" destId="{0D38F72E-0594-4BF3-849F-F63F5C505143}" srcOrd="1" destOrd="0" parTransId="{6FEBBDDA-95F5-4542-B42B-03F280E764BF}" sibTransId="{9F14EAD1-F5B2-47CE-87C1-00C23ECE59C2}"/>
    <dgm:cxn modelId="{AFBB0270-F6D5-468E-8EC2-1021923F9DBE}" type="presOf" srcId="{0D38F72E-0594-4BF3-849F-F63F5C505143}" destId="{CD85B9BD-79D0-46E3-8652-BB2A83925612}" srcOrd="0" destOrd="0" presId="urn:microsoft.com/office/officeart/2005/8/layout/venn1"/>
    <dgm:cxn modelId="{EC50D02D-CE3A-44F5-829A-EADED4EC1A3F}" type="presOf" srcId="{CBAB5C70-6CA8-4AB8-91B4-51E6CB9451E7}" destId="{4691C486-1282-49C8-A95E-9BA2FACEEB99}" srcOrd="0" destOrd="0" presId="urn:microsoft.com/office/officeart/2005/8/layout/venn1"/>
    <dgm:cxn modelId="{94FCF735-71DD-4B21-9C66-6028E9557EB1}" type="presOf" srcId="{0D38F72E-0594-4BF3-849F-F63F5C505143}" destId="{128600A6-60AA-4A41-8E13-8DC3523D3695}" srcOrd="1" destOrd="0" presId="urn:microsoft.com/office/officeart/2005/8/layout/venn1"/>
    <dgm:cxn modelId="{3C067C47-6C4C-457E-A82B-7E513C048799}" type="presParOf" srcId="{4691C486-1282-49C8-A95E-9BA2FACEEB99}" destId="{EDA0ABC3-3CCC-47E8-BEDD-87DF59CF5AE1}" srcOrd="0" destOrd="0" presId="urn:microsoft.com/office/officeart/2005/8/layout/venn1"/>
    <dgm:cxn modelId="{3AC452E2-6AD9-4958-8373-02CEB47EBF38}" type="presParOf" srcId="{4691C486-1282-49C8-A95E-9BA2FACEEB99}" destId="{87813BD4-993C-4A40-8D87-4E4018242BD2}" srcOrd="1" destOrd="0" presId="urn:microsoft.com/office/officeart/2005/8/layout/venn1"/>
    <dgm:cxn modelId="{826606D4-5D11-40EC-B02B-2545B2B04581}" type="presParOf" srcId="{4691C486-1282-49C8-A95E-9BA2FACEEB99}" destId="{CD85B9BD-79D0-46E3-8652-BB2A83925612}" srcOrd="2" destOrd="0" presId="urn:microsoft.com/office/officeart/2005/8/layout/venn1"/>
    <dgm:cxn modelId="{1E3CEB6A-DF00-47E3-B64D-78DF104209A0}" type="presParOf" srcId="{4691C486-1282-49C8-A95E-9BA2FACEEB99}" destId="{128600A6-60AA-4A41-8E13-8DC3523D3695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AB5C70-6CA8-4AB8-91B4-51E6CB9451E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ABDFF51A-F6FF-4999-8565-655A2D121664}">
      <dgm:prSet custT="1"/>
      <dgm:spPr/>
      <dgm:t>
        <a:bodyPr/>
        <a:lstStyle/>
        <a:p>
          <a:pPr rtl="0"/>
          <a: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  <a:t>iii) El indicador de precio (porcentual o monetario). </a:t>
          </a:r>
          <a:endParaRPr lang="es-CR" sz="2400" dirty="0">
            <a:solidFill>
              <a:schemeClr val="bg1"/>
            </a:solidFill>
            <a:latin typeface="Book Antiqua" pitchFamily="18" charset="0"/>
          </a:endParaRPr>
        </a:p>
      </dgm:t>
    </dgm:pt>
    <dgm:pt modelId="{52F1FC9B-9C7C-487F-B2E8-CDC463D842A1}" type="parTrans" cxnId="{41433867-8B09-41DF-A744-835814A0574C}">
      <dgm:prSet/>
      <dgm:spPr/>
      <dgm:t>
        <a:bodyPr/>
        <a:lstStyle/>
        <a:p>
          <a:endParaRPr lang="es-CR"/>
        </a:p>
      </dgm:t>
    </dgm:pt>
    <dgm:pt modelId="{08633860-7186-4BB8-B9DE-C6488F4C0D97}" type="sibTrans" cxnId="{41433867-8B09-41DF-A744-835814A0574C}">
      <dgm:prSet/>
      <dgm:spPr/>
      <dgm:t>
        <a:bodyPr/>
        <a:lstStyle/>
        <a:p>
          <a:endParaRPr lang="es-CR"/>
        </a:p>
      </dgm:t>
    </dgm:pt>
    <dgm:pt modelId="{0D38F72E-0594-4BF3-849F-F63F5C505143}">
      <dgm:prSet custT="1"/>
      <dgm:spPr/>
      <dgm:t>
        <a:bodyPr/>
        <a:lstStyle/>
        <a:p>
          <a:pPr algn="ctr" rtl="0"/>
          <a:r>
            <a:rPr lang="es-CR" sz="2400" b="1" dirty="0" smtClean="0">
              <a:solidFill>
                <a:schemeClr val="bg1"/>
              </a:solidFill>
              <a:latin typeface="Book Antiqua" pitchFamily="18" charset="0"/>
            </a:rPr>
            <a:t>Código del indicador de precio de cada instrumento financiero.  </a:t>
          </a:r>
          <a: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  <a:t>Referirse a la tabla: </a:t>
          </a:r>
          <a:r>
            <a:rPr lang="es-ES" sz="2400" b="1" dirty="0" err="1" smtClean="0">
              <a:solidFill>
                <a:schemeClr val="bg1"/>
              </a:solidFill>
              <a:latin typeface="Book Antiqua" pitchFamily="18" charset="0"/>
            </a:rPr>
            <a:t>Tipo_Indicador</a:t>
          </a:r>
          <a:r>
            <a:rPr lang="es-ES" sz="2400" b="1" dirty="0" smtClean="0">
              <a:solidFill>
                <a:schemeClr val="bg1"/>
              </a:solidFill>
              <a:latin typeface="Book Antiqua" pitchFamily="18" charset="0"/>
            </a:rPr>
            <a:t> de precio</a:t>
          </a: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u="sng" dirty="0" smtClean="0">
              <a:solidFill>
                <a:schemeClr val="bg1"/>
              </a:solidFill>
              <a:latin typeface="Book Antiqua" pitchFamily="18" charset="0"/>
            </a:rPr>
            <a:t>Características:</a:t>
          </a: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>*Un dato numérico (0 </a:t>
          </a:r>
          <a:r>
            <a:rPr lang="es-ES" sz="2500" b="1" dirty="0" err="1" smtClean="0">
              <a:solidFill>
                <a:schemeClr val="bg1"/>
              </a:solidFill>
              <a:latin typeface="Book Antiqua" pitchFamily="18" charset="0"/>
            </a:rPr>
            <a:t>ó</a:t>
          </a:r>
          <a:r>
            <a:rPr lang="es-ES" sz="2500" b="1" dirty="0" smtClean="0">
              <a:solidFill>
                <a:schemeClr val="bg1"/>
              </a:solidFill>
              <a:latin typeface="Book Antiqua" pitchFamily="18" charset="0"/>
            </a:rPr>
            <a:t> 1)</a:t>
          </a:r>
        </a:p>
      </dgm:t>
    </dgm:pt>
    <dgm:pt modelId="{6FEBBDDA-95F5-4542-B42B-03F280E764BF}" type="parTrans" cxnId="{57489FFA-FD9B-4652-9ECA-E8ADD19D42A9}">
      <dgm:prSet/>
      <dgm:spPr/>
      <dgm:t>
        <a:bodyPr/>
        <a:lstStyle/>
        <a:p>
          <a:endParaRPr lang="es-CR"/>
        </a:p>
      </dgm:t>
    </dgm:pt>
    <dgm:pt modelId="{9F14EAD1-F5B2-47CE-87C1-00C23ECE59C2}" type="sibTrans" cxnId="{57489FFA-FD9B-4652-9ECA-E8ADD19D42A9}">
      <dgm:prSet/>
      <dgm:spPr/>
      <dgm:t>
        <a:bodyPr/>
        <a:lstStyle/>
        <a:p>
          <a:endParaRPr lang="es-CR"/>
        </a:p>
      </dgm:t>
    </dgm:pt>
    <dgm:pt modelId="{4691C486-1282-49C8-A95E-9BA2FACEEB99}" type="pres">
      <dgm:prSet presAssocID="{CBAB5C70-6CA8-4AB8-91B4-51E6CB9451E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EDA0ABC3-3CCC-47E8-BEDD-87DF59CF5AE1}" type="pres">
      <dgm:prSet presAssocID="{ABDFF51A-F6FF-4999-8565-655A2D121664}" presName="circ1" presStyleLbl="vennNode1" presStyleIdx="0" presStyleCnt="2"/>
      <dgm:spPr/>
      <dgm:t>
        <a:bodyPr/>
        <a:lstStyle/>
        <a:p>
          <a:endParaRPr lang="es-CR"/>
        </a:p>
      </dgm:t>
    </dgm:pt>
    <dgm:pt modelId="{87813BD4-993C-4A40-8D87-4E4018242BD2}" type="pres">
      <dgm:prSet presAssocID="{ABDFF51A-F6FF-4999-8565-655A2D12166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D85B9BD-79D0-46E3-8652-BB2A83925612}" type="pres">
      <dgm:prSet presAssocID="{0D38F72E-0594-4BF3-849F-F63F5C505143}" presName="circ2" presStyleLbl="vennNode1" presStyleIdx="1" presStyleCnt="2" custScaleX="111215"/>
      <dgm:spPr/>
      <dgm:t>
        <a:bodyPr/>
        <a:lstStyle/>
        <a:p>
          <a:endParaRPr lang="es-CR"/>
        </a:p>
      </dgm:t>
    </dgm:pt>
    <dgm:pt modelId="{128600A6-60AA-4A41-8E13-8DC3523D3695}" type="pres">
      <dgm:prSet presAssocID="{0D38F72E-0594-4BF3-849F-F63F5C50514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28DD6534-939F-4AF2-B4A8-047882B21D66}" type="presOf" srcId="{ABDFF51A-F6FF-4999-8565-655A2D121664}" destId="{87813BD4-993C-4A40-8D87-4E4018242BD2}" srcOrd="1" destOrd="0" presId="urn:microsoft.com/office/officeart/2005/8/layout/venn1"/>
    <dgm:cxn modelId="{41433867-8B09-41DF-A744-835814A0574C}" srcId="{CBAB5C70-6CA8-4AB8-91B4-51E6CB9451E7}" destId="{ABDFF51A-F6FF-4999-8565-655A2D121664}" srcOrd="0" destOrd="0" parTransId="{52F1FC9B-9C7C-487F-B2E8-CDC463D842A1}" sibTransId="{08633860-7186-4BB8-B9DE-C6488F4C0D97}"/>
    <dgm:cxn modelId="{CB34D680-AA6E-44B1-B7D8-C6319F5BF784}" type="presOf" srcId="{0D38F72E-0594-4BF3-849F-F63F5C505143}" destId="{CD85B9BD-79D0-46E3-8652-BB2A83925612}" srcOrd="0" destOrd="0" presId="urn:microsoft.com/office/officeart/2005/8/layout/venn1"/>
    <dgm:cxn modelId="{760AFB3A-B116-453A-BA3E-55C1A1B74943}" type="presOf" srcId="{ABDFF51A-F6FF-4999-8565-655A2D121664}" destId="{EDA0ABC3-3CCC-47E8-BEDD-87DF59CF5AE1}" srcOrd="0" destOrd="0" presId="urn:microsoft.com/office/officeart/2005/8/layout/venn1"/>
    <dgm:cxn modelId="{57489FFA-FD9B-4652-9ECA-E8ADD19D42A9}" srcId="{CBAB5C70-6CA8-4AB8-91B4-51E6CB9451E7}" destId="{0D38F72E-0594-4BF3-849F-F63F5C505143}" srcOrd="1" destOrd="0" parTransId="{6FEBBDDA-95F5-4542-B42B-03F280E764BF}" sibTransId="{9F14EAD1-F5B2-47CE-87C1-00C23ECE59C2}"/>
    <dgm:cxn modelId="{9D4E131D-ACAB-40D6-BB7A-295C5B90CBD9}" type="presOf" srcId="{CBAB5C70-6CA8-4AB8-91B4-51E6CB9451E7}" destId="{4691C486-1282-49C8-A95E-9BA2FACEEB99}" srcOrd="0" destOrd="0" presId="urn:microsoft.com/office/officeart/2005/8/layout/venn1"/>
    <dgm:cxn modelId="{DC990FBE-D0BE-467B-B257-4A4B64F16564}" type="presOf" srcId="{0D38F72E-0594-4BF3-849F-F63F5C505143}" destId="{128600A6-60AA-4A41-8E13-8DC3523D3695}" srcOrd="1" destOrd="0" presId="urn:microsoft.com/office/officeart/2005/8/layout/venn1"/>
    <dgm:cxn modelId="{641BE7AB-7DB6-40F6-84DF-903E46E45AEA}" type="presParOf" srcId="{4691C486-1282-49C8-A95E-9BA2FACEEB99}" destId="{EDA0ABC3-3CCC-47E8-BEDD-87DF59CF5AE1}" srcOrd="0" destOrd="0" presId="urn:microsoft.com/office/officeart/2005/8/layout/venn1"/>
    <dgm:cxn modelId="{C25DBC6A-5165-42F7-99A0-B004139C1B00}" type="presParOf" srcId="{4691C486-1282-49C8-A95E-9BA2FACEEB99}" destId="{87813BD4-993C-4A40-8D87-4E4018242BD2}" srcOrd="1" destOrd="0" presId="urn:microsoft.com/office/officeart/2005/8/layout/venn1"/>
    <dgm:cxn modelId="{84F417A7-939F-4E0F-BE1D-5841FA985386}" type="presParOf" srcId="{4691C486-1282-49C8-A95E-9BA2FACEEB99}" destId="{CD85B9BD-79D0-46E3-8652-BB2A83925612}" srcOrd="2" destOrd="0" presId="urn:microsoft.com/office/officeart/2005/8/layout/venn1"/>
    <dgm:cxn modelId="{E2ED5DB6-3541-4097-BB42-1FC66444ACCF}" type="presParOf" srcId="{4691C486-1282-49C8-A95E-9BA2FACEEB99}" destId="{128600A6-60AA-4A41-8E13-8DC3523D3695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2C95B-4272-45F5-95BB-13138E6BACF1}">
      <dsp:nvSpPr>
        <dsp:cNvPr id="0" name=""/>
        <dsp:cNvSpPr/>
      </dsp:nvSpPr>
      <dsp:spPr>
        <a:xfrm>
          <a:off x="576065" y="2176"/>
          <a:ext cx="7488829" cy="4460142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>
              <a:latin typeface="Book Antiqua" pitchFamily="18" charset="0"/>
            </a:rPr>
            <a:t>*Según la Sesión 1123-2014 del 1 de setiembre del 2014, el Consejo Nacional de Supervisión del Sistema Financiero modificó los Acuerdos SUGEF 3-06 “Reglamento sobre Suficiencia Patrimonial de Entidades Financieras”, Acuerdo SUGEF 24-00 “Reglamento para juzgar la situación económica-financiera de las entidades fiscalizadas” y Acuerdo SUGEF 27-00 “Reglamento para juzgar la situación económica-financiera de las asociaciones mutualistas de ahorro y préstamo para la vivienda”.</a:t>
          </a:r>
          <a:br>
            <a:rPr lang="es-ES_tradnl" sz="2000" b="1" kern="1200" dirty="0" smtClean="0">
              <a:latin typeface="Book Antiqua" pitchFamily="18" charset="0"/>
            </a:rPr>
          </a:br>
          <a:r>
            <a:rPr lang="es-ES_tradnl" sz="2000" b="1" kern="1200" dirty="0" smtClean="0">
              <a:latin typeface="Book Antiqua" pitchFamily="18" charset="0"/>
            </a:rPr>
            <a:t> </a:t>
          </a:r>
          <a:r>
            <a:rPr lang="es-CR" sz="2000" b="1" kern="1200" dirty="0" smtClean="0">
              <a:latin typeface="Book Antiqua" pitchFamily="18" charset="0"/>
            </a:rPr>
            <a:t/>
          </a:r>
          <a:br>
            <a:rPr lang="es-CR" sz="2000" b="1" kern="1200" dirty="0" smtClean="0">
              <a:latin typeface="Book Antiqua" pitchFamily="18" charset="0"/>
            </a:rPr>
          </a:br>
          <a:r>
            <a:rPr lang="es-CR" sz="2000" b="1" kern="1200" dirty="0" smtClean="0">
              <a:latin typeface="Book Antiqua" pitchFamily="18" charset="0"/>
            </a:rPr>
            <a:t>*Según la Circular Externa 2856-2014 del 21 de noviembre 2014 </a:t>
          </a:r>
          <a:endParaRPr lang="es-CR" sz="2000" kern="1200" dirty="0">
            <a:latin typeface="Book Antiqua" pitchFamily="18" charset="0"/>
          </a:endParaRPr>
        </a:p>
      </dsp:txBody>
      <dsp:txXfrm>
        <a:off x="793791" y="219902"/>
        <a:ext cx="7053377" cy="40246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CA3D0-23A6-48D9-96F7-325184E2A442}">
      <dsp:nvSpPr>
        <dsp:cNvPr id="0" name=""/>
        <dsp:cNvSpPr/>
      </dsp:nvSpPr>
      <dsp:spPr>
        <a:xfrm>
          <a:off x="0" y="157453"/>
          <a:ext cx="8640960" cy="157682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  <a:t>i) la lista de las 521 observaciones diarias para los precios de los instrumentos reportados, </a:t>
          </a:r>
          <a:r>
            <a:rPr lang="es-ES" sz="18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800" b="1" kern="1200" dirty="0" smtClean="0">
              <a:solidFill>
                <a:schemeClr val="bg1"/>
              </a:solidFill>
              <a:latin typeface="Book Antiqua" pitchFamily="18" charset="0"/>
            </a:rPr>
          </a:br>
          <a:endParaRPr lang="es-CR" sz="1800" kern="1200" dirty="0">
            <a:solidFill>
              <a:schemeClr val="bg1"/>
            </a:solidFill>
            <a:latin typeface="Book Antiqua" pitchFamily="18" charset="0"/>
          </a:endParaRPr>
        </a:p>
      </dsp:txBody>
      <dsp:txXfrm>
        <a:off x="76974" y="234427"/>
        <a:ext cx="8487012" cy="1422881"/>
      </dsp:txXfrm>
    </dsp:sp>
    <dsp:sp modelId="{D996A7F3-F1AD-440F-BA9E-94755DD6E3FB}">
      <dsp:nvSpPr>
        <dsp:cNvPr id="0" name=""/>
        <dsp:cNvSpPr/>
      </dsp:nvSpPr>
      <dsp:spPr>
        <a:xfrm>
          <a:off x="0" y="1929119"/>
          <a:ext cx="8640960" cy="1110123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  <a:t>ii) la fecha correspondiente a dicho precio y, </a:t>
          </a:r>
          <a:b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</a:br>
          <a:endParaRPr lang="es-CR" sz="2400" kern="1200" dirty="0">
            <a:solidFill>
              <a:schemeClr val="bg1"/>
            </a:solidFill>
            <a:latin typeface="Book Antiqua" pitchFamily="18" charset="0"/>
          </a:endParaRPr>
        </a:p>
      </dsp:txBody>
      <dsp:txXfrm>
        <a:off x="54192" y="1983311"/>
        <a:ext cx="8532576" cy="1001739"/>
      </dsp:txXfrm>
    </dsp:sp>
    <dsp:sp modelId="{661AC53A-19E6-4DDD-AF41-CC77B4B2DB1A}">
      <dsp:nvSpPr>
        <dsp:cNvPr id="0" name=""/>
        <dsp:cNvSpPr/>
      </dsp:nvSpPr>
      <dsp:spPr>
        <a:xfrm>
          <a:off x="0" y="3192452"/>
          <a:ext cx="8640960" cy="1238012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8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18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8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  <a:t>iii) el indicador de precio (porcentual o monetario). </a:t>
          </a:r>
          <a:r>
            <a:rPr lang="es-ES" sz="18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800" b="1" kern="1200" dirty="0" smtClean="0">
              <a:solidFill>
                <a:schemeClr val="bg1"/>
              </a:solidFill>
              <a:latin typeface="Book Antiqua" pitchFamily="18" charset="0"/>
            </a:rPr>
          </a:br>
          <a:endParaRPr lang="es-CR" sz="1800" kern="1200" dirty="0">
            <a:solidFill>
              <a:schemeClr val="bg1"/>
            </a:solidFill>
            <a:latin typeface="Book Antiqua" pitchFamily="18" charset="0"/>
          </a:endParaRPr>
        </a:p>
      </dsp:txBody>
      <dsp:txXfrm>
        <a:off x="60435" y="3252887"/>
        <a:ext cx="8520090" cy="1117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0ABC3-3CCC-47E8-BEDD-87DF59CF5AE1}">
      <dsp:nvSpPr>
        <dsp:cNvPr id="0" name=""/>
        <dsp:cNvSpPr/>
      </dsp:nvSpPr>
      <dsp:spPr>
        <a:xfrm>
          <a:off x="57962" y="292063"/>
          <a:ext cx="4635875" cy="46358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smtClean="0">
              <a:solidFill>
                <a:schemeClr val="bg1"/>
              </a:solidFill>
              <a:latin typeface="Book Antiqua" pitchFamily="18" charset="0"/>
            </a:rPr>
            <a:t>i) La lista de las 521 observaciones diarias para los precios de los instrumentos reportado.</a:t>
          </a:r>
          <a:endParaRPr lang="es-CR" sz="2400" kern="1200">
            <a:solidFill>
              <a:schemeClr val="bg1"/>
            </a:solidFill>
            <a:latin typeface="Book Antiqua" pitchFamily="18" charset="0"/>
          </a:endParaRPr>
        </a:p>
      </dsp:txBody>
      <dsp:txXfrm>
        <a:off x="705314" y="838732"/>
        <a:ext cx="2672936" cy="3542536"/>
      </dsp:txXfrm>
    </dsp:sp>
    <dsp:sp modelId="{CD85B9BD-79D0-46E3-8652-BB2A83925612}">
      <dsp:nvSpPr>
        <dsp:cNvPr id="0" name=""/>
        <dsp:cNvSpPr/>
      </dsp:nvSpPr>
      <dsp:spPr>
        <a:xfrm>
          <a:off x="3139177" y="292063"/>
          <a:ext cx="5155788" cy="46358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  <a:t>El precio es el valor diario (Precio) de negociación de los instrumentos en el mercado bursátil, calculado por el proveedor de precios autorizado por la SUGEVAL.</a:t>
          </a:r>
          <a:b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1900" b="1" u="sng" kern="1200" dirty="0" smtClean="0">
              <a:solidFill>
                <a:schemeClr val="bg1"/>
              </a:solidFill>
              <a:latin typeface="Book Antiqua" pitchFamily="18" charset="0"/>
            </a:rPr>
            <a:t>Características:</a:t>
          </a:r>
          <a: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  <a:t>*Valor Numérico</a:t>
          </a:r>
          <a:b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1900" b="1" kern="1200" dirty="0" smtClean="0">
              <a:solidFill>
                <a:schemeClr val="bg1"/>
              </a:solidFill>
              <a:latin typeface="Book Antiqua" pitchFamily="18" charset="0"/>
            </a:rPr>
            <a:t>*Hasta 13 Números enteros con 7 decimales   </a:t>
          </a:r>
          <a:endParaRPr lang="es-CR" sz="1900" kern="1200" dirty="0">
            <a:solidFill>
              <a:schemeClr val="bg1"/>
            </a:solidFill>
            <a:latin typeface="Book Antiqua" pitchFamily="18" charset="0"/>
          </a:endParaRPr>
        </a:p>
      </dsp:txBody>
      <dsp:txXfrm>
        <a:off x="4602306" y="838732"/>
        <a:ext cx="2972706" cy="35425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0ABC3-3CCC-47E8-BEDD-87DF59CF5AE1}">
      <dsp:nvSpPr>
        <dsp:cNvPr id="0" name=""/>
        <dsp:cNvSpPr/>
      </dsp:nvSpPr>
      <dsp:spPr>
        <a:xfrm>
          <a:off x="59961" y="212134"/>
          <a:ext cx="4795732" cy="47957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  <a:t>ii) la fecha correspondiente a dicho precio </a:t>
          </a:r>
          <a:endParaRPr lang="es-CR" sz="2400" kern="1200" dirty="0">
            <a:solidFill>
              <a:schemeClr val="bg1"/>
            </a:solidFill>
            <a:latin typeface="Book Antiqua" pitchFamily="18" charset="0"/>
          </a:endParaRPr>
        </a:p>
      </dsp:txBody>
      <dsp:txXfrm>
        <a:off x="729635" y="777654"/>
        <a:ext cx="2765107" cy="3664692"/>
      </dsp:txXfrm>
    </dsp:sp>
    <dsp:sp modelId="{CD85B9BD-79D0-46E3-8652-BB2A83925612}">
      <dsp:nvSpPr>
        <dsp:cNvPr id="0" name=""/>
        <dsp:cNvSpPr/>
      </dsp:nvSpPr>
      <dsp:spPr>
        <a:xfrm>
          <a:off x="3247424" y="212134"/>
          <a:ext cx="5333574" cy="47957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solidFill>
                <a:schemeClr val="bg1"/>
              </a:solidFill>
              <a:latin typeface="Book Antiqua" pitchFamily="18" charset="0"/>
            </a:rPr>
            <a:t>Fecha del vector de precios, día hábil de negociación en el mercado bursátil del instrumento financiero.  </a:t>
          </a: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u="sng" kern="1200" dirty="0" smtClean="0">
              <a:solidFill>
                <a:schemeClr val="bg1"/>
              </a:solidFill>
              <a:latin typeface="Book Antiqua" pitchFamily="18" charset="0"/>
            </a:rPr>
            <a:t>Características:</a:t>
          </a: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>*</a:t>
          </a:r>
          <a:r>
            <a:rPr lang="es-ES" sz="2500" b="1" kern="1200" dirty="0" err="1" smtClean="0">
              <a:solidFill>
                <a:schemeClr val="bg1"/>
              </a:solidFill>
              <a:latin typeface="Book Antiqua" pitchFamily="18" charset="0"/>
            </a:rPr>
            <a:t>dd</a:t>
          </a: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>/mm/</a:t>
          </a:r>
          <a:r>
            <a:rPr lang="es-ES" sz="2500" b="1" kern="1200" dirty="0" err="1" smtClean="0">
              <a:solidFill>
                <a:schemeClr val="bg1"/>
              </a:solidFill>
              <a:latin typeface="Book Antiqua" pitchFamily="18" charset="0"/>
            </a:rPr>
            <a:t>yyyy</a:t>
          </a:r>
          <a:endParaRPr lang="es-CR" sz="2500" b="1" kern="1200" dirty="0">
            <a:solidFill>
              <a:schemeClr val="bg1"/>
            </a:solidFill>
            <a:latin typeface="Book Antiqua" pitchFamily="18" charset="0"/>
          </a:endParaRPr>
        </a:p>
      </dsp:txBody>
      <dsp:txXfrm>
        <a:off x="4761006" y="777654"/>
        <a:ext cx="3075213" cy="36646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0ABC3-3CCC-47E8-BEDD-87DF59CF5AE1}">
      <dsp:nvSpPr>
        <dsp:cNvPr id="0" name=""/>
        <dsp:cNvSpPr/>
      </dsp:nvSpPr>
      <dsp:spPr>
        <a:xfrm>
          <a:off x="59961" y="212134"/>
          <a:ext cx="4795732" cy="47957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  <a:t>iii) El indicador de precio (porcentual o monetario). </a:t>
          </a:r>
          <a:endParaRPr lang="es-CR" sz="2400" kern="1200" dirty="0">
            <a:solidFill>
              <a:schemeClr val="bg1"/>
            </a:solidFill>
            <a:latin typeface="Book Antiqua" pitchFamily="18" charset="0"/>
          </a:endParaRPr>
        </a:p>
      </dsp:txBody>
      <dsp:txXfrm>
        <a:off x="729635" y="777654"/>
        <a:ext cx="2765107" cy="3664692"/>
      </dsp:txXfrm>
    </dsp:sp>
    <dsp:sp modelId="{CD85B9BD-79D0-46E3-8652-BB2A83925612}">
      <dsp:nvSpPr>
        <dsp:cNvPr id="0" name=""/>
        <dsp:cNvSpPr/>
      </dsp:nvSpPr>
      <dsp:spPr>
        <a:xfrm>
          <a:off x="3247424" y="212134"/>
          <a:ext cx="5333574" cy="47957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b="1" kern="1200" dirty="0" smtClean="0">
              <a:solidFill>
                <a:schemeClr val="bg1"/>
              </a:solidFill>
              <a:latin typeface="Book Antiqua" pitchFamily="18" charset="0"/>
            </a:rPr>
            <a:t>Código del indicador de precio de cada instrumento financiero.  </a:t>
          </a:r>
          <a: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  <a:t>Referirse a la tabla: </a:t>
          </a:r>
          <a:r>
            <a:rPr lang="es-ES" sz="2400" b="1" kern="1200" dirty="0" err="1" smtClean="0">
              <a:solidFill>
                <a:schemeClr val="bg1"/>
              </a:solidFill>
              <a:latin typeface="Book Antiqua" pitchFamily="18" charset="0"/>
            </a:rPr>
            <a:t>Tipo_Indicador</a:t>
          </a:r>
          <a:r>
            <a:rPr lang="es-ES" sz="2400" b="1" kern="1200" dirty="0" smtClean="0">
              <a:solidFill>
                <a:schemeClr val="bg1"/>
              </a:solidFill>
              <a:latin typeface="Book Antiqua" pitchFamily="18" charset="0"/>
            </a:rPr>
            <a:t> de precio</a:t>
          </a: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u="sng" kern="1200" dirty="0" smtClean="0">
              <a:solidFill>
                <a:schemeClr val="bg1"/>
              </a:solidFill>
              <a:latin typeface="Book Antiqua" pitchFamily="18" charset="0"/>
            </a:rPr>
            <a:t>Características:</a:t>
          </a: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/>
          </a:r>
          <a:b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</a:b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>*Un dato numérico (0 </a:t>
          </a:r>
          <a:r>
            <a:rPr lang="es-ES" sz="2500" b="1" kern="1200" dirty="0" err="1" smtClean="0">
              <a:solidFill>
                <a:schemeClr val="bg1"/>
              </a:solidFill>
              <a:latin typeface="Book Antiqua" pitchFamily="18" charset="0"/>
            </a:rPr>
            <a:t>ó</a:t>
          </a:r>
          <a:r>
            <a:rPr lang="es-ES" sz="2500" b="1" kern="1200" dirty="0" smtClean="0">
              <a:solidFill>
                <a:schemeClr val="bg1"/>
              </a:solidFill>
              <a:latin typeface="Book Antiqua" pitchFamily="18" charset="0"/>
            </a:rPr>
            <a:t> 1)</a:t>
          </a:r>
        </a:p>
      </dsp:txBody>
      <dsp:txXfrm>
        <a:off x="4761006" y="777654"/>
        <a:ext cx="3075213" cy="3664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2474C65-6880-40B2-87E4-CB52169829A8}" type="datetimeFigureOut">
              <a:rPr lang="es-CR" smtClean="0"/>
              <a:t>16/02/2015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E708BD3-5B36-489B-92EE-61289EF1C60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00730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bg1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fld id="{47DBB8D2-A5CA-4197-86EA-D09E771EA569}" type="datetimeFigureOut">
              <a:rPr lang="es-CR" smtClean="0"/>
              <a:t>16/02/2015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fld id="{F3A330F2-D43D-4F89-BF74-F3AA6EAF444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599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95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29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469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9489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1097280"/>
            <a:ext cx="390906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94894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254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9489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1069847"/>
            <a:ext cx="4574286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9489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56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324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35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1257" y="94117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BB8D2-A5CA-4197-86EA-D09E771EA569}" type="datetimeFigureOut">
              <a:rPr lang="es-CR" smtClean="0"/>
              <a:t>16/02/2015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89246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A330F2-D43D-4F89-BF74-F3AA6EAF444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4844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3915" y="90488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Cambria" panose="02040503050406030204" pitchFamily="18" charset="0"/>
              </a:defRPr>
            </a:lvl1pPr>
            <a:lvl2pPr>
              <a:defRPr sz="2400">
                <a:latin typeface="Cambria" panose="02040503050406030204" pitchFamily="18" charset="0"/>
              </a:defRPr>
            </a:lvl2pPr>
            <a:lvl3pPr>
              <a:defRPr sz="2000">
                <a:latin typeface="Cambria" panose="02040503050406030204" pitchFamily="18" charset="0"/>
              </a:defRPr>
            </a:lvl3pPr>
            <a:lvl4pPr>
              <a:defRPr sz="1800">
                <a:latin typeface="Cambria" panose="02040503050406030204" pitchFamily="18" charset="0"/>
              </a:defRPr>
            </a:lvl4pPr>
            <a:lvl5pPr>
              <a:defRPr sz="1800">
                <a:latin typeface="Cambria" panose="020405030504060302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Cambria" panose="02040503050406030204" pitchFamily="18" charset="0"/>
              </a:defRPr>
            </a:lvl1pPr>
            <a:lvl2pPr>
              <a:defRPr sz="2400">
                <a:latin typeface="Cambria" panose="02040503050406030204" pitchFamily="18" charset="0"/>
              </a:defRPr>
            </a:lvl2pPr>
            <a:lvl3pPr>
              <a:defRPr sz="2000">
                <a:latin typeface="Cambria" panose="02040503050406030204" pitchFamily="18" charset="0"/>
              </a:defRPr>
            </a:lvl3pPr>
            <a:lvl4pPr>
              <a:defRPr sz="1800">
                <a:latin typeface="Cambria" panose="02040503050406030204" pitchFamily="18" charset="0"/>
              </a:defRPr>
            </a:lvl4pPr>
            <a:lvl5pPr>
              <a:defRPr sz="1800">
                <a:latin typeface="Cambria" panose="020405030504060302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fld id="{47DBB8D2-A5CA-4197-86EA-D09E771EA569}" type="datetimeFigureOut">
              <a:rPr lang="es-CR" smtClean="0"/>
              <a:t>16/02/2015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fld id="{F3A330F2-D43D-4F89-BF74-F3AA6EAF444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1798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3094" y="86859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fld id="{47DBB8D2-A5CA-4197-86EA-D09E771EA569}" type="datetimeFigureOut">
              <a:rPr lang="es-CR" smtClean="0"/>
              <a:t>16/02/2015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7010400" y="6481082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fld id="{F3A330F2-D43D-4F89-BF74-F3AA6EAF444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569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BB8D2-A5CA-4197-86EA-D09E771EA569}" type="datetimeFigureOut">
              <a:rPr lang="es-CR" smtClean="0"/>
              <a:t>16/02/2015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30F2-D43D-4F89-BF74-F3AA6EAF444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9498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243841"/>
            <a:ext cx="879348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9BD471-5BEA-43F2-92A8-8E95007343AB}" type="datetimeFigureOut">
              <a:rPr lang="es-CR" smtClean="0"/>
              <a:pPr/>
              <a:t>16/02/2015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A87592-F11E-4567-B34C-F2BDD8B3E217}" type="slidenum">
              <a:rPr lang="es-CR" smtClean="0"/>
              <a:pPr/>
              <a:t>‹Nº›</a:t>
            </a:fld>
            <a:endParaRPr lang="es-CR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76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85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00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86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BB8D2-A5CA-4197-86EA-D09E771EA569}" type="datetimeFigureOut">
              <a:rPr lang="es-CR" smtClean="0"/>
              <a:t>16/02/2015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30F2-D43D-4F89-BF74-F3AA6EAF444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621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243841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C9BD471-5BEA-43F2-92A8-8E95007343AB}" type="datetimeFigureOut">
              <a:rPr lang="es-CR" smtClean="0">
                <a:solidFill>
                  <a:srgbClr val="A6B727"/>
                </a:solidFill>
              </a:rPr>
              <a:pPr/>
              <a:t>16/02/2015</a:t>
            </a:fld>
            <a:endParaRPr lang="es-CR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R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DA87592-F11E-4567-B34C-F2BDD8B3E217}" type="slidenum">
              <a:rPr lang="es-CR" smtClean="0">
                <a:solidFill>
                  <a:srgbClr val="A6B727"/>
                </a:solidFill>
              </a:rPr>
              <a:pPr/>
              <a:t>‹Nº›</a:t>
            </a:fld>
            <a:endParaRPr lang="es-CR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7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cordero@sugef.fi.cr" TargetMode="External"/><Relationship Id="rId2" Type="http://schemas.openxmlformats.org/officeDocument/2006/relationships/hyperlink" Target="mailto:acoto@sugef.fi.c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camacho@sugef.fi.cr?subject=SICVECA-ICL" TargetMode="External"/><Relationship Id="rId5" Type="http://schemas.openxmlformats.org/officeDocument/2006/relationships/hyperlink" Target="mailto:chernandez@sugef.fi.cr" TargetMode="External"/><Relationship Id="rId4" Type="http://schemas.openxmlformats.org/officeDocument/2006/relationships/hyperlink" Target="mailto:jmonge@sugef.fi.cr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../customXml/item28.xml"/><Relationship Id="rId7" Type="http://schemas.openxmlformats.org/officeDocument/2006/relationships/image" Target="../media/image5.emf"/><Relationship Id="rId2" Type="http://schemas.openxmlformats.org/officeDocument/2006/relationships/customXml" Target="../../customXml/item27.xml"/><Relationship Id="rId1" Type="http://schemas.openxmlformats.org/officeDocument/2006/relationships/customXml" Target="../../customXml/item26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9.png"/><Relationship Id="rId5" Type="http://schemas.openxmlformats.org/officeDocument/2006/relationships/customXml" Target="../../customXml/item30.xml"/><Relationship Id="rId10" Type="http://schemas.openxmlformats.org/officeDocument/2006/relationships/image" Target="../media/image8.png"/><Relationship Id="rId4" Type="http://schemas.openxmlformats.org/officeDocument/2006/relationships/customXml" Target="../../customXml/item29.xml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customXml" Target="../../customXml/item3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6.png"/><Relationship Id="rId2" Type="http://schemas.openxmlformats.org/officeDocument/2006/relationships/customXml" Target="../../customXml/item32.xml"/><Relationship Id="rId1" Type="http://schemas.openxmlformats.org/officeDocument/2006/relationships/customXml" Target="../../customXml/item31.xml"/><Relationship Id="rId6" Type="http://schemas.openxmlformats.org/officeDocument/2006/relationships/customXml" Target="../../customXml/item36.xml"/><Relationship Id="rId11" Type="http://schemas.openxmlformats.org/officeDocument/2006/relationships/image" Target="../media/image5.emf"/><Relationship Id="rId5" Type="http://schemas.openxmlformats.org/officeDocument/2006/relationships/customXml" Target="../../customXml/item35.xml"/><Relationship Id="rId10" Type="http://schemas.openxmlformats.org/officeDocument/2006/relationships/image" Target="../media/image11.emf"/><Relationship Id="rId4" Type="http://schemas.openxmlformats.org/officeDocument/2006/relationships/customXml" Target="../../customXml/item34.xml"/><Relationship Id="rId9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44.xml"/><Relationship Id="rId13" Type="http://schemas.openxmlformats.org/officeDocument/2006/relationships/image" Target="../media/image8.png"/><Relationship Id="rId3" Type="http://schemas.openxmlformats.org/officeDocument/2006/relationships/customXml" Target="../../customXml/item39.xml"/><Relationship Id="rId7" Type="http://schemas.openxmlformats.org/officeDocument/2006/relationships/customXml" Target="../../customXml/item43.xml"/><Relationship Id="rId12" Type="http://schemas.openxmlformats.org/officeDocument/2006/relationships/image" Target="../media/image6.png"/><Relationship Id="rId17" Type="http://schemas.openxmlformats.org/officeDocument/2006/relationships/image" Target="../media/image11.emf"/><Relationship Id="rId2" Type="http://schemas.openxmlformats.org/officeDocument/2006/relationships/customXml" Target="../../customXml/item38.xml"/><Relationship Id="rId16" Type="http://schemas.openxmlformats.org/officeDocument/2006/relationships/image" Target="../media/image12.emf"/><Relationship Id="rId1" Type="http://schemas.openxmlformats.org/officeDocument/2006/relationships/customXml" Target="../../customXml/item37.xml"/><Relationship Id="rId6" Type="http://schemas.openxmlformats.org/officeDocument/2006/relationships/customXml" Target="../../customXml/item42.xml"/><Relationship Id="rId11" Type="http://schemas.openxmlformats.org/officeDocument/2006/relationships/image" Target="../media/image5.emf"/><Relationship Id="rId5" Type="http://schemas.openxmlformats.org/officeDocument/2006/relationships/customXml" Target="../../customXml/item41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7.xml"/><Relationship Id="rId4" Type="http://schemas.openxmlformats.org/officeDocument/2006/relationships/customXml" Target="../../customXml/item40.xml"/><Relationship Id="rId9" Type="http://schemas.openxmlformats.org/officeDocument/2006/relationships/customXml" Target="../../customXml/item45.xml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>
                <a:latin typeface="Book Antiqua" pitchFamily="18" charset="0"/>
              </a:rPr>
              <a:t>XML DE INVERSIONES</a:t>
            </a:r>
            <a:endParaRPr lang="es-CR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518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6576" y="1844824"/>
            <a:ext cx="8640960" cy="3744416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/>
            <a:r>
              <a:rPr lang="es-ES" sz="2800" b="1" dirty="0" smtClean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es-ES" sz="28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es-ES" sz="2800" b="1" dirty="0" smtClean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es-ES" sz="28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es-ES" sz="2800" b="1" dirty="0" smtClean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es-ES" sz="2800" b="1" dirty="0" smtClean="0">
                <a:solidFill>
                  <a:schemeClr val="bg1"/>
                </a:solidFill>
                <a:latin typeface="Book Antiqua" pitchFamily="18" charset="0"/>
              </a:rPr>
            </a:br>
            <a:endParaRPr lang="es-CR" sz="28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518457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z="3200" dirty="0" smtClean="0">
                <a:latin typeface="Book Antiqua" pitchFamily="18" charset="0"/>
              </a:rPr>
              <a:t>TABLA DE PRECIO</a:t>
            </a:r>
            <a:endParaRPr lang="es-CR" sz="3200" dirty="0">
              <a:latin typeface="Book Antiqu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24944"/>
            <a:ext cx="8187789" cy="1549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029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755576" y="2996952"/>
            <a:ext cx="792088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dirty="0" smtClean="0">
                <a:latin typeface="Book Antiqua" pitchFamily="18" charset="0"/>
              </a:rPr>
              <a:t>VALIDACIONES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350696" cy="4392488"/>
          </a:xfrm>
        </p:spPr>
        <p:txBody>
          <a:bodyPr>
            <a:normAutofit/>
          </a:bodyPr>
          <a:lstStyle/>
          <a:p>
            <a:pPr lvl="0"/>
            <a:r>
              <a:rPr lang="es-CR" sz="1200" dirty="0"/>
              <a:t/>
            </a:r>
            <a:br>
              <a:rPr lang="es-CR" sz="1200" dirty="0"/>
            </a:br>
            <a:r>
              <a:rPr lang="es-ES" sz="1200" dirty="0"/>
              <a:t> </a:t>
            </a:r>
            <a:r>
              <a:rPr lang="es-CR" sz="1200" dirty="0"/>
              <a:t/>
            </a:r>
            <a:br>
              <a:rPr lang="es-CR" sz="1200" dirty="0"/>
            </a:br>
            <a:r>
              <a:rPr lang="es-CR" sz="1200" dirty="0"/>
              <a:t/>
            </a:r>
            <a:br>
              <a:rPr lang="es-CR" sz="1200" dirty="0"/>
            </a:br>
            <a:r>
              <a:rPr lang="es-ES" sz="1200" dirty="0"/>
              <a:t> </a:t>
            </a:r>
            <a:r>
              <a:rPr lang="es-CR" sz="1200" dirty="0"/>
              <a:t/>
            </a:r>
            <a:br>
              <a:rPr lang="es-CR" sz="1200" dirty="0"/>
            </a:br>
            <a:r>
              <a:rPr lang="es-CR" sz="1200" dirty="0"/>
              <a:t/>
            </a:r>
            <a:br>
              <a:rPr lang="es-CR" sz="1200" dirty="0"/>
            </a:br>
            <a:r>
              <a:rPr lang="es-ES" sz="1200" dirty="0"/>
              <a:t> </a:t>
            </a:r>
            <a:r>
              <a:rPr lang="es-CR" sz="1200" dirty="0"/>
              <a:t/>
            </a:r>
            <a:br>
              <a:rPr lang="es-CR" sz="1200" dirty="0"/>
            </a:br>
            <a:r>
              <a:rPr lang="es-CR" sz="1200" dirty="0"/>
              <a:t/>
            </a:r>
            <a:br>
              <a:rPr lang="es-CR" sz="1200" dirty="0"/>
            </a:br>
            <a:r>
              <a:rPr lang="es-ES" sz="1200" dirty="0"/>
              <a:t> </a:t>
            </a:r>
            <a:r>
              <a:rPr lang="es-CR" sz="1200" dirty="0"/>
              <a:t/>
            </a:r>
            <a:br>
              <a:rPr lang="es-CR" sz="1200" dirty="0"/>
            </a:br>
            <a:r>
              <a:rPr lang="es-CR" sz="1200" dirty="0"/>
              <a:t/>
            </a:r>
            <a:br>
              <a:rPr lang="es-CR" sz="1200" dirty="0"/>
            </a:br>
            <a:r>
              <a:rPr lang="es-ES" sz="1200" dirty="0"/>
              <a:t> </a:t>
            </a:r>
            <a:r>
              <a:rPr lang="es-CR" sz="1200" dirty="0"/>
              <a:t/>
            </a:r>
            <a:br>
              <a:rPr lang="es-CR" sz="1200" dirty="0"/>
            </a:br>
            <a:r>
              <a:rPr lang="es-ES" sz="1200" dirty="0" smtClean="0"/>
              <a:t>. </a:t>
            </a:r>
            <a:r>
              <a:rPr lang="es-CR" dirty="0"/>
              <a:t/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6698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mtClean="0">
                <a:latin typeface="Book Antiqua" pitchFamily="18" charset="0"/>
              </a:rPr>
              <a:t>VALIDACIONES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68660" y="2348880"/>
            <a:ext cx="8350696" cy="3528392"/>
          </a:xfrm>
        </p:spPr>
        <p:txBody>
          <a:bodyPr>
            <a:noAutofit/>
          </a:bodyPr>
          <a:lstStyle/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>38. </a:t>
            </a:r>
            <a:r>
              <a:rPr lang="es-ES" sz="3200" dirty="0"/>
              <a:t>El campo “precios” debe ser un valor numérico mayor que cero y no puede ser negativo.</a:t>
            </a:r>
            <a:r>
              <a:rPr lang="es-CR" sz="3200" dirty="0"/>
              <a:t/>
            </a:r>
            <a:br>
              <a:rPr lang="es-CR" sz="3200" dirty="0"/>
            </a:br>
            <a:r>
              <a:rPr lang="es-CR" sz="3200" dirty="0"/>
              <a:t/>
            </a:r>
            <a:br>
              <a:rPr lang="es-CR" sz="3200" dirty="0"/>
            </a:br>
            <a:r>
              <a:rPr lang="es-ES" sz="3200" dirty="0"/>
              <a:t> </a:t>
            </a:r>
            <a:r>
              <a:rPr lang="es-CR" sz="3200" dirty="0"/>
              <a:t/>
            </a:r>
            <a:br>
              <a:rPr lang="es-CR" sz="3200" dirty="0"/>
            </a:br>
            <a:r>
              <a:rPr lang="es-CR" sz="8800" dirty="0"/>
              <a:t/>
            </a:r>
            <a:br>
              <a:rPr lang="es-CR" sz="8800" dirty="0"/>
            </a:br>
            <a:endParaRPr lang="es-CR" sz="8800" dirty="0"/>
          </a:p>
        </p:txBody>
      </p:sp>
    </p:spTree>
    <p:extLst>
      <p:ext uri="{BB962C8B-B14F-4D97-AF65-F5344CB8AC3E}">
        <p14:creationId xmlns:p14="http://schemas.microsoft.com/office/powerpoint/2010/main" val="325144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mtClean="0">
                <a:latin typeface="Book Antiqua" pitchFamily="18" charset="0"/>
              </a:rPr>
              <a:t>VALIDACIONES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8350696" cy="3096344"/>
          </a:xfrm>
        </p:spPr>
        <p:txBody>
          <a:bodyPr>
            <a:noAutofit/>
          </a:bodyPr>
          <a:lstStyle/>
          <a:p>
            <a:pPr algn="l"/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>39. </a:t>
            </a:r>
            <a:r>
              <a:rPr lang="es-ES" sz="3200" dirty="0"/>
              <a:t>El campo “Fechas de Negociación” debe corresponder a las fechas de negociación en el mercado bursátil de la Bolsa Nacional de Valores.</a:t>
            </a:r>
            <a:r>
              <a:rPr lang="es-CR" sz="3200" dirty="0"/>
              <a:t/>
            </a:r>
            <a:br>
              <a:rPr lang="es-CR" sz="3200" dirty="0"/>
            </a:br>
            <a:r>
              <a:rPr lang="es-CR" sz="3200" dirty="0"/>
              <a:t/>
            </a:r>
            <a:br>
              <a:rPr lang="es-CR" sz="3200" dirty="0"/>
            </a:br>
            <a:r>
              <a:rPr lang="es-ES" sz="3200" dirty="0"/>
              <a:t> </a:t>
            </a:r>
            <a:r>
              <a:rPr lang="es-CR" sz="3200" dirty="0"/>
              <a:t/>
            </a:r>
            <a:br>
              <a:rPr lang="es-CR" sz="3200" dirty="0"/>
            </a:br>
            <a:r>
              <a:rPr lang="es-CR" sz="8800" dirty="0"/>
              <a:t/>
            </a:r>
            <a:br>
              <a:rPr lang="es-CR" sz="8800" dirty="0"/>
            </a:br>
            <a:endParaRPr lang="es-CR" sz="8800" dirty="0"/>
          </a:p>
        </p:txBody>
      </p:sp>
    </p:spTree>
    <p:extLst>
      <p:ext uri="{BB962C8B-B14F-4D97-AF65-F5344CB8AC3E}">
        <p14:creationId xmlns:p14="http://schemas.microsoft.com/office/powerpoint/2010/main" val="108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mtClean="0">
                <a:latin typeface="Book Antiqua" pitchFamily="18" charset="0"/>
              </a:rPr>
              <a:t>VALIDACIONES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68660" y="2348880"/>
            <a:ext cx="8350696" cy="3096344"/>
          </a:xfrm>
        </p:spPr>
        <p:txBody>
          <a:bodyPr>
            <a:noAutofit/>
          </a:bodyPr>
          <a:lstStyle/>
          <a:p>
            <a:pPr algn="just"/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>40. </a:t>
            </a:r>
            <a:r>
              <a:rPr lang="es-ES" sz="3200" dirty="0"/>
              <a:t>Los códigos asociados con el campo “Indicador de Precio” deben corresponder con la tabla “</a:t>
            </a:r>
            <a:r>
              <a:rPr lang="es-ES" sz="3200" dirty="0" err="1"/>
              <a:t>Tipo_Indicador</a:t>
            </a:r>
            <a:r>
              <a:rPr lang="es-ES" sz="3200" dirty="0"/>
              <a:t> de precio”.</a:t>
            </a:r>
            <a:r>
              <a:rPr lang="es-CR" sz="3200" dirty="0"/>
              <a:t/>
            </a:r>
            <a:br>
              <a:rPr lang="es-CR" sz="3200" dirty="0"/>
            </a:br>
            <a:r>
              <a:rPr lang="es-CR" sz="3200" dirty="0"/>
              <a:t/>
            </a:r>
            <a:br>
              <a:rPr lang="es-CR" sz="3200" dirty="0"/>
            </a:br>
            <a:r>
              <a:rPr lang="es-CR" sz="3200" dirty="0"/>
              <a:t/>
            </a:r>
            <a:br>
              <a:rPr lang="es-CR" sz="3200" dirty="0"/>
            </a:br>
            <a:r>
              <a:rPr lang="es-CR" sz="3200" dirty="0"/>
              <a:t/>
            </a:r>
            <a:br>
              <a:rPr lang="es-CR" sz="3200" dirty="0"/>
            </a:br>
            <a:r>
              <a:rPr lang="es-ES" sz="3200" dirty="0"/>
              <a:t> </a:t>
            </a:r>
            <a:r>
              <a:rPr lang="es-CR" sz="3200" dirty="0"/>
              <a:t/>
            </a:r>
            <a:br>
              <a:rPr lang="es-CR" sz="3200" dirty="0"/>
            </a:br>
            <a:r>
              <a:rPr lang="es-CR" sz="8800" dirty="0"/>
              <a:t/>
            </a:r>
            <a:br>
              <a:rPr lang="es-CR" sz="8800" dirty="0"/>
            </a:br>
            <a:endParaRPr lang="es-CR" sz="8800" dirty="0"/>
          </a:p>
        </p:txBody>
      </p:sp>
    </p:spTree>
    <p:extLst>
      <p:ext uri="{BB962C8B-B14F-4D97-AF65-F5344CB8AC3E}">
        <p14:creationId xmlns:p14="http://schemas.microsoft.com/office/powerpoint/2010/main" val="22889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mtClean="0">
                <a:latin typeface="Book Antiqua" pitchFamily="18" charset="0"/>
              </a:rPr>
              <a:t>VALIDACIONES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68660" y="2348880"/>
            <a:ext cx="8350696" cy="3528392"/>
          </a:xfrm>
        </p:spPr>
        <p:txBody>
          <a:bodyPr>
            <a:noAutofit/>
          </a:bodyPr>
          <a:lstStyle/>
          <a:p>
            <a:pPr lvl="0"/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>41. En </a:t>
            </a:r>
            <a:r>
              <a:rPr lang="es-ES" sz="3200" dirty="0"/>
              <a:t>la clasificación de los instrumentos tipos 0,1,2 y 3 son obligatorias las 521 observaciones con los campos de precio, fecha de negociación e indicador precio.  </a:t>
            </a:r>
            <a:r>
              <a:rPr lang="es-CR" sz="3200" dirty="0"/>
              <a:t/>
            </a:r>
            <a:br>
              <a:rPr lang="es-CR" sz="3200" dirty="0"/>
            </a:br>
            <a:r>
              <a:rPr lang="es-ES" sz="3200" dirty="0"/>
              <a:t> </a:t>
            </a:r>
            <a:r>
              <a:rPr lang="es-CR" sz="3200" dirty="0"/>
              <a:t/>
            </a:r>
            <a:br>
              <a:rPr lang="es-CR" sz="3200" dirty="0"/>
            </a:br>
            <a:r>
              <a:rPr lang="es-CR" sz="8800" dirty="0"/>
              <a:t/>
            </a:r>
            <a:br>
              <a:rPr lang="es-CR" sz="8800" dirty="0"/>
            </a:br>
            <a:endParaRPr lang="es-CR" sz="8800" dirty="0"/>
          </a:p>
        </p:txBody>
      </p:sp>
    </p:spTree>
    <p:extLst>
      <p:ext uri="{BB962C8B-B14F-4D97-AF65-F5344CB8AC3E}">
        <p14:creationId xmlns:p14="http://schemas.microsoft.com/office/powerpoint/2010/main" val="359908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mtClean="0">
                <a:latin typeface="Book Antiqua" pitchFamily="18" charset="0"/>
              </a:rPr>
              <a:t>VALIDACIONES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68660" y="2348880"/>
            <a:ext cx="8135788" cy="3528392"/>
          </a:xfrm>
        </p:spPr>
        <p:txBody>
          <a:bodyPr>
            <a:noAutofit/>
          </a:bodyPr>
          <a:lstStyle/>
          <a:p>
            <a:pPr lvl="0"/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>42. </a:t>
            </a:r>
            <a:r>
              <a:rPr lang="es-ES" sz="3200" dirty="0"/>
              <a:t>En la clasificación de los instrumentos tipo 4  los instrumentos “Bonos” son obligatorias las 521 observaciones con los campos de precio, fecha de negociación e </a:t>
            </a:r>
            <a:r>
              <a:rPr lang="es-ES" sz="3200" dirty="0" smtClean="0"/>
              <a:t>indicador precio.</a:t>
            </a:r>
            <a:r>
              <a:rPr lang="es-CR" sz="3200" dirty="0"/>
              <a:t/>
            </a:r>
            <a:br>
              <a:rPr lang="es-CR" sz="3200" dirty="0"/>
            </a:br>
            <a:r>
              <a:rPr lang="es-CR" sz="8800" dirty="0"/>
              <a:t/>
            </a:r>
            <a:br>
              <a:rPr lang="es-CR" sz="8800" dirty="0"/>
            </a:br>
            <a:endParaRPr lang="es-CR" sz="8800" dirty="0"/>
          </a:p>
        </p:txBody>
      </p:sp>
    </p:spTree>
    <p:extLst>
      <p:ext uri="{BB962C8B-B14F-4D97-AF65-F5344CB8AC3E}">
        <p14:creationId xmlns:p14="http://schemas.microsoft.com/office/powerpoint/2010/main" val="13737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mtClean="0">
                <a:latin typeface="Book Antiqua" pitchFamily="18" charset="0"/>
              </a:rPr>
              <a:t>VALIDACIONES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68660" y="1988840"/>
            <a:ext cx="8207796" cy="3888432"/>
          </a:xfrm>
        </p:spPr>
        <p:txBody>
          <a:bodyPr>
            <a:noAutofit/>
          </a:bodyPr>
          <a:lstStyle/>
          <a:p>
            <a:pPr lvl="0"/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>43. </a:t>
            </a:r>
            <a:r>
              <a:rPr lang="es-ES" sz="3200" dirty="0"/>
              <a:t>Las observaciones reportadas en el campo “Precios” deben coincidir con lo reportado por las entidades financieras para el mismo instrumento y mismo proveedor de precios. </a:t>
            </a:r>
            <a:r>
              <a:rPr lang="es-CR" sz="8800" dirty="0"/>
              <a:t/>
            </a:r>
            <a:br>
              <a:rPr lang="es-CR" sz="8800" dirty="0"/>
            </a:br>
            <a:endParaRPr lang="es-CR" sz="8800" dirty="0"/>
          </a:p>
        </p:txBody>
      </p:sp>
    </p:spTree>
    <p:extLst>
      <p:ext uri="{BB962C8B-B14F-4D97-AF65-F5344CB8AC3E}">
        <p14:creationId xmlns:p14="http://schemas.microsoft.com/office/powerpoint/2010/main" val="68296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mtClean="0">
                <a:latin typeface="Book Antiqua" pitchFamily="18" charset="0"/>
              </a:rPr>
              <a:t>VALIDACIONES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32098" y="2276872"/>
            <a:ext cx="8423820" cy="3888432"/>
          </a:xfrm>
        </p:spPr>
        <p:txBody>
          <a:bodyPr>
            <a:noAutofit/>
          </a:bodyPr>
          <a:lstStyle/>
          <a:p>
            <a:pPr lvl="0"/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44. </a:t>
            </a:r>
            <a:r>
              <a:rPr lang="es-ES" sz="2800" dirty="0"/>
              <a:t>En caso de no coincidir los precios con lo reportado por entidades financieras para el mismo instrumento o instrumentos  y el mismo proveedor de precios, se le solicitará a la  entidad la evidencia pertinente que respalde la información remitida con el fin de que la misma sea verificada, mediante el </a:t>
            </a:r>
            <a:r>
              <a:rPr lang="es-ES" sz="2800" dirty="0" err="1"/>
              <a:t>xml</a:t>
            </a:r>
            <a:r>
              <a:rPr lang="es-ES" sz="2800" dirty="0"/>
              <a:t> de evidencias. </a:t>
            </a:r>
            <a:r>
              <a:rPr lang="es-CR" sz="8000" dirty="0"/>
              <a:t/>
            </a:r>
            <a:br>
              <a:rPr lang="es-CR" sz="8000" dirty="0"/>
            </a:br>
            <a:endParaRPr lang="es-CR" sz="8000" dirty="0"/>
          </a:p>
        </p:txBody>
      </p:sp>
    </p:spTree>
    <p:extLst>
      <p:ext uri="{BB962C8B-B14F-4D97-AF65-F5344CB8AC3E}">
        <p14:creationId xmlns:p14="http://schemas.microsoft.com/office/powerpoint/2010/main" val="276710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mtClean="0">
                <a:latin typeface="Book Antiqua" pitchFamily="18" charset="0"/>
              </a:rPr>
              <a:t>VALIDACIONES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32098" y="1916832"/>
            <a:ext cx="8423820" cy="3888432"/>
          </a:xfrm>
        </p:spPr>
        <p:txBody>
          <a:bodyPr>
            <a:noAutofit/>
          </a:bodyPr>
          <a:lstStyle/>
          <a:p>
            <a:pPr lvl="0"/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>45. </a:t>
            </a:r>
            <a:r>
              <a:rPr lang="es-ES" sz="3200" dirty="0"/>
              <a:t>El cálculo del </a:t>
            </a:r>
            <a:r>
              <a:rPr lang="es-ES" sz="3200" dirty="0" err="1"/>
              <a:t>VeR</a:t>
            </a:r>
            <a:r>
              <a:rPr lang="es-ES" sz="3200" dirty="0"/>
              <a:t> al ingreso de la información del </a:t>
            </a:r>
            <a:r>
              <a:rPr lang="es-ES" sz="3200" dirty="0" err="1"/>
              <a:t>xml</a:t>
            </a:r>
            <a:r>
              <a:rPr lang="es-ES" sz="3200" dirty="0"/>
              <a:t> de inversiones debe ser igual al dato adicional 20145 denominado “- Valor en Riesgo (</a:t>
            </a:r>
            <a:r>
              <a:rPr lang="es-ES" sz="3200" dirty="0" err="1"/>
              <a:t>VeR</a:t>
            </a:r>
            <a:r>
              <a:rPr lang="es-ES" sz="3200" dirty="0"/>
              <a:t>) determinado por el supervisado”.</a:t>
            </a:r>
            <a:endParaRPr lang="es-CR" sz="8800" dirty="0"/>
          </a:p>
        </p:txBody>
      </p:sp>
    </p:spTree>
    <p:extLst>
      <p:ext uri="{BB962C8B-B14F-4D97-AF65-F5344CB8AC3E}">
        <p14:creationId xmlns:p14="http://schemas.microsoft.com/office/powerpoint/2010/main" val="344998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Usuarios SICVECA</a:t>
            </a:r>
            <a:endParaRPr lang="es-E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844824"/>
            <a:ext cx="7871792" cy="4708376"/>
          </a:xfrm>
        </p:spPr>
        <p:txBody>
          <a:bodyPr>
            <a:normAutofit/>
          </a:bodyPr>
          <a:lstStyle/>
          <a:p>
            <a:pPr algn="just" defTabSz="2963863" eaLnBrk="1" hangingPunct="1">
              <a:lnSpc>
                <a:spcPct val="90000"/>
              </a:lnSpc>
              <a:tabLst>
                <a:tab pos="3495675" algn="l"/>
                <a:tab pos="4930775" algn="l"/>
              </a:tabLst>
            </a:pPr>
            <a:r>
              <a:rPr lang="es-MX" altLang="es-CR" sz="2400" dirty="0" smtClean="0">
                <a:latin typeface="Arial Narrow" panose="020B0606020202030204" pitchFamily="34" charset="0"/>
              </a:rPr>
              <a:t>Adriana Coto Hernández	 2243-4843    </a:t>
            </a:r>
            <a:r>
              <a:rPr lang="es-MX" altLang="es-CR" sz="2400" dirty="0" smtClean="0">
                <a:latin typeface="Arial Narrow" panose="020B0606020202030204" pitchFamily="34" charset="0"/>
                <a:hlinkClick r:id="rId2"/>
              </a:rPr>
              <a:t>acoto@sugef.fi.cr</a:t>
            </a:r>
            <a:r>
              <a:rPr lang="es-MX" altLang="es-CR" sz="2400" dirty="0" smtClean="0">
                <a:latin typeface="Arial Narrow" panose="020B0606020202030204" pitchFamily="34" charset="0"/>
              </a:rPr>
              <a:t> </a:t>
            </a:r>
          </a:p>
          <a:p>
            <a:pPr algn="just" defTabSz="4040188" eaLnBrk="1" hangingPunct="1">
              <a:lnSpc>
                <a:spcPct val="90000"/>
              </a:lnSpc>
              <a:tabLst>
                <a:tab pos="3495675" algn="l"/>
                <a:tab pos="4930775" algn="l"/>
              </a:tabLst>
            </a:pPr>
            <a:endParaRPr lang="es-MX" altLang="es-CR" sz="2400" dirty="0" smtClean="0">
              <a:latin typeface="Arial Narrow" panose="020B0606020202030204" pitchFamily="34" charset="0"/>
            </a:endParaRPr>
          </a:p>
          <a:p>
            <a:pPr algn="just" defTabSz="4040188" eaLnBrk="1" hangingPunct="1">
              <a:lnSpc>
                <a:spcPct val="90000"/>
              </a:lnSpc>
              <a:tabLst>
                <a:tab pos="3495675" algn="l"/>
                <a:tab pos="4930775" algn="l"/>
              </a:tabLst>
            </a:pPr>
            <a:r>
              <a:rPr lang="es-MX" altLang="es-CR" sz="2400" dirty="0" smtClean="0">
                <a:latin typeface="Arial Narrow" panose="020B0606020202030204" pitchFamily="34" charset="0"/>
              </a:rPr>
              <a:t>Alexander Cordero Céspedes</a:t>
            </a:r>
            <a:r>
              <a:rPr lang="es-MX" altLang="es-CR" sz="2400" dirty="0">
                <a:latin typeface="Arial Narrow" panose="020B0606020202030204" pitchFamily="34" charset="0"/>
              </a:rPr>
              <a:t> </a:t>
            </a:r>
            <a:r>
              <a:rPr lang="es-MX" altLang="es-CR" sz="2400" dirty="0" smtClean="0">
                <a:latin typeface="Arial Narrow" panose="020B0606020202030204" pitchFamily="34" charset="0"/>
              </a:rPr>
              <a:t>2243-4870	 </a:t>
            </a:r>
            <a:r>
              <a:rPr lang="es-MX" altLang="es-CR" sz="2400" dirty="0" smtClean="0">
                <a:latin typeface="Arial Narrow" panose="020B0606020202030204" pitchFamily="34" charset="0"/>
                <a:hlinkClick r:id="rId3"/>
              </a:rPr>
              <a:t>acordero@sugef.fi.cr</a:t>
            </a:r>
            <a:endParaRPr lang="es-MX" altLang="es-CR" sz="2400" dirty="0" smtClean="0">
              <a:latin typeface="Arial Narrow" panose="020B0606020202030204" pitchFamily="34" charset="0"/>
            </a:endParaRPr>
          </a:p>
          <a:p>
            <a:pPr algn="just" defTabSz="4040188" eaLnBrk="1" hangingPunct="1">
              <a:lnSpc>
                <a:spcPct val="90000"/>
              </a:lnSpc>
              <a:tabLst>
                <a:tab pos="3495675" algn="l"/>
                <a:tab pos="4930775" algn="l"/>
              </a:tabLst>
            </a:pPr>
            <a:endParaRPr lang="es-MX" altLang="es-CR" sz="2400" dirty="0" smtClean="0">
              <a:latin typeface="Arial Narrow" panose="020B0606020202030204" pitchFamily="34" charset="0"/>
            </a:endParaRPr>
          </a:p>
          <a:p>
            <a:pPr algn="just" defTabSz="4040188" eaLnBrk="1" hangingPunct="1">
              <a:lnSpc>
                <a:spcPct val="90000"/>
              </a:lnSpc>
              <a:tabLst>
                <a:tab pos="3495675" algn="l"/>
                <a:tab pos="4930775" algn="l"/>
              </a:tabLst>
            </a:pPr>
            <a:r>
              <a:rPr lang="es-MX" altLang="es-CR" sz="2400" dirty="0" smtClean="0">
                <a:latin typeface="Arial Narrow" panose="020B0606020202030204" pitchFamily="34" charset="0"/>
              </a:rPr>
              <a:t>Julio Monge </a:t>
            </a:r>
            <a:r>
              <a:rPr lang="es-MX" altLang="es-CR" sz="2400" dirty="0" err="1" smtClean="0">
                <a:latin typeface="Arial Narrow" panose="020B0606020202030204" pitchFamily="34" charset="0"/>
              </a:rPr>
              <a:t>Monge</a:t>
            </a:r>
            <a:r>
              <a:rPr lang="es-MX" altLang="es-CR" sz="2400" dirty="0" smtClean="0">
                <a:latin typeface="Arial Narrow" panose="020B0606020202030204" pitchFamily="34" charset="0"/>
              </a:rPr>
              <a:t>	 2243-4998	  </a:t>
            </a:r>
            <a:r>
              <a:rPr lang="es-MX" altLang="es-CR" sz="2400" dirty="0" smtClean="0">
                <a:latin typeface="Arial Narrow" panose="020B0606020202030204" pitchFamily="34" charset="0"/>
                <a:hlinkClick r:id="rId4"/>
              </a:rPr>
              <a:t>jmonge@sugef.fi.cr</a:t>
            </a:r>
            <a:endParaRPr lang="es-MX" altLang="es-CR" sz="2400" dirty="0" smtClean="0">
              <a:latin typeface="Arial Narrow" panose="020B0606020202030204" pitchFamily="34" charset="0"/>
            </a:endParaRPr>
          </a:p>
          <a:p>
            <a:pPr algn="just" defTabSz="4040188">
              <a:lnSpc>
                <a:spcPct val="90000"/>
              </a:lnSpc>
              <a:tabLst>
                <a:tab pos="3495675" algn="l"/>
                <a:tab pos="4930775" algn="l"/>
              </a:tabLst>
            </a:pPr>
            <a:endParaRPr lang="es-MX" altLang="es-CR" sz="2400" dirty="0" smtClean="0">
              <a:latin typeface="Arial Narrow" panose="020B0606020202030204" pitchFamily="34" charset="0"/>
            </a:endParaRPr>
          </a:p>
          <a:p>
            <a:pPr algn="just" defTabSz="4040188">
              <a:lnSpc>
                <a:spcPct val="90000"/>
              </a:lnSpc>
              <a:tabLst>
                <a:tab pos="3495675" algn="l"/>
                <a:tab pos="4930775" algn="l"/>
              </a:tabLst>
            </a:pPr>
            <a:r>
              <a:rPr lang="es-MX" altLang="es-CR" sz="2400" dirty="0" smtClean="0">
                <a:latin typeface="Arial Narrow" panose="020B0606020202030204" pitchFamily="34" charset="0"/>
              </a:rPr>
              <a:t>Carolina Hernández </a:t>
            </a:r>
            <a:r>
              <a:rPr lang="es-MX" altLang="es-CR" sz="2400" dirty="0">
                <a:latin typeface="Arial Narrow" panose="020B0606020202030204" pitchFamily="34" charset="0"/>
              </a:rPr>
              <a:t>	 </a:t>
            </a:r>
            <a:r>
              <a:rPr lang="es-MX" altLang="es-CR" sz="2400" dirty="0" smtClean="0">
                <a:latin typeface="Arial Narrow" panose="020B0606020202030204" pitchFamily="34" charset="0"/>
              </a:rPr>
              <a:t>2243-4919</a:t>
            </a:r>
            <a:r>
              <a:rPr lang="es-MX" altLang="es-CR" sz="2400" dirty="0">
                <a:latin typeface="Arial Narrow" panose="020B0606020202030204" pitchFamily="34" charset="0"/>
              </a:rPr>
              <a:t>	 </a:t>
            </a:r>
            <a:r>
              <a:rPr lang="es-MX" altLang="es-CR" sz="2400" dirty="0" smtClean="0">
                <a:latin typeface="Arial Narrow" panose="020B0606020202030204" pitchFamily="34" charset="0"/>
                <a:hlinkClick r:id="rId5"/>
              </a:rPr>
              <a:t>chernandez@sugef.fi.cr</a:t>
            </a:r>
            <a:endParaRPr lang="es-MX" altLang="es-CR" sz="2400" dirty="0">
              <a:latin typeface="Arial Narrow" panose="020B0606020202030204" pitchFamily="34" charset="0"/>
            </a:endParaRPr>
          </a:p>
          <a:p>
            <a:pPr algn="just" defTabSz="4040188" eaLnBrk="1" hangingPunct="1">
              <a:lnSpc>
                <a:spcPct val="90000"/>
              </a:lnSpc>
              <a:tabLst>
                <a:tab pos="3495675" algn="l"/>
                <a:tab pos="4930775" algn="l"/>
              </a:tabLst>
            </a:pPr>
            <a:endParaRPr lang="es-MX" altLang="es-CR" sz="2400" dirty="0" smtClean="0">
              <a:latin typeface="Arial Narrow" panose="020B0606020202030204" pitchFamily="34" charset="0"/>
            </a:endParaRPr>
          </a:p>
          <a:p>
            <a:pPr defTabSz="4040188" eaLnBrk="1" hangingPunct="1">
              <a:lnSpc>
                <a:spcPct val="90000"/>
              </a:lnSpc>
              <a:tabLst>
                <a:tab pos="3495675" algn="l"/>
                <a:tab pos="4930775" algn="l"/>
              </a:tabLst>
            </a:pPr>
            <a:r>
              <a:rPr lang="es-MX" altLang="es-CR" sz="2400" dirty="0" smtClean="0">
                <a:latin typeface="Arial Narrow" panose="020B0606020202030204" pitchFamily="34" charset="0"/>
              </a:rPr>
              <a:t>Deyma Camacho Valerio	 2243-4923	 </a:t>
            </a:r>
            <a:r>
              <a:rPr lang="es-MX" altLang="es-CR" sz="2400" dirty="0" smtClean="0">
                <a:latin typeface="Arial Narrow" panose="020B0606020202030204" pitchFamily="34" charset="0"/>
                <a:hlinkClick r:id="rId6"/>
              </a:rPr>
              <a:t>dcamacho@sugef.fi.cr</a:t>
            </a:r>
            <a:endParaRPr lang="es-MX" altLang="es-CR" sz="2400" dirty="0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MX" altLang="es-CR" sz="1800" dirty="0" smtClean="0"/>
          </a:p>
        </p:txBody>
      </p:sp>
    </p:spTree>
    <p:extLst>
      <p:ext uri="{BB962C8B-B14F-4D97-AF65-F5344CB8AC3E}">
        <p14:creationId xmlns:p14="http://schemas.microsoft.com/office/powerpoint/2010/main" val="134514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mtClean="0">
                <a:latin typeface="Book Antiqua" pitchFamily="18" charset="0"/>
              </a:rPr>
              <a:t>VALIDACIONES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32098" y="1916832"/>
            <a:ext cx="8423820" cy="3888432"/>
          </a:xfrm>
        </p:spPr>
        <p:txBody>
          <a:bodyPr>
            <a:noAutofit/>
          </a:bodyPr>
          <a:lstStyle/>
          <a:p>
            <a:pPr lvl="0"/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>46. </a:t>
            </a:r>
            <a:r>
              <a:rPr lang="es-ES" sz="3200" dirty="0"/>
              <a:t>Cuando dos o mas instrumentos tengan un mismo ISIN el dato reportado en el campo de precio debe ser igual en cada fecha de negociación</a:t>
            </a:r>
            <a:endParaRPr lang="es-CR" sz="8800" dirty="0"/>
          </a:p>
        </p:txBody>
      </p:sp>
    </p:spTree>
    <p:extLst>
      <p:ext uri="{BB962C8B-B14F-4D97-AF65-F5344CB8AC3E}">
        <p14:creationId xmlns:p14="http://schemas.microsoft.com/office/powerpoint/2010/main" val="186798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xml</a:t>
            </a:r>
            <a:r>
              <a:rPr lang="es-CR" dirty="0" smtClean="0"/>
              <a:t> de </a:t>
            </a:r>
            <a:r>
              <a:rPr lang="es-CR" dirty="0" err="1" smtClean="0"/>
              <a:t>invesiones</a:t>
            </a:r>
            <a:r>
              <a:rPr lang="es-CR" dirty="0" smtClean="0"/>
              <a:t> (modificado)</a:t>
            </a:r>
            <a:endParaRPr lang="es-E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9"/>
            <a:ext cx="885698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945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>
                <a:latin typeface="Book Antiqua" pitchFamily="18" charset="0"/>
              </a:rPr>
              <a:t>XML DE EVIDENCIAS</a:t>
            </a:r>
            <a:endParaRPr lang="es-CR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0124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204864"/>
            <a:ext cx="7992888" cy="3816424"/>
          </a:xfrm>
        </p:spPr>
        <p:txBody>
          <a:bodyPr>
            <a:normAutofit fontScale="90000"/>
          </a:bodyPr>
          <a:lstStyle/>
          <a:p>
            <a:r>
              <a:rPr lang="es-CR" dirty="0" smtClean="0">
                <a:latin typeface="Book Antiqua" pitchFamily="18" charset="0"/>
              </a:rPr>
              <a:t>XML DE EVIDENCIAS</a:t>
            </a:r>
            <a:br>
              <a:rPr lang="es-CR" dirty="0" smtClean="0">
                <a:latin typeface="Book Antiqua" pitchFamily="18" charset="0"/>
              </a:rPr>
            </a:br>
            <a:r>
              <a:rPr lang="es-CR" dirty="0">
                <a:latin typeface="Book Antiqua" pitchFamily="18" charset="0"/>
              </a:rPr>
              <a:t/>
            </a:r>
            <a:br>
              <a:rPr lang="es-CR" dirty="0">
                <a:latin typeface="Book Antiqua" pitchFamily="18" charset="0"/>
              </a:rPr>
            </a:br>
            <a:r>
              <a:rPr lang="es-CR" dirty="0" smtClean="0">
                <a:latin typeface="Book Antiqua" pitchFamily="18" charset="0"/>
              </a:rPr>
              <a:t>Será requerido cuando en el proceso de validación de los datos remitidos en el campo de precios entre las entidades se evidencien diferencias.</a:t>
            </a:r>
            <a:endParaRPr lang="es-CR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4863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dirty="0" smtClean="0">
                <a:latin typeface="Book Antiqua" pitchFamily="18" charset="0"/>
              </a:rPr>
              <a:t>Descripción del XML de evidencias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32098" y="1916832"/>
            <a:ext cx="8423820" cy="3888432"/>
          </a:xfrm>
        </p:spPr>
        <p:txBody>
          <a:bodyPr>
            <a:noAutofit/>
          </a:bodyPr>
          <a:lstStyle/>
          <a:p>
            <a:pPr lvl="0" algn="l">
              <a:buClr>
                <a:srgbClr val="FFFF00"/>
              </a:buClr>
            </a:pPr>
            <a:r>
              <a:rPr lang="es-ES" sz="2000" u="sng" dirty="0" smtClean="0"/>
              <a:t>Detalle de los campos</a:t>
            </a: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>* Entidad </a:t>
            </a:r>
            <a:r>
              <a:rPr lang="es-CR" sz="2000" dirty="0"/>
              <a:t/>
            </a:r>
            <a:br>
              <a:rPr lang="es-CR" sz="2000" dirty="0"/>
            </a:br>
            <a:r>
              <a:rPr lang="es-CR" sz="2000" dirty="0" smtClean="0"/>
              <a:t> * </a:t>
            </a:r>
            <a:r>
              <a:rPr lang="es-ES" sz="2000" dirty="0" smtClean="0"/>
              <a:t>Nombre </a:t>
            </a:r>
            <a:r>
              <a:rPr lang="es-ES" sz="2000" dirty="0"/>
              <a:t>del funcionario responsable</a:t>
            </a:r>
            <a:r>
              <a:rPr lang="es-CR" sz="2000" dirty="0"/>
              <a:t/>
            </a:r>
            <a:br>
              <a:rPr lang="es-CR" sz="2000" dirty="0"/>
            </a:br>
            <a:r>
              <a:rPr lang="es-CR" sz="2000" dirty="0" smtClean="0"/>
              <a:t>* </a:t>
            </a:r>
            <a:r>
              <a:rPr lang="es-ES" sz="2000" dirty="0" smtClean="0"/>
              <a:t>Correo electrónico del contacto</a:t>
            </a:r>
            <a:r>
              <a:rPr lang="es-CR" sz="2000" dirty="0"/>
              <a:t/>
            </a:r>
            <a:br>
              <a:rPr lang="es-CR" sz="2000" dirty="0"/>
            </a:br>
            <a:r>
              <a:rPr lang="es-CR" sz="2000" dirty="0" smtClean="0"/>
              <a:t>* </a:t>
            </a:r>
            <a:r>
              <a:rPr lang="es-ES" sz="2000" dirty="0" smtClean="0"/>
              <a:t>Número </a:t>
            </a:r>
            <a:r>
              <a:rPr lang="es-ES" sz="2000" dirty="0"/>
              <a:t>Telefónico del </a:t>
            </a:r>
            <a:r>
              <a:rPr lang="es-ES" sz="2000" dirty="0" smtClean="0"/>
              <a:t>contacto</a:t>
            </a:r>
            <a:br>
              <a:rPr lang="es-ES" sz="2000" dirty="0" smtClean="0"/>
            </a:br>
            <a:r>
              <a:rPr lang="es-ES" sz="2000" dirty="0" smtClean="0"/>
              <a:t>* Nombre </a:t>
            </a:r>
            <a:r>
              <a:rPr lang="es-ES" sz="2000" dirty="0"/>
              <a:t>del archivo </a:t>
            </a:r>
            <a:r>
              <a:rPr lang="es-ES" sz="2000" dirty="0" smtClean="0"/>
              <a:t>de evidencia </a:t>
            </a:r>
            <a:br>
              <a:rPr lang="es-ES" sz="2000" dirty="0" smtClean="0"/>
            </a:br>
            <a:r>
              <a:rPr lang="es-ES" sz="2000" dirty="0" smtClean="0"/>
              <a:t>* Descripción del </a:t>
            </a:r>
            <a:r>
              <a:rPr lang="es-ES" sz="2000" dirty="0"/>
              <a:t>archivo </a:t>
            </a:r>
            <a:r>
              <a:rPr lang="es-ES" sz="2000" dirty="0" smtClean="0"/>
              <a:t>de evidencia</a:t>
            </a:r>
            <a:br>
              <a:rPr lang="es-ES" sz="2000" dirty="0" smtClean="0"/>
            </a:br>
            <a:r>
              <a:rPr lang="es-ES" sz="2000" dirty="0" smtClean="0"/>
              <a:t>* Breve </a:t>
            </a:r>
            <a:r>
              <a:rPr lang="es-ES" sz="2000" dirty="0"/>
              <a:t>descripción del proceso de verificación interna que la entidad </a:t>
            </a:r>
            <a:r>
              <a:rPr lang="es-ES" sz="2000" dirty="0" smtClean="0"/>
              <a:t>realizó.</a:t>
            </a:r>
            <a:r>
              <a:rPr lang="es-CR" sz="2000" dirty="0"/>
              <a:t/>
            </a:r>
            <a:br>
              <a:rPr lang="es-CR" sz="2000" dirty="0"/>
            </a:b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290769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mtClean="0">
                <a:latin typeface="Book Antiqua" pitchFamily="18" charset="0"/>
              </a:rPr>
              <a:t>Descripción del XML de evidencias</a:t>
            </a:r>
            <a:endParaRPr lang="es-CR" dirty="0">
              <a:latin typeface="Book Antiqua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32098" y="1916832"/>
            <a:ext cx="8423820" cy="3888432"/>
          </a:xfrm>
        </p:spPr>
        <p:txBody>
          <a:bodyPr>
            <a:noAutofit/>
          </a:bodyPr>
          <a:lstStyle/>
          <a:p>
            <a:pPr lvl="0" algn="l">
              <a:buClr>
                <a:srgbClr val="FFFF00"/>
              </a:buClr>
            </a:pPr>
            <a:r>
              <a:rPr lang="es-ES" sz="2000" u="sng" dirty="0" smtClean="0"/>
              <a:t>Detalle de los campos</a:t>
            </a: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>* Entidad </a:t>
            </a:r>
            <a:r>
              <a:rPr lang="es-CR" sz="2000" dirty="0" smtClean="0"/>
              <a:t/>
            </a:r>
            <a:br>
              <a:rPr lang="es-CR" sz="2000" dirty="0" smtClean="0"/>
            </a:br>
            <a:r>
              <a:rPr lang="es-CR" sz="2000" dirty="0" smtClean="0"/>
              <a:t> * </a:t>
            </a:r>
            <a:r>
              <a:rPr lang="es-ES" sz="2000" dirty="0" smtClean="0"/>
              <a:t>Nombre del funcionario responsable</a:t>
            </a:r>
            <a:r>
              <a:rPr lang="es-CR" sz="2000" dirty="0" smtClean="0"/>
              <a:t/>
            </a:r>
            <a:br>
              <a:rPr lang="es-CR" sz="2000" dirty="0" smtClean="0"/>
            </a:br>
            <a:r>
              <a:rPr lang="es-CR" sz="2000" dirty="0" smtClean="0"/>
              <a:t>* </a:t>
            </a:r>
            <a:r>
              <a:rPr lang="es-ES" sz="2000" dirty="0" smtClean="0"/>
              <a:t>Correo electrónico del contacto</a:t>
            </a:r>
            <a:r>
              <a:rPr lang="es-CR" sz="2000" dirty="0" smtClean="0"/>
              <a:t/>
            </a:r>
            <a:br>
              <a:rPr lang="es-CR" sz="2000" dirty="0" smtClean="0"/>
            </a:br>
            <a:r>
              <a:rPr lang="es-CR" sz="2000" dirty="0" smtClean="0"/>
              <a:t>* </a:t>
            </a:r>
            <a:r>
              <a:rPr lang="es-ES" sz="2000" dirty="0" smtClean="0"/>
              <a:t>Número Telefónico del contacto</a:t>
            </a:r>
            <a:br>
              <a:rPr lang="es-ES" sz="2000" dirty="0" smtClean="0"/>
            </a:br>
            <a:r>
              <a:rPr lang="es-ES" sz="2000" dirty="0" smtClean="0"/>
              <a:t>* Nombre del archivo de evidencia </a:t>
            </a:r>
            <a:br>
              <a:rPr lang="es-ES" sz="2000" dirty="0" smtClean="0"/>
            </a:br>
            <a:r>
              <a:rPr lang="es-ES" sz="2000" dirty="0" smtClean="0"/>
              <a:t>* Descripción del archivo de evidencia</a:t>
            </a:r>
            <a:br>
              <a:rPr lang="es-ES" sz="2000" dirty="0" smtClean="0"/>
            </a:br>
            <a:r>
              <a:rPr lang="es-ES" sz="2000" dirty="0" smtClean="0"/>
              <a:t>* Breve descripción del proceso de verificación interna que la entidad realizó.</a:t>
            </a:r>
            <a:r>
              <a:rPr lang="es-CR" sz="2000" dirty="0"/>
              <a:t/>
            </a:r>
            <a:br>
              <a:rPr lang="es-CR" sz="2000" dirty="0"/>
            </a:br>
            <a:endParaRPr lang="es-CR" sz="2000" dirty="0"/>
          </a:p>
        </p:txBody>
      </p:sp>
      <p:sp>
        <p:nvSpPr>
          <p:cNvPr id="2" name="1 Flecha derecha">
            <a:hlinkClick r:id="rId2" action="ppaction://hlinksldjump"/>
          </p:cNvPr>
          <p:cNvSpPr/>
          <p:nvPr/>
        </p:nvSpPr>
        <p:spPr>
          <a:xfrm>
            <a:off x="7452320" y="6021288"/>
            <a:ext cx="792088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12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348880"/>
            <a:ext cx="8424936" cy="3456384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 algn="ctr"/>
            <a:r>
              <a:rPr lang="es-CR" sz="3200" b="1" dirty="0" smtClean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es-CR" sz="32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es-CR" sz="3200" b="1" dirty="0" smtClean="0">
                <a:solidFill>
                  <a:schemeClr val="bg1"/>
                </a:solidFill>
                <a:latin typeface="Book Antiqua" pitchFamily="18" charset="0"/>
              </a:rPr>
              <a:t>**</a:t>
            </a:r>
            <a:r>
              <a:rPr lang="es-ES" sz="3200" b="1" dirty="0" smtClean="0">
                <a:solidFill>
                  <a:schemeClr val="bg1"/>
                </a:solidFill>
                <a:latin typeface="Book Antiqua" pitchFamily="18" charset="0"/>
              </a:rPr>
              <a:t>El periodo de pruebas con las entidades se llevará a cabo en las semanas del 19 al 30 de enero de 2015. </a:t>
            </a:r>
            <a:br>
              <a:rPr lang="es-ES" sz="32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es-ES" sz="32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Book Antiqua" pitchFamily="18" charset="0"/>
              </a:rPr>
              <a:t>**El primer envío mediante esta plataforma informática deberá efectuarse con fecha de corte a partir del mes de febrero 2015. </a:t>
            </a:r>
            <a:r>
              <a:rPr lang="es-CR" sz="3200" b="1" dirty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es-CR" sz="3200" b="1" dirty="0">
                <a:solidFill>
                  <a:schemeClr val="bg1"/>
                </a:solidFill>
                <a:latin typeface="Book Antiqua" pitchFamily="18" charset="0"/>
              </a:rPr>
            </a:br>
            <a:endParaRPr lang="es-CR" sz="32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446449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dirty="0" smtClean="0">
                <a:latin typeface="Book Antiqua" pitchFamily="18" charset="0"/>
              </a:rPr>
              <a:t>ASPECTOS RELEVANTES</a:t>
            </a:r>
            <a:endParaRPr lang="es-CR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3186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755576" y="2996952"/>
            <a:ext cx="792088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dirty="0" smtClean="0">
                <a:latin typeface="Book Antiqua" pitchFamily="18" charset="0"/>
              </a:rPr>
              <a:t>MUCHAS GRACIAS</a:t>
            </a:r>
            <a:endParaRPr lang="es-CR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5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Validación de VER</a:t>
            </a:r>
            <a:endParaRPr lang="es-C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R" dirty="0" smtClean="0"/>
              <a:t>Clase de datos 17- Inversiones</a:t>
            </a:r>
          </a:p>
          <a:p>
            <a:r>
              <a:rPr lang="es-CR" dirty="0" smtClean="0"/>
              <a:t>SICVECA</a:t>
            </a:r>
          </a:p>
          <a:p>
            <a:r>
              <a:rPr lang="es-CR" dirty="0" smtClean="0"/>
              <a:t>Octubre 2014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1763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o alternativo 14"/>
          <p:cNvSpPr/>
          <p:nvPr/>
        </p:nvSpPr>
        <p:spPr>
          <a:xfrm>
            <a:off x="3748718" y="1288777"/>
            <a:ext cx="1028700" cy="411071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Validador</a:t>
            </a:r>
            <a:endParaRPr lang="es-CR" dirty="0"/>
          </a:p>
        </p:txBody>
      </p:sp>
      <p:sp>
        <p:nvSpPr>
          <p:cNvPr id="8" name="Elipse 7"/>
          <p:cNvSpPr/>
          <p:nvPr/>
        </p:nvSpPr>
        <p:spPr>
          <a:xfrm>
            <a:off x="597733" y="1083404"/>
            <a:ext cx="835697" cy="6526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400" dirty="0" smtClean="0"/>
              <a:t>Entidad</a:t>
            </a:r>
            <a:endParaRPr lang="es-CR" sz="1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1843" y="362971"/>
            <a:ext cx="7406640" cy="360202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Flujo de Validación de Inversiones</a:t>
            </a:r>
            <a:endParaRPr lang="es-CR" dirty="0"/>
          </a:p>
        </p:txBody>
      </p:sp>
      <p:sp>
        <p:nvSpPr>
          <p:cNvPr id="5" name="Proceso alternativo 4"/>
          <p:cNvSpPr/>
          <p:nvPr/>
        </p:nvSpPr>
        <p:spPr>
          <a:xfrm>
            <a:off x="2104799" y="1278653"/>
            <a:ext cx="1028700" cy="41107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SICVECA</a:t>
            </a:r>
            <a:endParaRPr lang="es-CR" dirty="0"/>
          </a:p>
        </p:txBody>
      </p:sp>
      <p:pic>
        <p:nvPicPr>
          <p:cNvPr id="4" name="Picture 1"/>
          <p:cNvPicPr preferRelativeResize="0">
            <a:picLocks noGrp="1"/>
          </p:cNvPicPr>
          <p:nvPr>
            <p:ph idx="1"/>
            <p:custDataLst>
              <p:custData r:id="rId1"/>
            </p:custData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7" t="14587" r="18380" b="17747"/>
          <a:stretch/>
        </p:blipFill>
        <p:spPr>
          <a:xfrm>
            <a:off x="1883509" y="1031194"/>
            <a:ext cx="305419" cy="411071"/>
          </a:xfrm>
          <a:prstGeom prst="rect">
            <a:avLst/>
          </a:prstGeom>
        </p:spPr>
      </p:pic>
      <p:pic>
        <p:nvPicPr>
          <p:cNvPr id="6" name="Picture 2" descr="C:\Users\t-dantay\Documents\Placeholders\user.png"/>
          <p:cNvPicPr>
            <a:picLocks noChangeAspect="1" noChangeArrowheads="1"/>
          </p:cNvPicPr>
          <p:nvPr>
            <p:custDataLst>
              <p:custData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38" y="1008128"/>
            <a:ext cx="225335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lecha curvada hacia arriba 9"/>
          <p:cNvSpPr/>
          <p:nvPr/>
        </p:nvSpPr>
        <p:spPr>
          <a:xfrm>
            <a:off x="1137821" y="1803325"/>
            <a:ext cx="1051107" cy="43678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tx1"/>
              </a:solidFill>
            </a:endParaRPr>
          </a:p>
        </p:txBody>
      </p:sp>
      <p:pic>
        <p:nvPicPr>
          <p:cNvPr id="11" name="Picture 2" descr="C:\Users\t-dantay\Documents\Placeholders\file.png"/>
          <p:cNvPicPr>
            <a:picLocks noChangeAspect="1" noChangeArrowheads="1"/>
          </p:cNvPicPr>
          <p:nvPr>
            <p:custDataLst>
              <p:custData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144" y="1985410"/>
            <a:ext cx="330735" cy="60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998148" y="2629084"/>
            <a:ext cx="13304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/>
              <a:t>XML Inversiones</a:t>
            </a:r>
          </a:p>
          <a:p>
            <a:r>
              <a:rPr lang="es-CR" sz="1600" b="1" dirty="0" smtClean="0">
                <a:solidFill>
                  <a:srgbClr val="9751CB"/>
                </a:solidFill>
              </a:rPr>
              <a:t>Clase de Datos 17</a:t>
            </a:r>
            <a:endParaRPr lang="es-CR" sz="1600" b="1" dirty="0">
              <a:solidFill>
                <a:srgbClr val="9751CB"/>
              </a:solidFill>
            </a:endParaRPr>
          </a:p>
        </p:txBody>
      </p:sp>
      <p:sp>
        <p:nvSpPr>
          <p:cNvPr id="13" name="Flecha curvada hacia arriba 12"/>
          <p:cNvSpPr/>
          <p:nvPr/>
        </p:nvSpPr>
        <p:spPr>
          <a:xfrm>
            <a:off x="2843630" y="1780060"/>
            <a:ext cx="1051107" cy="43678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tx1"/>
              </a:solidFill>
            </a:endParaRPr>
          </a:p>
        </p:txBody>
      </p:sp>
      <p:pic>
        <p:nvPicPr>
          <p:cNvPr id="14" name="Picture 2" descr="C:\Users\t-dantay\Documents\First24\checkcircle1.png"/>
          <p:cNvPicPr>
            <a:picLocks noChangeAspect="1" noChangeArrowheads="1"/>
          </p:cNvPicPr>
          <p:nvPr>
            <p:custDataLst>
              <p:custData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700" y="1040273"/>
            <a:ext cx="292037" cy="38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mbo 15"/>
          <p:cNvSpPr/>
          <p:nvPr/>
        </p:nvSpPr>
        <p:spPr>
          <a:xfrm>
            <a:off x="5454566" y="3829339"/>
            <a:ext cx="1239298" cy="1479105"/>
          </a:xfrm>
          <a:prstGeom prst="diamon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00" b="1" dirty="0" smtClean="0"/>
              <a:t>Validación EXITOSA de Inversiones</a:t>
            </a:r>
            <a:endParaRPr lang="es-CR" sz="1000" b="1" dirty="0"/>
          </a:p>
        </p:txBody>
      </p:sp>
      <p:cxnSp>
        <p:nvCxnSpPr>
          <p:cNvPr id="18" name="Conector recto de flecha 17"/>
          <p:cNvCxnSpPr/>
          <p:nvPr/>
        </p:nvCxnSpPr>
        <p:spPr>
          <a:xfrm>
            <a:off x="4859715" y="1478149"/>
            <a:ext cx="990160" cy="161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 flipV="1">
            <a:off x="6748729" y="4560918"/>
            <a:ext cx="549734" cy="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H="1" flipV="1">
            <a:off x="4698102" y="4582593"/>
            <a:ext cx="702541" cy="11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4898950" y="4719545"/>
            <a:ext cx="380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No</a:t>
            </a:r>
            <a:endParaRPr lang="es-CR" dirty="0"/>
          </a:p>
        </p:txBody>
      </p:sp>
      <p:sp>
        <p:nvSpPr>
          <p:cNvPr id="26" name="CuadroTexto 25"/>
          <p:cNvSpPr txBox="1"/>
          <p:nvPr/>
        </p:nvSpPr>
        <p:spPr>
          <a:xfrm>
            <a:off x="6773278" y="4719545"/>
            <a:ext cx="380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Si</a:t>
            </a:r>
            <a:endParaRPr lang="es-CR" dirty="0"/>
          </a:p>
        </p:txBody>
      </p:sp>
      <p:pic>
        <p:nvPicPr>
          <p:cNvPr id="27" name="Picture 2" descr="C:\Users\t-dantay\Documents\First24\envelope1.png"/>
          <p:cNvPicPr>
            <a:picLocks noChangeAspect="1" noChangeArrowheads="1"/>
          </p:cNvPicPr>
          <p:nvPr>
            <p:custDataLst>
              <p:custData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899" y="4412215"/>
            <a:ext cx="372309" cy="34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uadroTexto 27"/>
          <p:cNvSpPr txBox="1"/>
          <p:nvPr/>
        </p:nvSpPr>
        <p:spPr>
          <a:xfrm>
            <a:off x="3379542" y="4264404"/>
            <a:ext cx="878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200" dirty="0" smtClean="0"/>
              <a:t>Se notifican los errores a la entidad</a:t>
            </a:r>
            <a:endParaRPr lang="es-CR" sz="1200" dirty="0"/>
          </a:p>
        </p:txBody>
      </p:sp>
      <p:sp>
        <p:nvSpPr>
          <p:cNvPr id="29" name="Flecha curvada hacia arriba 28"/>
          <p:cNvSpPr/>
          <p:nvPr/>
        </p:nvSpPr>
        <p:spPr>
          <a:xfrm flipH="1">
            <a:off x="555499" y="4910735"/>
            <a:ext cx="3826763" cy="1281493"/>
          </a:xfrm>
          <a:prstGeom prst="curvedUpArrow">
            <a:avLst>
              <a:gd name="adj1" fmla="val 25000"/>
              <a:gd name="adj2" fmla="val 50000"/>
              <a:gd name="adj3" fmla="val 375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tx1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835432" y="5790843"/>
            <a:ext cx="1402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200" dirty="0" smtClean="0"/>
              <a:t>Inicia nuevamente el flujo</a:t>
            </a:r>
            <a:endParaRPr lang="es-CR" sz="1200" dirty="0"/>
          </a:p>
        </p:txBody>
      </p:sp>
      <p:sp>
        <p:nvSpPr>
          <p:cNvPr id="32" name="Proceso alternativo 31"/>
          <p:cNvSpPr/>
          <p:nvPr/>
        </p:nvSpPr>
        <p:spPr>
          <a:xfrm>
            <a:off x="7366066" y="4125702"/>
            <a:ext cx="1470077" cy="1000765"/>
          </a:xfrm>
          <a:prstGeom prst="flowChartAlternateProcess">
            <a:avLst/>
          </a:prstGeom>
          <a:solidFill>
            <a:srgbClr val="F8D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 smtClean="0"/>
          </a:p>
          <a:p>
            <a:pPr algn="ctr"/>
            <a:r>
              <a:rPr lang="es-CR" sz="1400" b="1" dirty="0" smtClean="0">
                <a:solidFill>
                  <a:srgbClr val="FF0000"/>
                </a:solidFill>
              </a:rPr>
              <a:t>Estado carga: </a:t>
            </a:r>
          </a:p>
          <a:p>
            <a:pPr algn="ctr"/>
            <a:r>
              <a:rPr lang="es-ES" sz="1400" dirty="0" smtClean="0">
                <a:solidFill>
                  <a:schemeClr val="accent2">
                    <a:lumMod val="50000"/>
                  </a:schemeClr>
                </a:solidFill>
              </a:rPr>
              <a:t>9</a:t>
            </a:r>
            <a:r>
              <a:rPr lang="es-ES" sz="1400" dirty="0">
                <a:solidFill>
                  <a:schemeClr val="accent2">
                    <a:lumMod val="50000"/>
                  </a:schemeClr>
                </a:solidFill>
              </a:rPr>
              <a:t>: En espera de </a:t>
            </a:r>
            <a:r>
              <a:rPr lang="es-ES" sz="1400" dirty="0" smtClean="0">
                <a:solidFill>
                  <a:schemeClr val="accent2">
                    <a:lumMod val="50000"/>
                  </a:schemeClr>
                </a:solidFill>
              </a:rPr>
              <a:t>verificación</a:t>
            </a:r>
            <a:endParaRPr lang="es-C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CR" dirty="0"/>
          </a:p>
        </p:txBody>
      </p:sp>
      <p:cxnSp>
        <p:nvCxnSpPr>
          <p:cNvPr id="39" name="Conector recto de flecha 38"/>
          <p:cNvCxnSpPr/>
          <p:nvPr/>
        </p:nvCxnSpPr>
        <p:spPr>
          <a:xfrm>
            <a:off x="8107963" y="5207197"/>
            <a:ext cx="0" cy="4719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e 39"/>
          <p:cNvSpPr/>
          <p:nvPr/>
        </p:nvSpPr>
        <p:spPr>
          <a:xfrm>
            <a:off x="7789877" y="5798368"/>
            <a:ext cx="636172" cy="78771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700" b="1" dirty="0" smtClean="0">
                <a:solidFill>
                  <a:schemeClr val="accent2">
                    <a:lumMod val="50000"/>
                  </a:schemeClr>
                </a:solidFill>
              </a:rPr>
              <a:t>Continúa en la próxima filmina</a:t>
            </a:r>
            <a:endParaRPr lang="es-CR" sz="7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Rombo 30"/>
          <p:cNvSpPr/>
          <p:nvPr/>
        </p:nvSpPr>
        <p:spPr>
          <a:xfrm>
            <a:off x="5454566" y="1576657"/>
            <a:ext cx="1239298" cy="1479105"/>
          </a:xfrm>
          <a:prstGeom prst="diamon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00" b="1" dirty="0" smtClean="0"/>
              <a:t>Esta la misma entidad y periodo cargada en estado 10?</a:t>
            </a:r>
            <a:endParaRPr lang="es-CR" sz="1000" b="1" dirty="0"/>
          </a:p>
        </p:txBody>
      </p:sp>
      <p:cxnSp>
        <p:nvCxnSpPr>
          <p:cNvPr id="33" name="Conector recto de flecha 32"/>
          <p:cNvCxnSpPr/>
          <p:nvPr/>
        </p:nvCxnSpPr>
        <p:spPr>
          <a:xfrm flipV="1">
            <a:off x="6868507" y="2267313"/>
            <a:ext cx="549734" cy="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6868507" y="2307415"/>
            <a:ext cx="380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Si</a:t>
            </a:r>
            <a:endParaRPr lang="es-CR" dirty="0"/>
          </a:p>
        </p:txBody>
      </p:sp>
      <p:sp>
        <p:nvSpPr>
          <p:cNvPr id="37" name="Proceso alternativo 36"/>
          <p:cNvSpPr/>
          <p:nvPr/>
        </p:nvSpPr>
        <p:spPr>
          <a:xfrm>
            <a:off x="7489601" y="1527762"/>
            <a:ext cx="1213201" cy="1182300"/>
          </a:xfrm>
          <a:prstGeom prst="flowChartAlternateProcess">
            <a:avLst/>
          </a:prstGeom>
          <a:solidFill>
            <a:srgbClr val="F8D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 smtClean="0"/>
          </a:p>
          <a:p>
            <a:pPr algn="ctr"/>
            <a:r>
              <a:rPr lang="es-CR" sz="1200" b="1" dirty="0" smtClean="0">
                <a:solidFill>
                  <a:srgbClr val="FF0000"/>
                </a:solidFill>
              </a:rPr>
              <a:t>Nuevo Estado de la </a:t>
            </a:r>
            <a:r>
              <a:rPr lang="es-CR" sz="1200" b="1" u="sng" dirty="0" smtClean="0">
                <a:solidFill>
                  <a:srgbClr val="FF0000"/>
                </a:solidFill>
              </a:rPr>
              <a:t>carga Anterior </a:t>
            </a:r>
            <a:r>
              <a:rPr lang="es-CR" sz="1200" b="1" dirty="0" smtClean="0">
                <a:solidFill>
                  <a:srgbClr val="FF0000"/>
                </a:solidFill>
              </a:rPr>
              <a:t>de Inversiones que estaba en 10: </a:t>
            </a:r>
          </a:p>
          <a:p>
            <a:pPr algn="ctr"/>
            <a:r>
              <a:rPr lang="es-ES" sz="1200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s-ES" sz="1200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s-CR" sz="1200" dirty="0" smtClean="0">
                <a:solidFill>
                  <a:schemeClr val="accent2">
                    <a:lumMod val="50000"/>
                  </a:schemeClr>
                </a:solidFill>
              </a:rPr>
              <a:t>Fallida</a:t>
            </a:r>
          </a:p>
          <a:p>
            <a:pPr algn="ctr"/>
            <a:endParaRPr lang="es-CR" dirty="0"/>
          </a:p>
        </p:txBody>
      </p:sp>
      <p:cxnSp>
        <p:nvCxnSpPr>
          <p:cNvPr id="35" name="Conector recto de flecha 34"/>
          <p:cNvCxnSpPr/>
          <p:nvPr/>
        </p:nvCxnSpPr>
        <p:spPr>
          <a:xfrm flipH="1" flipV="1">
            <a:off x="4652253" y="2323807"/>
            <a:ext cx="702541" cy="11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/>
          <p:cNvSpPr txBox="1"/>
          <p:nvPr/>
        </p:nvSpPr>
        <p:spPr>
          <a:xfrm>
            <a:off x="4976745" y="2403644"/>
            <a:ext cx="380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No</a:t>
            </a:r>
            <a:endParaRPr lang="es-CR" dirty="0"/>
          </a:p>
        </p:txBody>
      </p:sp>
      <p:cxnSp>
        <p:nvCxnSpPr>
          <p:cNvPr id="38" name="Conector recto de flecha 37"/>
          <p:cNvCxnSpPr/>
          <p:nvPr/>
        </p:nvCxnSpPr>
        <p:spPr>
          <a:xfrm>
            <a:off x="6082567" y="3244421"/>
            <a:ext cx="0" cy="4719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4652253" y="3234336"/>
            <a:ext cx="3342397" cy="343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/>
          <p:nvPr/>
        </p:nvCxnSpPr>
        <p:spPr>
          <a:xfrm>
            <a:off x="4652253" y="2588311"/>
            <a:ext cx="0" cy="4719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>
            <a:off x="7949467" y="2762420"/>
            <a:ext cx="0" cy="4719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41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899647368"/>
              </p:ext>
            </p:extLst>
          </p:nvPr>
        </p:nvGraphicFramePr>
        <p:xfrm>
          <a:off x="323528" y="1988840"/>
          <a:ext cx="864096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70154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de flecha 3"/>
          <p:cNvCxnSpPr/>
          <p:nvPr/>
        </p:nvCxnSpPr>
        <p:spPr>
          <a:xfrm>
            <a:off x="505414" y="231558"/>
            <a:ext cx="0" cy="4719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/>
          <p:cNvSpPr/>
          <p:nvPr/>
        </p:nvSpPr>
        <p:spPr>
          <a:xfrm>
            <a:off x="275671" y="743564"/>
            <a:ext cx="459486" cy="32083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700" b="1" dirty="0" smtClean="0">
                <a:solidFill>
                  <a:schemeClr val="accent2">
                    <a:lumMod val="50000"/>
                  </a:schemeClr>
                </a:solidFill>
              </a:rPr>
              <a:t>Cont..</a:t>
            </a:r>
            <a:endParaRPr lang="es-CR" sz="7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6" name="Conector recto de flecha 5"/>
          <p:cNvCxnSpPr/>
          <p:nvPr/>
        </p:nvCxnSpPr>
        <p:spPr>
          <a:xfrm flipV="1">
            <a:off x="793528" y="903979"/>
            <a:ext cx="859250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roceso alternativo 19"/>
          <p:cNvSpPr/>
          <p:nvPr/>
        </p:nvSpPr>
        <p:spPr>
          <a:xfrm>
            <a:off x="1831320" y="703475"/>
            <a:ext cx="1433088" cy="1138090"/>
          </a:xfrm>
          <a:prstGeom prst="flowChartAlternateProcess">
            <a:avLst/>
          </a:prstGeom>
          <a:solidFill>
            <a:srgbClr val="9751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Proceso de validación de Matriz de Precios</a:t>
            </a:r>
            <a:endParaRPr lang="es-CR" dirty="0"/>
          </a:p>
        </p:txBody>
      </p:sp>
      <p:pic>
        <p:nvPicPr>
          <p:cNvPr id="19" name="Picture 2" descr="C:\Users\t-dantay\Documents\First24\calculator1.png"/>
          <p:cNvPicPr>
            <a:picLocks noChangeAspect="1" noChangeArrowheads="1"/>
          </p:cNvPicPr>
          <p:nvPr>
            <p:custDataLst>
              <p:custData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364" y="589175"/>
            <a:ext cx="182293" cy="29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ombo 20"/>
          <p:cNvSpPr/>
          <p:nvPr/>
        </p:nvSpPr>
        <p:spPr>
          <a:xfrm>
            <a:off x="3660743" y="1670053"/>
            <a:ext cx="1178552" cy="1479105"/>
          </a:xfrm>
          <a:prstGeom prst="diamon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00" b="1" dirty="0" smtClean="0"/>
              <a:t>Validación Exitosa</a:t>
            </a:r>
            <a:endParaRPr lang="es-CR" sz="1000" b="1" dirty="0"/>
          </a:p>
        </p:txBody>
      </p:sp>
      <p:cxnSp>
        <p:nvCxnSpPr>
          <p:cNvPr id="22" name="Conector recto de flecha 21"/>
          <p:cNvCxnSpPr/>
          <p:nvPr/>
        </p:nvCxnSpPr>
        <p:spPr>
          <a:xfrm flipV="1">
            <a:off x="3282982" y="1662929"/>
            <a:ext cx="859250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V="1">
            <a:off x="4900042" y="2401632"/>
            <a:ext cx="549734" cy="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 flipH="1" flipV="1">
            <a:off x="2849415" y="2423307"/>
            <a:ext cx="702541" cy="11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3050263" y="2560259"/>
            <a:ext cx="380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Si</a:t>
            </a:r>
            <a:endParaRPr lang="es-CR" dirty="0"/>
          </a:p>
        </p:txBody>
      </p:sp>
      <p:sp>
        <p:nvSpPr>
          <p:cNvPr id="26" name="CuadroTexto 25"/>
          <p:cNvSpPr txBox="1"/>
          <p:nvPr/>
        </p:nvSpPr>
        <p:spPr>
          <a:xfrm>
            <a:off x="4924591" y="2560259"/>
            <a:ext cx="380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No</a:t>
            </a:r>
            <a:endParaRPr lang="es-CR" dirty="0"/>
          </a:p>
        </p:txBody>
      </p:sp>
      <p:sp>
        <p:nvSpPr>
          <p:cNvPr id="27" name="Proceso alternativo 26"/>
          <p:cNvSpPr/>
          <p:nvPr/>
        </p:nvSpPr>
        <p:spPr>
          <a:xfrm>
            <a:off x="1223152" y="2330032"/>
            <a:ext cx="1470077" cy="819126"/>
          </a:xfrm>
          <a:prstGeom prst="flowChartAlternateProcess">
            <a:avLst/>
          </a:prstGeom>
          <a:solidFill>
            <a:srgbClr val="F8D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 smtClean="0"/>
          </a:p>
          <a:p>
            <a:pPr algn="ctr"/>
            <a:r>
              <a:rPr lang="es-CR" b="1" dirty="0" smtClean="0">
                <a:solidFill>
                  <a:srgbClr val="FF0000"/>
                </a:solidFill>
              </a:rPr>
              <a:t>Estado carga: </a:t>
            </a:r>
          </a:p>
          <a:p>
            <a:pPr algn="ctr"/>
            <a:r>
              <a:rPr lang="es-ES" dirty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es-ES" dirty="0" smtClean="0">
                <a:solidFill>
                  <a:schemeClr val="accent2">
                    <a:lumMod val="50000"/>
                  </a:schemeClr>
                </a:solidFill>
              </a:rPr>
              <a:t>: Exitoso</a:t>
            </a:r>
            <a:endParaRPr lang="es-C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CR" dirty="0"/>
          </a:p>
        </p:txBody>
      </p:sp>
      <p:sp>
        <p:nvSpPr>
          <p:cNvPr id="28" name="Flecha curvada hacia arriba 27"/>
          <p:cNvSpPr/>
          <p:nvPr/>
        </p:nvSpPr>
        <p:spPr>
          <a:xfrm rot="5554422">
            <a:off x="375853" y="2948950"/>
            <a:ext cx="1058264" cy="5018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tx1"/>
              </a:solidFill>
            </a:endParaRPr>
          </a:p>
        </p:txBody>
      </p:sp>
      <p:sp>
        <p:nvSpPr>
          <p:cNvPr id="29" name="Proceso alternativo 28"/>
          <p:cNvSpPr/>
          <p:nvPr/>
        </p:nvSpPr>
        <p:spPr>
          <a:xfrm>
            <a:off x="1556750" y="4742169"/>
            <a:ext cx="1028700" cy="809980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Pase  a Histórico</a:t>
            </a:r>
            <a:endParaRPr lang="es-CR" dirty="0"/>
          </a:p>
        </p:txBody>
      </p:sp>
      <p:pic>
        <p:nvPicPr>
          <p:cNvPr id="30" name="Picture 2" descr="C:\Users\t-dantay\Documents\First24\envelope1.png"/>
          <p:cNvPicPr>
            <a:picLocks noChangeAspect="1" noChangeArrowheads="1"/>
          </p:cNvPicPr>
          <p:nvPr>
            <p:custDataLst>
              <p:custData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566" y="3507704"/>
            <a:ext cx="300305" cy="28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CuadroTexto 30"/>
          <p:cNvSpPr txBox="1"/>
          <p:nvPr/>
        </p:nvSpPr>
        <p:spPr>
          <a:xfrm>
            <a:off x="1652778" y="3420352"/>
            <a:ext cx="1120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200" dirty="0" smtClean="0"/>
              <a:t>Se notifica a la entidad el resultado de la carga</a:t>
            </a:r>
            <a:endParaRPr lang="es-CR" sz="1200" dirty="0"/>
          </a:p>
        </p:txBody>
      </p:sp>
      <p:cxnSp>
        <p:nvCxnSpPr>
          <p:cNvPr id="32" name="Conector recto de flecha 31"/>
          <p:cNvCxnSpPr/>
          <p:nvPr/>
        </p:nvCxnSpPr>
        <p:spPr>
          <a:xfrm>
            <a:off x="2071100" y="4161864"/>
            <a:ext cx="0" cy="4719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ceso alternativo 32"/>
          <p:cNvSpPr/>
          <p:nvPr/>
        </p:nvSpPr>
        <p:spPr>
          <a:xfrm>
            <a:off x="5590227" y="1741133"/>
            <a:ext cx="1470077" cy="819126"/>
          </a:xfrm>
          <a:prstGeom prst="flowChartAlternateProcess">
            <a:avLst/>
          </a:prstGeom>
          <a:solidFill>
            <a:srgbClr val="F8D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 smtClean="0"/>
          </a:p>
          <a:p>
            <a:pPr algn="ctr"/>
            <a:r>
              <a:rPr lang="es-CR" sz="1200" b="1" dirty="0" smtClean="0">
                <a:solidFill>
                  <a:srgbClr val="FF0000"/>
                </a:solidFill>
              </a:rPr>
              <a:t>Estado carga: </a:t>
            </a:r>
          </a:p>
          <a:p>
            <a:pPr algn="ctr"/>
            <a:r>
              <a:rPr lang="es-ES" sz="1200" dirty="0" smtClean="0">
                <a:solidFill>
                  <a:schemeClr val="accent2">
                    <a:lumMod val="50000"/>
                  </a:schemeClr>
                </a:solidFill>
              </a:rPr>
              <a:t>10: </a:t>
            </a:r>
            <a:r>
              <a:rPr lang="es-CR" sz="1200" dirty="0" smtClean="0">
                <a:solidFill>
                  <a:schemeClr val="accent2">
                    <a:lumMod val="50000"/>
                  </a:schemeClr>
                </a:solidFill>
              </a:rPr>
              <a:t>En espera de documentación</a:t>
            </a:r>
          </a:p>
          <a:p>
            <a:pPr algn="ctr"/>
            <a:endParaRPr lang="es-CR" dirty="0"/>
          </a:p>
        </p:txBody>
      </p:sp>
      <p:pic>
        <p:nvPicPr>
          <p:cNvPr id="34" name="Picture 2" descr="C:\Users\t-dantay\Documents\First24\envelope1.png"/>
          <p:cNvPicPr>
            <a:picLocks noChangeAspect="1" noChangeArrowheads="1"/>
          </p:cNvPicPr>
          <p:nvPr>
            <p:custDataLst>
              <p:custData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161" y="2967157"/>
            <a:ext cx="300305" cy="28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uadroTexto 34"/>
          <p:cNvSpPr txBox="1"/>
          <p:nvPr/>
        </p:nvSpPr>
        <p:spPr>
          <a:xfrm>
            <a:off x="6043599" y="2869767"/>
            <a:ext cx="2919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200" dirty="0" smtClean="0"/>
              <a:t>Se notifica a la entidad el </a:t>
            </a:r>
            <a:r>
              <a:rPr lang="es-CR" sz="1200" b="1" dirty="0" smtClean="0">
                <a:solidFill>
                  <a:srgbClr val="FF0000"/>
                </a:solidFill>
              </a:rPr>
              <a:t>plazo de remisión</a:t>
            </a:r>
            <a:r>
              <a:rPr lang="es-CR" sz="1200" dirty="0" smtClean="0"/>
              <a:t> de los documentos con la evidencia de que están correctos sus precios, Ó si desean reenviar Inversiones deben tramitar la descarga de Financiero. Inversiones anterior se marcará fallida una vez que reintenten su envío.</a:t>
            </a:r>
            <a:endParaRPr lang="es-CR" sz="1200" dirty="0"/>
          </a:p>
        </p:txBody>
      </p:sp>
      <p:sp>
        <p:nvSpPr>
          <p:cNvPr id="36" name="Flecha curvada hacia arriba 35"/>
          <p:cNvSpPr/>
          <p:nvPr/>
        </p:nvSpPr>
        <p:spPr>
          <a:xfrm rot="3750231" flipV="1">
            <a:off x="6777041" y="2200942"/>
            <a:ext cx="975830" cy="38200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tx1"/>
              </a:solidFill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4250020" y="4127359"/>
            <a:ext cx="689072" cy="8725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700" b="1" dirty="0" smtClean="0">
                <a:solidFill>
                  <a:schemeClr val="accent2">
                    <a:lumMod val="50000"/>
                  </a:schemeClr>
                </a:solidFill>
              </a:rPr>
              <a:t>Cont. En la próxima filmina</a:t>
            </a:r>
            <a:endParaRPr lang="es-CR" sz="7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2" name="Picture 1"/>
          <p:cNvPicPr preferRelativeResize="0">
            <a:picLocks/>
          </p:cNvPicPr>
          <p:nvPr>
            <p:custDataLst>
              <p:custData r:id="rId4"/>
            </p:custDataLst>
          </p:nvPr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8" t="22016" r="22016" b="23914"/>
          <a:stretch/>
        </p:blipFill>
        <p:spPr>
          <a:xfrm>
            <a:off x="3282982" y="360238"/>
            <a:ext cx="317468" cy="478969"/>
          </a:xfrm>
          <a:prstGeom prst="rect">
            <a:avLst/>
          </a:prstGeom>
        </p:spPr>
      </p:pic>
      <p:sp>
        <p:nvSpPr>
          <p:cNvPr id="43" name="CuadroTexto 42"/>
          <p:cNvSpPr txBox="1"/>
          <p:nvPr/>
        </p:nvSpPr>
        <p:spPr>
          <a:xfrm>
            <a:off x="3512724" y="275624"/>
            <a:ext cx="2453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200" i="1" dirty="0" smtClean="0">
                <a:solidFill>
                  <a:srgbClr val="9751CB"/>
                </a:solidFill>
              </a:rPr>
              <a:t>Se ejecuta una vez vencido el plazo de espera de recepción de la clase de datos 17 Inversiones.</a:t>
            </a:r>
            <a:endParaRPr lang="es-CR" sz="1200" i="1" dirty="0">
              <a:solidFill>
                <a:srgbClr val="9751CB"/>
              </a:solidFill>
            </a:endParaRPr>
          </a:p>
        </p:txBody>
      </p:sp>
      <p:sp>
        <p:nvSpPr>
          <p:cNvPr id="39" name="Rombo 38"/>
          <p:cNvSpPr/>
          <p:nvPr/>
        </p:nvSpPr>
        <p:spPr>
          <a:xfrm>
            <a:off x="5640885" y="4036022"/>
            <a:ext cx="1059701" cy="935879"/>
          </a:xfrm>
          <a:prstGeom prst="diamon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900" b="1" dirty="0" smtClean="0"/>
              <a:t>Entidad  va a remitir Evidencia</a:t>
            </a:r>
            <a:r>
              <a:rPr lang="es-CR" sz="1050" b="1" dirty="0" smtClean="0"/>
              <a:t>?</a:t>
            </a:r>
            <a:endParaRPr lang="es-CR" sz="900" b="1" dirty="0"/>
          </a:p>
        </p:txBody>
      </p:sp>
      <p:cxnSp>
        <p:nvCxnSpPr>
          <p:cNvPr id="40" name="Conector recto de flecha 39"/>
          <p:cNvCxnSpPr/>
          <p:nvPr/>
        </p:nvCxnSpPr>
        <p:spPr>
          <a:xfrm flipV="1">
            <a:off x="6807043" y="4505522"/>
            <a:ext cx="549734" cy="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/>
          <p:cNvCxnSpPr/>
          <p:nvPr/>
        </p:nvCxnSpPr>
        <p:spPr>
          <a:xfrm flipH="1">
            <a:off x="5039479" y="4499984"/>
            <a:ext cx="502764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/>
          <p:cNvSpPr txBox="1"/>
          <p:nvPr/>
        </p:nvSpPr>
        <p:spPr>
          <a:xfrm>
            <a:off x="5190576" y="4664149"/>
            <a:ext cx="380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Si</a:t>
            </a:r>
            <a:endParaRPr lang="es-CR" dirty="0"/>
          </a:p>
        </p:txBody>
      </p:sp>
      <p:sp>
        <p:nvSpPr>
          <p:cNvPr id="45" name="CuadroTexto 44"/>
          <p:cNvSpPr txBox="1"/>
          <p:nvPr/>
        </p:nvSpPr>
        <p:spPr>
          <a:xfrm>
            <a:off x="6831593" y="4664149"/>
            <a:ext cx="380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No</a:t>
            </a:r>
            <a:endParaRPr lang="es-CR" dirty="0"/>
          </a:p>
        </p:txBody>
      </p:sp>
      <p:cxnSp>
        <p:nvCxnSpPr>
          <p:cNvPr id="46" name="Conector recto de flecha 45"/>
          <p:cNvCxnSpPr/>
          <p:nvPr/>
        </p:nvCxnSpPr>
        <p:spPr>
          <a:xfrm>
            <a:off x="6170217" y="3564105"/>
            <a:ext cx="0" cy="4719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Proceso alternativo 46"/>
          <p:cNvSpPr/>
          <p:nvPr/>
        </p:nvSpPr>
        <p:spPr>
          <a:xfrm>
            <a:off x="7497156" y="6123447"/>
            <a:ext cx="1028700" cy="41107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SICVECA</a:t>
            </a:r>
            <a:endParaRPr lang="es-CR" dirty="0"/>
          </a:p>
        </p:txBody>
      </p:sp>
      <p:pic>
        <p:nvPicPr>
          <p:cNvPr id="48" name="Picture 1"/>
          <p:cNvPicPr preferRelativeResize="0">
            <a:picLocks noGrp="1"/>
          </p:cNvPicPr>
          <p:nvPr>
            <p:ph idx="1"/>
            <p:custDataLst>
              <p:custData r:id="rId5"/>
            </p:custDataLst>
          </p:nvPr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7" t="14587" r="18380" b="17747"/>
          <a:stretch/>
        </p:blipFill>
        <p:spPr>
          <a:xfrm>
            <a:off x="7344447" y="5939202"/>
            <a:ext cx="305419" cy="411071"/>
          </a:xfrm>
          <a:prstGeom prst="rect">
            <a:avLst/>
          </a:prstGeom>
        </p:spPr>
      </p:pic>
      <p:sp>
        <p:nvSpPr>
          <p:cNvPr id="49" name="Elipse 48"/>
          <p:cNvSpPr/>
          <p:nvPr/>
        </p:nvSpPr>
        <p:spPr>
          <a:xfrm>
            <a:off x="7566450" y="4270346"/>
            <a:ext cx="835697" cy="6526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400" dirty="0" smtClean="0"/>
              <a:t>Entidad</a:t>
            </a:r>
            <a:endParaRPr lang="es-CR" sz="1400" dirty="0"/>
          </a:p>
        </p:txBody>
      </p:sp>
      <p:pic>
        <p:nvPicPr>
          <p:cNvPr id="50" name="Picture 2" descr="C:\Users\t-dantay\Documents\Placeholders\user.png"/>
          <p:cNvPicPr>
            <a:picLocks noChangeAspect="1" noChangeArrowheads="1"/>
          </p:cNvPicPr>
          <p:nvPr>
            <p:custDataLst>
              <p:custData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156" y="4195070"/>
            <a:ext cx="225335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CuadroTexto 50"/>
          <p:cNvSpPr txBox="1"/>
          <p:nvPr/>
        </p:nvSpPr>
        <p:spPr>
          <a:xfrm>
            <a:off x="7004460" y="4889873"/>
            <a:ext cx="19589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100" dirty="0" smtClean="0"/>
              <a:t>La entidad corrige los datos de 17-Inversiones y Financiero y reenvía su </a:t>
            </a:r>
            <a:r>
              <a:rPr lang="es-CR" sz="1100" b="1" i="1" dirty="0" smtClean="0"/>
              <a:t>carga iniciando nuevamente todo el ciclo </a:t>
            </a:r>
          </a:p>
          <a:p>
            <a:pPr algn="ctr"/>
            <a:r>
              <a:rPr lang="es-CR" sz="1100" b="1" i="1" dirty="0" smtClean="0"/>
              <a:t>LA CARGA DE 17-INVERSIONES anterior se marca como </a:t>
            </a:r>
            <a:r>
              <a:rPr lang="es-CR" sz="1100" b="1" i="1" dirty="0" smtClean="0">
                <a:solidFill>
                  <a:srgbClr val="FF0000"/>
                </a:solidFill>
              </a:rPr>
              <a:t>FALLIDA</a:t>
            </a:r>
            <a:r>
              <a:rPr lang="es-CR" sz="1100" b="1" i="1" dirty="0" smtClean="0"/>
              <a:t> de forma automática</a:t>
            </a:r>
            <a:endParaRPr lang="es-CR" sz="1100" b="1" i="1" dirty="0"/>
          </a:p>
        </p:txBody>
      </p:sp>
      <p:cxnSp>
        <p:nvCxnSpPr>
          <p:cNvPr id="52" name="Conector recto de flecha 51"/>
          <p:cNvCxnSpPr/>
          <p:nvPr/>
        </p:nvCxnSpPr>
        <p:spPr>
          <a:xfrm>
            <a:off x="7992159" y="5815138"/>
            <a:ext cx="0" cy="30830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46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isco magnético 28"/>
          <p:cNvSpPr/>
          <p:nvPr/>
        </p:nvSpPr>
        <p:spPr>
          <a:xfrm>
            <a:off x="7957588" y="1208045"/>
            <a:ext cx="779775" cy="1005988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900" dirty="0" smtClean="0"/>
              <a:t>BD SUGEF con registros de </a:t>
            </a:r>
            <a:r>
              <a:rPr lang="es-CR" sz="900" dirty="0" err="1" smtClean="0"/>
              <a:t>xml</a:t>
            </a:r>
            <a:endParaRPr lang="es-CR" sz="900" dirty="0"/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1081486" y="383386"/>
            <a:ext cx="0" cy="4719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/>
          <p:cNvSpPr/>
          <p:nvPr/>
        </p:nvSpPr>
        <p:spPr>
          <a:xfrm>
            <a:off x="865410" y="872869"/>
            <a:ext cx="459486" cy="32083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700" b="1" dirty="0" smtClean="0">
                <a:solidFill>
                  <a:schemeClr val="accent2">
                    <a:lumMod val="50000"/>
                  </a:schemeClr>
                </a:solidFill>
              </a:rPr>
              <a:t>Cont..</a:t>
            </a:r>
            <a:endParaRPr lang="es-CR" sz="7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Proceso alternativo 5"/>
          <p:cNvSpPr/>
          <p:nvPr/>
        </p:nvSpPr>
        <p:spPr>
          <a:xfrm>
            <a:off x="3934492" y="2430060"/>
            <a:ext cx="1028700" cy="411071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Validador</a:t>
            </a:r>
            <a:endParaRPr lang="es-CR" dirty="0"/>
          </a:p>
        </p:txBody>
      </p:sp>
      <p:sp>
        <p:nvSpPr>
          <p:cNvPr id="7" name="Elipse 6"/>
          <p:cNvSpPr/>
          <p:nvPr/>
        </p:nvSpPr>
        <p:spPr>
          <a:xfrm>
            <a:off x="852982" y="1629622"/>
            <a:ext cx="835697" cy="941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400" dirty="0" smtClean="0"/>
              <a:t>Entidad</a:t>
            </a:r>
            <a:endParaRPr lang="es-CR" sz="1400" dirty="0"/>
          </a:p>
        </p:txBody>
      </p:sp>
      <p:sp>
        <p:nvSpPr>
          <p:cNvPr id="8" name="Proceso alternativo 7"/>
          <p:cNvSpPr/>
          <p:nvPr/>
        </p:nvSpPr>
        <p:spPr>
          <a:xfrm>
            <a:off x="2290572" y="2419936"/>
            <a:ext cx="1028700" cy="41107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SICVECA</a:t>
            </a:r>
            <a:endParaRPr lang="es-CR" dirty="0"/>
          </a:p>
        </p:txBody>
      </p:sp>
      <p:pic>
        <p:nvPicPr>
          <p:cNvPr id="9" name="Picture 1"/>
          <p:cNvPicPr preferRelativeResize="0">
            <a:picLocks noGrp="1"/>
          </p:cNvPicPr>
          <p:nvPr>
            <p:ph idx="1"/>
            <p:custDataLst>
              <p:custData r:id="rId1"/>
            </p:custDataLst>
          </p:nvPr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7" t="14587" r="18380" b="17747"/>
          <a:stretch/>
        </p:blipFill>
        <p:spPr>
          <a:xfrm>
            <a:off x="2069283" y="2172477"/>
            <a:ext cx="305419" cy="411071"/>
          </a:xfrm>
          <a:prstGeom prst="rect">
            <a:avLst/>
          </a:prstGeom>
        </p:spPr>
      </p:pic>
      <p:pic>
        <p:nvPicPr>
          <p:cNvPr id="10" name="Picture 2" descr="C:\Users\t-dantay\Documents\Placeholders\user.png"/>
          <p:cNvPicPr>
            <a:picLocks noChangeAspect="1" noChangeArrowheads="1"/>
          </p:cNvPicPr>
          <p:nvPr>
            <p:custDataLst>
              <p:custData r:id="rId2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65" y="1960932"/>
            <a:ext cx="275854" cy="40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lecha curvada hacia arriba 10"/>
          <p:cNvSpPr/>
          <p:nvPr/>
        </p:nvSpPr>
        <p:spPr>
          <a:xfrm rot="651223">
            <a:off x="1255239" y="2749513"/>
            <a:ext cx="1049805" cy="594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tx1"/>
              </a:solidFill>
            </a:endParaRPr>
          </a:p>
        </p:txBody>
      </p:sp>
      <p:sp>
        <p:nvSpPr>
          <p:cNvPr id="12" name="Flecha curvada hacia arriba 11"/>
          <p:cNvSpPr/>
          <p:nvPr/>
        </p:nvSpPr>
        <p:spPr>
          <a:xfrm>
            <a:off x="3029403" y="2921343"/>
            <a:ext cx="1051107" cy="43678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tx1"/>
              </a:solidFill>
            </a:endParaRPr>
          </a:p>
        </p:txBody>
      </p:sp>
      <p:pic>
        <p:nvPicPr>
          <p:cNvPr id="13" name="Picture 2" descr="C:\Users\t-dantay\Documents\First24\checkcircle1.png"/>
          <p:cNvPicPr>
            <a:picLocks noChangeAspect="1" noChangeArrowheads="1"/>
          </p:cNvPicPr>
          <p:nvPr>
            <p:custDataLst>
              <p:custData r:id="rId3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473" y="2181556"/>
            <a:ext cx="292037" cy="38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ombo 13"/>
          <p:cNvSpPr/>
          <p:nvPr/>
        </p:nvSpPr>
        <p:spPr>
          <a:xfrm>
            <a:off x="5423249" y="2626552"/>
            <a:ext cx="1178552" cy="1479105"/>
          </a:xfrm>
          <a:prstGeom prst="diamon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00" b="1" dirty="0" smtClean="0"/>
              <a:t>Validación Exitosa</a:t>
            </a:r>
            <a:endParaRPr lang="es-CR" sz="1000" b="1" dirty="0"/>
          </a:p>
        </p:txBody>
      </p:sp>
      <p:cxnSp>
        <p:nvCxnSpPr>
          <p:cNvPr id="15" name="Conector recto de flecha 14"/>
          <p:cNvCxnSpPr/>
          <p:nvPr/>
        </p:nvCxnSpPr>
        <p:spPr>
          <a:xfrm flipV="1">
            <a:off x="5045488" y="2619428"/>
            <a:ext cx="859250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 flipV="1">
            <a:off x="6662548" y="3358131"/>
            <a:ext cx="549734" cy="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 flipV="1">
            <a:off x="4611921" y="3379806"/>
            <a:ext cx="702541" cy="11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4812769" y="3516758"/>
            <a:ext cx="380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No</a:t>
            </a:r>
            <a:endParaRPr lang="es-CR" dirty="0"/>
          </a:p>
        </p:txBody>
      </p:sp>
      <p:sp>
        <p:nvSpPr>
          <p:cNvPr id="19" name="CuadroTexto 18"/>
          <p:cNvSpPr txBox="1"/>
          <p:nvPr/>
        </p:nvSpPr>
        <p:spPr>
          <a:xfrm>
            <a:off x="6687097" y="3516758"/>
            <a:ext cx="380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Si</a:t>
            </a:r>
            <a:endParaRPr lang="es-CR" dirty="0"/>
          </a:p>
        </p:txBody>
      </p:sp>
      <p:pic>
        <p:nvPicPr>
          <p:cNvPr id="20" name="Picture 2" descr="C:\Users\t-dantay\Documents\Placeholders\file.png"/>
          <p:cNvPicPr>
            <a:picLocks noChangeAspect="1" noChangeArrowheads="1"/>
          </p:cNvPicPr>
          <p:nvPr>
            <p:custDataLst>
              <p:custData r:id="rId4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067" y="3543164"/>
            <a:ext cx="330735" cy="60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uadroTexto 20"/>
          <p:cNvSpPr txBox="1"/>
          <p:nvPr/>
        </p:nvSpPr>
        <p:spPr>
          <a:xfrm>
            <a:off x="1699951" y="3522636"/>
            <a:ext cx="16322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/>
              <a:t>XML </a:t>
            </a:r>
            <a:r>
              <a:rPr lang="es-CR" b="1" u="sng" dirty="0" smtClean="0"/>
              <a:t>Documentación</a:t>
            </a:r>
            <a:r>
              <a:rPr lang="es-CR" dirty="0" smtClean="0"/>
              <a:t> Evidencia de Inversiones</a:t>
            </a:r>
          </a:p>
          <a:p>
            <a:r>
              <a:rPr lang="es-CR" b="1" dirty="0" smtClean="0">
                <a:solidFill>
                  <a:srgbClr val="9751CB"/>
                </a:solidFill>
              </a:rPr>
              <a:t>Clase de Datos 30</a:t>
            </a:r>
            <a:endParaRPr lang="es-CR" b="1" dirty="0">
              <a:solidFill>
                <a:srgbClr val="9751CB"/>
              </a:solidFill>
            </a:endParaRPr>
          </a:p>
        </p:txBody>
      </p:sp>
      <p:pic>
        <p:nvPicPr>
          <p:cNvPr id="22" name="Picture 2" descr="C:\Users\t-dantay\Documents\First24\envelope1.png"/>
          <p:cNvPicPr>
            <a:picLocks noChangeAspect="1" noChangeArrowheads="1"/>
          </p:cNvPicPr>
          <p:nvPr>
            <p:custDataLst>
              <p:custData r:id="rId5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896" y="3610204"/>
            <a:ext cx="372309" cy="34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uadroTexto 22"/>
          <p:cNvSpPr txBox="1"/>
          <p:nvPr/>
        </p:nvSpPr>
        <p:spPr>
          <a:xfrm>
            <a:off x="3920777" y="4063508"/>
            <a:ext cx="878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200" dirty="0" smtClean="0"/>
              <a:t>Se notifican los errores a la entidad</a:t>
            </a:r>
            <a:endParaRPr lang="es-CR" sz="1200" dirty="0"/>
          </a:p>
        </p:txBody>
      </p:sp>
      <p:sp>
        <p:nvSpPr>
          <p:cNvPr id="24" name="Flecha curvada hacia arriba 23"/>
          <p:cNvSpPr/>
          <p:nvPr/>
        </p:nvSpPr>
        <p:spPr>
          <a:xfrm rot="1120859" flipH="1">
            <a:off x="903206" y="5241480"/>
            <a:ext cx="2567743" cy="1045299"/>
          </a:xfrm>
          <a:prstGeom prst="curvedUpArrow">
            <a:avLst>
              <a:gd name="adj1" fmla="val 25000"/>
              <a:gd name="adj2" fmla="val 50000"/>
              <a:gd name="adj3" fmla="val 375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tx1"/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780142" y="5755403"/>
            <a:ext cx="1402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200" dirty="0" smtClean="0"/>
              <a:t>Inicia nuevamente el flujo</a:t>
            </a:r>
            <a:endParaRPr lang="es-CR" sz="1200" dirty="0"/>
          </a:p>
        </p:txBody>
      </p:sp>
      <p:sp>
        <p:nvSpPr>
          <p:cNvPr id="26" name="Disco magnético 25"/>
          <p:cNvSpPr/>
          <p:nvPr/>
        </p:nvSpPr>
        <p:spPr>
          <a:xfrm>
            <a:off x="7485863" y="1993379"/>
            <a:ext cx="838310" cy="1028093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900" dirty="0" smtClean="0"/>
              <a:t>Repositorio de Archivos de Validadores </a:t>
            </a:r>
            <a:endParaRPr lang="es-CR" sz="900" dirty="0"/>
          </a:p>
        </p:txBody>
      </p:sp>
      <p:sp>
        <p:nvSpPr>
          <p:cNvPr id="30" name="Freeform 124"/>
          <p:cNvSpPr>
            <a:spLocks noEditPoints="1"/>
          </p:cNvSpPr>
          <p:nvPr>
            <p:custDataLst>
              <p:custData r:id="rId6"/>
              <p:custData r:id="rId7"/>
            </p:custDataLst>
          </p:nvPr>
        </p:nvSpPr>
        <p:spPr bwMode="black">
          <a:xfrm>
            <a:off x="539707" y="2388533"/>
            <a:ext cx="51576" cy="270127"/>
          </a:xfrm>
          <a:custGeom>
            <a:avLst/>
            <a:gdLst>
              <a:gd name="T0" fmla="*/ 16 w 17"/>
              <a:gd name="T1" fmla="*/ 0 h 69"/>
              <a:gd name="T2" fmla="*/ 14 w 17"/>
              <a:gd name="T3" fmla="*/ 47 h 69"/>
              <a:gd name="T4" fmla="*/ 2 w 17"/>
              <a:gd name="T5" fmla="*/ 47 h 69"/>
              <a:gd name="T6" fmla="*/ 0 w 17"/>
              <a:gd name="T7" fmla="*/ 0 h 69"/>
              <a:gd name="T8" fmla="*/ 16 w 17"/>
              <a:gd name="T9" fmla="*/ 0 h 69"/>
              <a:gd name="T10" fmla="*/ 17 w 17"/>
              <a:gd name="T11" fmla="*/ 61 h 69"/>
              <a:gd name="T12" fmla="*/ 15 w 17"/>
              <a:gd name="T13" fmla="*/ 67 h 69"/>
              <a:gd name="T14" fmla="*/ 8 w 17"/>
              <a:gd name="T15" fmla="*/ 69 h 69"/>
              <a:gd name="T16" fmla="*/ 2 w 17"/>
              <a:gd name="T17" fmla="*/ 67 h 69"/>
              <a:gd name="T18" fmla="*/ 0 w 17"/>
              <a:gd name="T19" fmla="*/ 61 h 69"/>
              <a:gd name="T20" fmla="*/ 2 w 17"/>
              <a:gd name="T21" fmla="*/ 56 h 69"/>
              <a:gd name="T22" fmla="*/ 8 w 17"/>
              <a:gd name="T23" fmla="*/ 54 h 69"/>
              <a:gd name="T24" fmla="*/ 14 w 17"/>
              <a:gd name="T25" fmla="*/ 56 h 69"/>
              <a:gd name="T26" fmla="*/ 17 w 17"/>
              <a:gd name="T27" fmla="*/ 61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" h="69">
                <a:moveTo>
                  <a:pt x="16" y="0"/>
                </a:moveTo>
                <a:cubicBezTo>
                  <a:pt x="14" y="47"/>
                  <a:pt x="14" y="47"/>
                  <a:pt x="14" y="47"/>
                </a:cubicBezTo>
                <a:cubicBezTo>
                  <a:pt x="2" y="47"/>
                  <a:pt x="2" y="47"/>
                  <a:pt x="2" y="47"/>
                </a:cubicBezTo>
                <a:cubicBezTo>
                  <a:pt x="0" y="0"/>
                  <a:pt x="0" y="0"/>
                  <a:pt x="0" y="0"/>
                </a:cubicBezTo>
                <a:lnTo>
                  <a:pt x="16" y="0"/>
                </a:lnTo>
                <a:close/>
                <a:moveTo>
                  <a:pt x="17" y="61"/>
                </a:moveTo>
                <a:cubicBezTo>
                  <a:pt x="17" y="64"/>
                  <a:pt x="16" y="66"/>
                  <a:pt x="15" y="67"/>
                </a:cubicBezTo>
                <a:cubicBezTo>
                  <a:pt x="13" y="69"/>
                  <a:pt x="11" y="69"/>
                  <a:pt x="8" y="69"/>
                </a:cubicBezTo>
                <a:cubicBezTo>
                  <a:pt x="6" y="69"/>
                  <a:pt x="4" y="69"/>
                  <a:pt x="2" y="67"/>
                </a:cubicBezTo>
                <a:cubicBezTo>
                  <a:pt x="0" y="65"/>
                  <a:pt x="0" y="64"/>
                  <a:pt x="0" y="61"/>
                </a:cubicBezTo>
                <a:cubicBezTo>
                  <a:pt x="0" y="59"/>
                  <a:pt x="0" y="57"/>
                  <a:pt x="2" y="56"/>
                </a:cubicBezTo>
                <a:cubicBezTo>
                  <a:pt x="4" y="54"/>
                  <a:pt x="6" y="54"/>
                  <a:pt x="8" y="54"/>
                </a:cubicBezTo>
                <a:cubicBezTo>
                  <a:pt x="11" y="54"/>
                  <a:pt x="13" y="54"/>
                  <a:pt x="14" y="56"/>
                </a:cubicBezTo>
                <a:cubicBezTo>
                  <a:pt x="16" y="57"/>
                  <a:pt x="17" y="59"/>
                  <a:pt x="17" y="61"/>
                </a:cubicBez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 vert="horz" wrap="square" lIns="97576" tIns="48788" rIns="97576" bIns="48788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" name="Picture 1"/>
          <p:cNvPicPr preferRelativeResize="0">
            <a:picLocks/>
          </p:cNvPicPr>
          <p:nvPr>
            <p:custDataLst>
              <p:custData r:id="rId8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09" y="2430059"/>
            <a:ext cx="219456" cy="228600"/>
          </a:xfrm>
          <a:prstGeom prst="rect">
            <a:avLst/>
          </a:prstGeom>
        </p:spPr>
      </p:pic>
      <p:pic>
        <p:nvPicPr>
          <p:cNvPr id="32" name="Picture 1"/>
          <p:cNvPicPr preferRelativeResize="0">
            <a:picLocks/>
          </p:cNvPicPr>
          <p:nvPr>
            <p:custDataLst>
              <p:custData r:id="rId9"/>
            </p:custDataLst>
          </p:nvPr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8" t="22016" r="22016" b="23914"/>
          <a:stretch/>
        </p:blipFill>
        <p:spPr>
          <a:xfrm>
            <a:off x="1368767" y="1335683"/>
            <a:ext cx="317468" cy="478969"/>
          </a:xfrm>
          <a:prstGeom prst="rect">
            <a:avLst/>
          </a:prstGeom>
        </p:spPr>
      </p:pic>
      <p:sp>
        <p:nvSpPr>
          <p:cNvPr id="33" name="CuadroTexto 32"/>
          <p:cNvSpPr txBox="1"/>
          <p:nvPr/>
        </p:nvSpPr>
        <p:spPr>
          <a:xfrm>
            <a:off x="1598509" y="1251069"/>
            <a:ext cx="2453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200" i="1" dirty="0" smtClean="0">
                <a:solidFill>
                  <a:srgbClr val="0070C0"/>
                </a:solidFill>
              </a:rPr>
              <a:t>Las entidades notificadas con inconsistencias en los precios deben remitir el nuevo XML de Evidencias</a:t>
            </a:r>
            <a:endParaRPr lang="es-CR" sz="1200" i="1" dirty="0">
              <a:solidFill>
                <a:srgbClr val="0070C0"/>
              </a:solidFill>
            </a:endParaRPr>
          </a:p>
        </p:txBody>
      </p:sp>
      <p:sp>
        <p:nvSpPr>
          <p:cNvPr id="34" name="Proceso alternativo 33"/>
          <p:cNvSpPr/>
          <p:nvPr/>
        </p:nvSpPr>
        <p:spPr>
          <a:xfrm>
            <a:off x="7442310" y="3118738"/>
            <a:ext cx="1372960" cy="810941"/>
          </a:xfrm>
          <a:prstGeom prst="flowChartAlternateProcess">
            <a:avLst/>
          </a:prstGeom>
          <a:solidFill>
            <a:srgbClr val="F8D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 smtClean="0"/>
          </a:p>
          <a:p>
            <a:pPr algn="ctr"/>
            <a:r>
              <a:rPr lang="es-CR" sz="1200" b="1" dirty="0" smtClean="0">
                <a:solidFill>
                  <a:srgbClr val="FF0000"/>
                </a:solidFill>
              </a:rPr>
              <a:t>Estado carga Clase de datos 30: </a:t>
            </a:r>
          </a:p>
          <a:p>
            <a:pPr algn="ctr"/>
            <a:r>
              <a:rPr lang="es-ES" sz="1200" dirty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es-ES" sz="1200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s-CR" sz="1200" dirty="0" smtClean="0">
                <a:solidFill>
                  <a:schemeClr val="accent2">
                    <a:lumMod val="50000"/>
                  </a:schemeClr>
                </a:solidFill>
              </a:rPr>
              <a:t>Exitoso</a:t>
            </a:r>
          </a:p>
          <a:p>
            <a:pPr algn="ctr"/>
            <a:endParaRPr lang="es-CR" dirty="0"/>
          </a:p>
        </p:txBody>
      </p:sp>
      <p:sp>
        <p:nvSpPr>
          <p:cNvPr id="35" name="Proceso alternativo 34"/>
          <p:cNvSpPr/>
          <p:nvPr/>
        </p:nvSpPr>
        <p:spPr>
          <a:xfrm>
            <a:off x="7426845" y="4146064"/>
            <a:ext cx="1372960" cy="880064"/>
          </a:xfrm>
          <a:prstGeom prst="flowChartAlternateProcess">
            <a:avLst/>
          </a:prstGeom>
          <a:solidFill>
            <a:srgbClr val="F8D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 smtClean="0"/>
          </a:p>
          <a:p>
            <a:pPr algn="ctr"/>
            <a:r>
              <a:rPr lang="es-CR" sz="1200" b="1" dirty="0" smtClean="0">
                <a:solidFill>
                  <a:srgbClr val="FF0000"/>
                </a:solidFill>
              </a:rPr>
              <a:t>Estado carga Clase de datos 17: </a:t>
            </a:r>
          </a:p>
          <a:p>
            <a:pPr algn="ctr"/>
            <a:r>
              <a:rPr lang="es-ES" sz="1200" dirty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es-ES" sz="1200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s-CR" sz="1200" dirty="0" smtClean="0">
                <a:solidFill>
                  <a:schemeClr val="accent2">
                    <a:lumMod val="50000"/>
                  </a:schemeClr>
                </a:solidFill>
              </a:rPr>
              <a:t>Exitoso</a:t>
            </a:r>
          </a:p>
          <a:p>
            <a:pPr algn="ctr"/>
            <a:endParaRPr lang="es-CR" dirty="0"/>
          </a:p>
        </p:txBody>
      </p:sp>
      <p:sp>
        <p:nvSpPr>
          <p:cNvPr id="36" name="Elipse 35"/>
          <p:cNvSpPr/>
          <p:nvPr/>
        </p:nvSpPr>
        <p:spPr>
          <a:xfrm>
            <a:off x="7824025" y="5825525"/>
            <a:ext cx="577189" cy="4846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FIN</a:t>
            </a:r>
            <a:endParaRPr lang="es-CR" dirty="0"/>
          </a:p>
        </p:txBody>
      </p:sp>
      <p:cxnSp>
        <p:nvCxnSpPr>
          <p:cNvPr id="37" name="Conector recto de flecha 36"/>
          <p:cNvCxnSpPr/>
          <p:nvPr/>
        </p:nvCxnSpPr>
        <p:spPr>
          <a:xfrm>
            <a:off x="8140648" y="5318926"/>
            <a:ext cx="0" cy="4719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Llaves 1"/>
          <p:cNvSpPr/>
          <p:nvPr/>
        </p:nvSpPr>
        <p:spPr>
          <a:xfrm>
            <a:off x="7212282" y="1085169"/>
            <a:ext cx="1860853" cy="4523971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38" name="Proceso alternativo 37"/>
          <p:cNvSpPr/>
          <p:nvPr/>
        </p:nvSpPr>
        <p:spPr>
          <a:xfrm>
            <a:off x="3725571" y="4761615"/>
            <a:ext cx="1372960" cy="753705"/>
          </a:xfrm>
          <a:prstGeom prst="flowChartAlternateProcess">
            <a:avLst/>
          </a:prstGeom>
          <a:solidFill>
            <a:srgbClr val="F8D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 smtClean="0"/>
          </a:p>
          <a:p>
            <a:pPr algn="ctr"/>
            <a:r>
              <a:rPr lang="es-CR" sz="1200" b="1" dirty="0" smtClean="0">
                <a:solidFill>
                  <a:srgbClr val="FF0000"/>
                </a:solidFill>
              </a:rPr>
              <a:t>Estado carga Clase de datos 30: </a:t>
            </a:r>
          </a:p>
          <a:p>
            <a:pPr algn="ctr"/>
            <a:r>
              <a:rPr lang="es-ES" sz="1200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s-ES" sz="1200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s-CR" sz="1200" dirty="0" smtClean="0">
                <a:solidFill>
                  <a:schemeClr val="accent2">
                    <a:lumMod val="50000"/>
                  </a:schemeClr>
                </a:solidFill>
              </a:rPr>
              <a:t>Fallido</a:t>
            </a:r>
          </a:p>
          <a:p>
            <a:pPr algn="ctr"/>
            <a:endParaRPr lang="es-CR" dirty="0"/>
          </a:p>
        </p:txBody>
      </p:sp>
      <p:sp>
        <p:nvSpPr>
          <p:cNvPr id="39" name="Proceso alternativo 38"/>
          <p:cNvSpPr/>
          <p:nvPr/>
        </p:nvSpPr>
        <p:spPr>
          <a:xfrm>
            <a:off x="3725571" y="5609140"/>
            <a:ext cx="1372960" cy="846525"/>
          </a:xfrm>
          <a:prstGeom prst="flowChartAlternateProcess">
            <a:avLst/>
          </a:prstGeom>
          <a:solidFill>
            <a:srgbClr val="F8D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 smtClean="0"/>
          </a:p>
          <a:p>
            <a:pPr algn="ctr"/>
            <a:r>
              <a:rPr lang="es-CR" sz="1200" b="1" dirty="0" smtClean="0">
                <a:solidFill>
                  <a:srgbClr val="FF0000"/>
                </a:solidFill>
              </a:rPr>
              <a:t>Estado carga Clase de datos 17: </a:t>
            </a:r>
          </a:p>
          <a:p>
            <a:pPr algn="ctr"/>
            <a:r>
              <a:rPr lang="es-ES" sz="1200" dirty="0" smtClean="0">
                <a:solidFill>
                  <a:schemeClr val="accent2">
                    <a:lumMod val="50000"/>
                  </a:schemeClr>
                </a:solidFill>
              </a:rPr>
              <a:t>10: </a:t>
            </a:r>
            <a:r>
              <a:rPr lang="es-CR" sz="1200" dirty="0" smtClean="0">
                <a:solidFill>
                  <a:schemeClr val="accent2">
                    <a:lumMod val="50000"/>
                  </a:schemeClr>
                </a:solidFill>
              </a:rPr>
              <a:t>En espera de documentación</a:t>
            </a:r>
          </a:p>
          <a:p>
            <a:pPr algn="ctr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0803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18648" cy="1658615"/>
          </a:xfrm>
        </p:spPr>
        <p:txBody>
          <a:bodyPr/>
          <a:lstStyle/>
          <a:p>
            <a:r>
              <a:rPr lang="es-CR" dirty="0" smtClean="0">
                <a:latin typeface="Book Antiqua" pitchFamily="18" charset="0"/>
              </a:rPr>
              <a:t>MODIFICACIONES AL XML DE INVERSIONES</a:t>
            </a:r>
            <a:endParaRPr lang="es-CR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49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46085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 algn="ctr"/>
            <a:r>
              <a:rPr lang="es-ES" sz="3600" b="1" dirty="0">
                <a:solidFill>
                  <a:schemeClr val="bg1"/>
                </a:solidFill>
                <a:latin typeface="Book Antiqua" pitchFamily="18" charset="0"/>
              </a:rPr>
              <a:t>A</a:t>
            </a:r>
            <a:r>
              <a:rPr lang="es-ES" sz="3600" b="1" dirty="0" smtClean="0">
                <a:solidFill>
                  <a:schemeClr val="bg1"/>
                </a:solidFill>
                <a:latin typeface="Book Antiqua" pitchFamily="18" charset="0"/>
              </a:rPr>
              <a:t>dición </a:t>
            </a:r>
            <a:r>
              <a:rPr lang="es-ES" sz="3600" b="1" dirty="0">
                <a:solidFill>
                  <a:schemeClr val="bg1"/>
                </a:solidFill>
                <a:latin typeface="Book Antiqua" pitchFamily="18" charset="0"/>
              </a:rPr>
              <a:t>de tres nuevos campos utilizados para el cálculo del </a:t>
            </a:r>
            <a:r>
              <a:rPr lang="es-ES" sz="3600" b="1" dirty="0" err="1">
                <a:solidFill>
                  <a:schemeClr val="bg1"/>
                </a:solidFill>
                <a:latin typeface="Book Antiqua" pitchFamily="18" charset="0"/>
              </a:rPr>
              <a:t>VeR</a:t>
            </a:r>
            <a:r>
              <a:rPr lang="es-ES" sz="3600" b="1" dirty="0">
                <a:solidFill>
                  <a:schemeClr val="bg1"/>
                </a:solidFill>
                <a:latin typeface="Book Antiqua" pitchFamily="18" charset="0"/>
              </a:rPr>
              <a:t> requerido en el indicador de Suficiencia </a:t>
            </a:r>
            <a:r>
              <a:rPr lang="es-ES" sz="3600" b="1" dirty="0" smtClean="0">
                <a:solidFill>
                  <a:schemeClr val="bg1"/>
                </a:solidFill>
                <a:latin typeface="Book Antiqua" pitchFamily="18" charset="0"/>
              </a:rPr>
              <a:t>Patrimonial a </a:t>
            </a:r>
            <a:r>
              <a:rPr lang="es-ES" sz="3600" b="1" dirty="0">
                <a:solidFill>
                  <a:schemeClr val="bg1"/>
                </a:solidFill>
                <a:latin typeface="Book Antiqua" pitchFamily="18" charset="0"/>
              </a:rPr>
              <a:t>saber: </a:t>
            </a:r>
            <a:r>
              <a:rPr lang="es-ES" sz="3600" b="1" dirty="0" smtClean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es-ES" sz="36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es-ES" sz="3600" b="1" dirty="0" smtClean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es-ES" sz="3600" b="1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es-ES" sz="3600" b="1" dirty="0" smtClean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es-ES" sz="3600" b="1" dirty="0" smtClean="0">
                <a:solidFill>
                  <a:schemeClr val="bg1"/>
                </a:solidFill>
                <a:latin typeface="Book Antiqua" pitchFamily="18" charset="0"/>
              </a:rPr>
            </a:br>
            <a:endParaRPr lang="es-CR" sz="36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518457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z="3200" dirty="0" smtClean="0">
                <a:latin typeface="Book Antiqua" pitchFamily="18" charset="0"/>
              </a:rPr>
              <a:t>MODIFICACIONES</a:t>
            </a:r>
            <a:endParaRPr lang="es-CR" sz="32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0071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54559302"/>
              </p:ext>
            </p:extLst>
          </p:nvPr>
        </p:nvGraphicFramePr>
        <p:xfrm>
          <a:off x="251520" y="1772816"/>
          <a:ext cx="864096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518457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z="3200" dirty="0" smtClean="0">
                <a:latin typeface="Book Antiqua" pitchFamily="18" charset="0"/>
              </a:rPr>
              <a:t>MODIFICACIONES</a:t>
            </a:r>
            <a:endParaRPr lang="es-CR" sz="32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330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518457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z="3200" dirty="0" smtClean="0">
                <a:latin typeface="Book Antiqua" pitchFamily="18" charset="0"/>
              </a:rPr>
              <a:t>MODIFICACIONES</a:t>
            </a:r>
            <a:endParaRPr lang="es-CR" sz="3200" dirty="0">
              <a:latin typeface="Book Antiqua" pitchFamily="18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03648" y="2655091"/>
            <a:ext cx="518457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endParaRPr lang="es-CR" sz="3200" dirty="0">
              <a:latin typeface="Book Antiqua" pitchFamily="18" charset="0"/>
            </a:endParaRPr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841597291"/>
              </p:ext>
            </p:extLst>
          </p:nvPr>
        </p:nvGraphicFramePr>
        <p:xfrm>
          <a:off x="251520" y="1305342"/>
          <a:ext cx="8352928" cy="5220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185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518457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z="3200" dirty="0" smtClean="0">
                <a:latin typeface="Book Antiqua" pitchFamily="18" charset="0"/>
              </a:rPr>
              <a:t>MODIFICACIONES</a:t>
            </a:r>
            <a:endParaRPr lang="es-CR" sz="3200" dirty="0">
              <a:latin typeface="Book Antiqua" pitchFamily="18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03648" y="2655091"/>
            <a:ext cx="518457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endParaRPr lang="es-CR" sz="3200" dirty="0">
              <a:latin typeface="Book Antiqua" pitchFamily="18" charset="0"/>
            </a:endParaRPr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684521511"/>
              </p:ext>
            </p:extLst>
          </p:nvPr>
        </p:nvGraphicFramePr>
        <p:xfrm>
          <a:off x="251520" y="1305342"/>
          <a:ext cx="8640960" cy="5220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05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179512" y="332656"/>
            <a:ext cx="518457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s-CR" sz="3200" dirty="0" smtClean="0">
                <a:latin typeface="Book Antiqua" pitchFamily="18" charset="0"/>
              </a:rPr>
              <a:t>MODIFICACIONES</a:t>
            </a:r>
            <a:endParaRPr lang="es-CR" sz="3200" dirty="0">
              <a:latin typeface="Book Antiqua" pitchFamily="18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03648" y="2655091"/>
            <a:ext cx="5184576" cy="115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endParaRPr lang="es-CR" sz="3200" dirty="0">
              <a:latin typeface="Book Antiqua" pitchFamily="18" charset="0"/>
            </a:endParaRPr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2766038050"/>
              </p:ext>
            </p:extLst>
          </p:nvPr>
        </p:nvGraphicFramePr>
        <p:xfrm>
          <a:off x="251520" y="1305342"/>
          <a:ext cx="8640960" cy="5220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61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GE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SUGEF" id="{57C59CD7-D9CB-4F71-90D2-A4E124F4B7C7}" vid="{5B3E9618-A15C-4C5F-A600-5CD1B047F2D6}"/>
    </a:ext>
  </a:extLst>
</a:theme>
</file>

<file path=ppt/theme/theme2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System.Storyboarding.WindowsAppIcons.Comment" Revision="1" Stencil="System.Storyboarding.WindowsAppIcons" StencilVersion="0.1"/>
</Control>
</file>

<file path=customXml/item10.xml><?xml version="1.0" encoding="utf-8"?>
<Control xmlns="http://schemas.microsoft.com/VisualStudio/2011/storyboarding/control">
  <Id Name="System.Storyboarding.Icons.Envelope" Revision="1" Stencil="System.Storyboarding.Icons" StencilVersion="0.1"/>
</Control>
</file>

<file path=customXml/item11.xml><?xml version="1.0" encoding="utf-8"?>
<Control xmlns="http://schemas.microsoft.com/VisualStudio/2011/storyboarding/control">
  <Id Name="System.Storyboarding.Icons.Envelope" Revision="1" Stencil="System.Storyboarding.Icons" StencilVersion="0.1"/>
</Control>
</file>

<file path=customXml/item12.xml><?xml version="1.0" encoding="utf-8"?>
<Control xmlns="http://schemas.microsoft.com/VisualStudio/2011/storyboarding/control">
  <Id Name="System.Storyboarding.Icons.Calculator" Revision="1" Stencil="System.Storyboarding.Icons" StencilVersion="0.1"/>
</Control>
</file>

<file path=customXml/item13.xml><?xml version="1.0" encoding="utf-8"?>
<Control xmlns="http://schemas.microsoft.com/VisualStudio/2011/storyboarding/control">
  <Id Name="System.Storyboarding.WindowsAppIcons.Mail" Revision="1" Stencil="System.Storyboarding.WindowsAppIcons" StencilVersion="0.1"/>
</Control>
</file>

<file path=customXml/item14.xml><?xml version="1.0" encoding="utf-8"?>
<Control xmlns="http://schemas.microsoft.com/VisualStudio/2011/storyboarding/control">
  <Id Name="System.Storyboarding.WindowsAppIcons.Comment" Revision="1" Stencil="System.Storyboarding.WindowsAppIcons" StencilVersion="0.1"/>
</Control>
</file>

<file path=customXml/item15.xml><?xml version="1.0" encoding="utf-8"?>
<Control xmlns="http://schemas.microsoft.com/VisualStudio/2011/storyboarding/control">
  <Id Name="System.Storyboarding.Icons.CheckCircle" Revision="1" Stencil="System.Storyboarding.Icons" StencilVersion="0.1"/>
</Control>
</file>

<file path=customXml/item16.xml><?xml version="1.0" encoding="utf-8"?>
<Control xmlns="http://schemas.microsoft.com/VisualStudio/2011/storyboarding/control">
  <Id Name="System.Storyboarding.Icons.Envelope" Revision="1" Stencil="System.Storyboarding.Icons" StencilVersion="0.1"/>
</Control>
</file>

<file path=customXml/item17.xml><?xml version="1.0" encoding="utf-8"?>
<Control xmlns="http://schemas.microsoft.com/VisualStudio/2011/storyboarding/control">
  <Id Name="System.Storyboarding.Icons.File" Revision="1" Stencil="System.Storyboarding.Icons" StencilVersion="0.1"/>
</Control>
</file>

<file path=customXml/item18.xml><?xml version="1.0" encoding="utf-8"?>
<Control xmlns="http://schemas.microsoft.com/VisualStudio/2011/storyboarding/control">
  <Id Name="System.Storyboarding.Icons.Envelope" Revision="1" Stencil="System.Storyboarding.Icons" StencilVersion="0.1"/>
</Control>
</file>

<file path=customXml/item19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2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20.xml><?xml version="1.0" encoding="utf-8"?>
<Control xmlns="http://schemas.microsoft.com/VisualStudio/2011/storyboarding/control">
  <Id Name="System.Storyboarding.WindowsAppIcons.Web" Revision="1" Stencil="System.Storyboarding.WindowsAppIcons" StencilVersion="0.1"/>
</Control>
</file>

<file path=customXml/item21.xml><?xml version="1.0" encoding="utf-8"?>
<Control xmlns="http://schemas.microsoft.com/VisualStudio/2011/storyboarding/control">
  <Id Name="System.Storyboarding.WindowsAppIcons.Web" Revision="1" Stencil="System.Storyboarding.WindowsAppIcons" StencilVersion="0.1"/>
</Control>
</file>

<file path=customXml/item22.xml><?xml version="1.0" encoding="utf-8"?>
<Control xmlns="http://schemas.microsoft.com/VisualStudio/2011/storyboarding/control">
  <Id Name="System.Storyboarding.Icons.File" Revision="1" Stencil="System.Storyboarding.Icons" StencilVersion="0.1"/>
</Control>
</file>

<file path=customXml/item23.xml><?xml version="1.0" encoding="utf-8"?>
<Control xmlns="http://schemas.microsoft.com/VisualStudio/2011/storyboarding/control">
  <Id Name="System.Storyboarding.WindowsAppIcons.Comment" Revision="1" Stencil="System.Storyboarding.WindowsAppIcons" StencilVersion="0.1"/>
</Control>
</file>

<file path=customXml/item24.xml><?xml version="1.0" encoding="utf-8"?>
<Control xmlns="http://schemas.microsoft.com/VisualStudio/2011/storyboarding/control">
  <Id Name="System.Storyboarding.Icons.Search" Revision="1" Stencil="System.Storyboarding.Icons" StencilVersion="0.1"/>
</Control>
</file>

<file path=customXml/item25.xml><?xml version="1.0" encoding="utf-8"?>
<Control xmlns="http://schemas.microsoft.com/VisualStudio/2011/storyboarding/control">
  <Id Name="System.Storyboarding.Icons.Home" Revision="1" Stencil="System.Storyboarding.Icons" StencilVersion="0.1"/>
</Control>
</file>

<file path=customXml/item26.xml><?xml version="1.0" encoding="utf-8"?>
<Control xmlns="http://schemas.microsoft.com/VisualStudio/2011/storyboarding/control">
  <Id Name="System.Storyboarding.WindowsAppIcons.Web" Revision="1" Stencil="System.Storyboarding.WindowsAppIcons" StencilVersion="0.1"/>
</Control>
</file>

<file path=customXml/item27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28.xml><?xml version="1.0" encoding="utf-8"?>
<Control xmlns="http://schemas.microsoft.com/VisualStudio/2011/storyboarding/control">
  <Id Name="System.Storyboarding.Icons.File" Revision="1" Stencil="System.Storyboarding.Icons" StencilVersion="0.1"/>
</Control>
</file>

<file path=customXml/item29.xml><?xml version="1.0" encoding="utf-8"?>
<Control xmlns="http://schemas.microsoft.com/VisualStudio/2011/storyboarding/control">
  <Id Name="System.Storyboarding.Icons.CheckCircle" Revision="1" Stencil="System.Storyboarding.Icons" StencilVersion="0.1"/>
</Control>
</file>

<file path=customXml/item3.xml><?xml version="1.0" encoding="utf-8"?>
<Control xmlns="http://schemas.microsoft.com/VisualStudio/2011/storyboarding/control">
  <Id Name="System.Storyboarding.WindowsAppIcons.Alert" Revision="1" Stencil="System.Storyboarding.WindowsAppIcons" StencilVersion="0.1"/>
</Control>
</file>

<file path=customXml/item30.xml><?xml version="1.0" encoding="utf-8"?>
<Control xmlns="http://schemas.microsoft.com/VisualStudio/2011/storyboarding/control">
  <Id Name="System.Storyboarding.Icons.Envelope" Revision="1" Stencil="System.Storyboarding.Icons" StencilVersion="0.1"/>
</Control>
</file>

<file path=customXml/item31.xml><?xml version="1.0" encoding="utf-8"?>
<Control xmlns="http://schemas.microsoft.com/VisualStudio/2011/storyboarding/control">
  <Id Name="System.Storyboarding.Icons.Calculator" Revision="1" Stencil="System.Storyboarding.Icons" StencilVersion="0.1"/>
</Control>
</file>

<file path=customXml/item32.xml><?xml version="1.0" encoding="utf-8"?>
<Control xmlns="http://schemas.microsoft.com/VisualStudio/2011/storyboarding/control">
  <Id Name="System.Storyboarding.Icons.Envelope" Revision="1" Stencil="System.Storyboarding.Icons" StencilVersion="0.1"/>
</Control>
</file>

<file path=customXml/item33.xml><?xml version="1.0" encoding="utf-8"?>
<Control xmlns="http://schemas.microsoft.com/VisualStudio/2011/storyboarding/control">
  <Id Name="System.Storyboarding.Icons.Envelope" Revision="1" Stencil="System.Storyboarding.Icons" StencilVersion="0.1"/>
</Control>
</file>

<file path=customXml/item34.xml><?xml version="1.0" encoding="utf-8"?>
<Control xmlns="http://schemas.microsoft.com/VisualStudio/2011/storyboarding/control">
  <Id Name="System.Storyboarding.WindowsAppIcons.Comment" Revision="1" Stencil="System.Storyboarding.WindowsAppIcons" StencilVersion="0.1"/>
</Control>
</file>

<file path=customXml/item35.xml><?xml version="1.0" encoding="utf-8"?>
<Control xmlns="http://schemas.microsoft.com/VisualStudio/2011/storyboarding/control">
  <Id Name="System.Storyboarding.WindowsAppIcons.Web" Revision="1" Stencil="System.Storyboarding.WindowsAppIcons" StencilVersion="0.1"/>
</Control>
</file>

<file path=customXml/item36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37.xml><?xml version="1.0" encoding="utf-8"?>
<Control xmlns="http://schemas.microsoft.com/VisualStudio/2011/storyboarding/control">
  <Id Name="System.Storyboarding.WindowsAppIcons.Web" Revision="1" Stencil="System.Storyboarding.WindowsAppIcons" StencilVersion="0.1"/>
</Control>
</file>

<file path=customXml/item38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39.xml><?xml version="1.0" encoding="utf-8"?>
<Control xmlns="http://schemas.microsoft.com/VisualStudio/2011/storyboarding/control">
  <Id Name="System.Storyboarding.Icons.CheckCircle" Revision="1" Stencil="System.Storyboarding.Icons" StencilVersion="0.1"/>
</Control>
</file>

<file path=customXml/item4.xml><?xml version="1.0" encoding="utf-8"?>
<Control xmlns="http://schemas.microsoft.com/VisualStudio/2011/storyboarding/control">
  <Id Name="System.Storyboarding.Icons.Envelope" Revision="1" Stencil="System.Storyboarding.Icons" StencilVersion="0.1"/>
</Control>
</file>

<file path=customXml/item40.xml><?xml version="1.0" encoding="utf-8"?>
<Control xmlns="http://schemas.microsoft.com/VisualStudio/2011/storyboarding/control">
  <Id Name="System.Storyboarding.Icons.File" Revision="1" Stencil="System.Storyboarding.Icons" StencilVersion="0.1"/>
</Control>
</file>

<file path=customXml/item41.xml><?xml version="1.0" encoding="utf-8"?>
<Control xmlns="http://schemas.microsoft.com/VisualStudio/2011/storyboarding/control">
  <Id Name="System.Storyboarding.Icons.Envelope" Revision="1" Stencil="System.Storyboarding.Icons" StencilVersion="0.1"/>
</Control>
</file>

<file path=customXml/item42.xml><?xml version="1.0" encoding="utf-8"?>
<Control xmlns="http://schemas.microsoft.com/VisualStudio/2011/storyboarding/control">
  <Id Name="e163861a-7663-4a08-9555-a751bff3ad3d" RevisionId="c62905f2-bf84-4945-a420-9cb180291ded" Stencil="172d6d98-e5c9-42e9-a209-79f7a94bbd38" StencilRevisionId="00000000-0000-0000-0000-000000000000" StencilVersion="0.0"/>
</Control>
</file>

<file path=customXml/item43.xml><?xml version="1.0" encoding="utf-8"?>
<Control xmlns="http://schemas.microsoft.com/VisualStudio/2011/storyboarding/control">
  <Id Name="System.Storyboarding.WindowsAppIcons.Alert" Revision="1" Stencil="System.Storyboarding.WindowsAppIcons" StencilVersion="0.1"/>
</Control>
</file>

<file path=customXml/item44.xml><?xml version="1.0" encoding="utf-8"?>
<Control xmlns="http://schemas.microsoft.com/VisualStudio/2011/storyboarding/control">
  <Id Name="System.Storyboarding.WindowsAppIcons.Mail" Revision="1" Stencil="System.Storyboarding.WindowsAppIcons" StencilVersion="0.1"/>
</Control>
</file>

<file path=customXml/item45.xml><?xml version="1.0" encoding="utf-8"?>
<Control xmlns="http://schemas.microsoft.com/VisualStudio/2011/storyboarding/control">
  <Id Name="System.Storyboarding.WindowsAppIcons.Comment" Revision="1" Stencil="System.Storyboarding.WindowsAppIcons" StencilVersion="0.1"/>
</Control>
</file>

<file path=customXml/item5.xml><?xml version="1.0" encoding="utf-8"?>
<Control xmlns="http://schemas.microsoft.com/VisualStudio/2011/storyboarding/control">
  <Id Name="e163861a-7663-4a08-9555-a751bff3ad3d" RevisionId="c62905f2-bf84-4945-a420-9cb180291ded" Stencil="172d6d98-e5c9-42e9-a209-79f7a94bbd38" StencilRevisionId="00000000-0000-0000-0000-000000000000" StencilVersion="0.0"/>
</Control>
</file>

<file path=customXml/item6.xml><?xml version="1.0" encoding="utf-8"?>
<Control xmlns="http://schemas.microsoft.com/VisualStudio/2011/storyboarding/control">
  <Id Name="System.Storyboarding.Icons.CheckCircle" Revision="1" Stencil="System.Storyboarding.Icons" StencilVersion="0.1"/>
</Control>
</file>

<file path=customXml/item7.xml><?xml version="1.0" encoding="utf-8"?>
<Control xmlns="http://schemas.microsoft.com/VisualStudio/2011/storyboarding/control">
  <Id Name="System.Storyboarding.Icons.Envelope" Revision="1" Stencil="System.Storyboarding.Icons" StencilVersion="0.1"/>
</Control>
</file>

<file path=customXml/item8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9.xml><?xml version="1.0" encoding="utf-8"?>
<Control xmlns="http://schemas.microsoft.com/VisualStudio/2011/storyboarding/control">
  <Id Name="System.Storyboarding.Icons.Paste" Revision="1" Stencil="System.Storyboarding.Icons" StencilVersion="0.1"/>
</Control>
</file>

<file path=customXml/itemProps1.xml><?xml version="1.0" encoding="utf-8"?>
<ds:datastoreItem xmlns:ds="http://schemas.openxmlformats.org/officeDocument/2006/customXml" ds:itemID="{B0C5B119-F489-4F23-8DE1-BE2AD733973E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07B06597-12D0-497A-9AEE-DF010A6AFD31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56F6CCB2-29EE-4788-8FEB-15FD59BB694B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AE78BA85-DD1D-49BF-AD8E-735386254DF2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A132AA3F-8A10-4E07-848F-8FE28A92E344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6BC34ACE-4DE2-4021-9BA4-E9279049CF63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6A505B3B-7EB9-4EDB-86CB-F14864D21965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2FABCB31-F933-4C7B-A76E-2EF320EE766B}">
  <ds:schemaRefs>
    <ds:schemaRef ds:uri="http://schemas.microsoft.com/VisualStudio/2011/storyboarding/control"/>
  </ds:schemaRefs>
</ds:datastoreItem>
</file>

<file path=customXml/itemProps17.xml><?xml version="1.0" encoding="utf-8"?>
<ds:datastoreItem xmlns:ds="http://schemas.openxmlformats.org/officeDocument/2006/customXml" ds:itemID="{C18861B2-511A-4BF8-BA74-62E0E9258ACC}">
  <ds:schemaRefs>
    <ds:schemaRef ds:uri="http://schemas.microsoft.com/VisualStudio/2011/storyboarding/control"/>
  </ds:schemaRefs>
</ds:datastoreItem>
</file>

<file path=customXml/itemProps18.xml><?xml version="1.0" encoding="utf-8"?>
<ds:datastoreItem xmlns:ds="http://schemas.openxmlformats.org/officeDocument/2006/customXml" ds:itemID="{C7030E79-2985-4935-A7E8-C2B9EDFBEC19}">
  <ds:schemaRefs>
    <ds:schemaRef ds:uri="http://schemas.microsoft.com/VisualStudio/2011/storyboarding/control"/>
  </ds:schemaRefs>
</ds:datastoreItem>
</file>

<file path=customXml/itemProps19.xml><?xml version="1.0" encoding="utf-8"?>
<ds:datastoreItem xmlns:ds="http://schemas.openxmlformats.org/officeDocument/2006/customXml" ds:itemID="{09D935C8-C0EC-4EDC-ABB0-A03EA7B625AA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1AA2C0D3-4C38-41A3-8496-888AD1214DAE}">
  <ds:schemaRefs>
    <ds:schemaRef ds:uri="http://schemas.microsoft.com/VisualStudio/2011/storyboarding/control"/>
  </ds:schemaRefs>
</ds:datastoreItem>
</file>

<file path=customXml/itemProps20.xml><?xml version="1.0" encoding="utf-8"?>
<ds:datastoreItem xmlns:ds="http://schemas.openxmlformats.org/officeDocument/2006/customXml" ds:itemID="{8FE5635C-6954-4683-8857-73F480DDDC26}">
  <ds:schemaRefs>
    <ds:schemaRef ds:uri="http://schemas.microsoft.com/VisualStudio/2011/storyboarding/control"/>
  </ds:schemaRefs>
</ds:datastoreItem>
</file>

<file path=customXml/itemProps21.xml><?xml version="1.0" encoding="utf-8"?>
<ds:datastoreItem xmlns:ds="http://schemas.openxmlformats.org/officeDocument/2006/customXml" ds:itemID="{E12434DA-99CE-4B1A-B4BC-DF6F62928386}">
  <ds:schemaRefs>
    <ds:schemaRef ds:uri="http://schemas.microsoft.com/VisualStudio/2011/storyboarding/control"/>
  </ds:schemaRefs>
</ds:datastoreItem>
</file>

<file path=customXml/itemProps22.xml><?xml version="1.0" encoding="utf-8"?>
<ds:datastoreItem xmlns:ds="http://schemas.openxmlformats.org/officeDocument/2006/customXml" ds:itemID="{2618F1AB-7D9A-4D44-B236-7FF1B07FC2A1}">
  <ds:schemaRefs>
    <ds:schemaRef ds:uri="http://schemas.microsoft.com/VisualStudio/2011/storyboarding/control"/>
  </ds:schemaRefs>
</ds:datastoreItem>
</file>

<file path=customXml/itemProps23.xml><?xml version="1.0" encoding="utf-8"?>
<ds:datastoreItem xmlns:ds="http://schemas.openxmlformats.org/officeDocument/2006/customXml" ds:itemID="{B06FEA0A-BC9B-4427-AB60-CC3595959DAC}">
  <ds:schemaRefs>
    <ds:schemaRef ds:uri="http://schemas.microsoft.com/VisualStudio/2011/storyboarding/control"/>
  </ds:schemaRefs>
</ds:datastoreItem>
</file>

<file path=customXml/itemProps24.xml><?xml version="1.0" encoding="utf-8"?>
<ds:datastoreItem xmlns:ds="http://schemas.openxmlformats.org/officeDocument/2006/customXml" ds:itemID="{E396D8F5-785E-41EC-A66D-36F6DCE7DF4E}">
  <ds:schemaRefs>
    <ds:schemaRef ds:uri="http://schemas.microsoft.com/VisualStudio/2011/storyboarding/control"/>
  </ds:schemaRefs>
</ds:datastoreItem>
</file>

<file path=customXml/itemProps25.xml><?xml version="1.0" encoding="utf-8"?>
<ds:datastoreItem xmlns:ds="http://schemas.openxmlformats.org/officeDocument/2006/customXml" ds:itemID="{128C1A90-948B-465C-AF60-DB34A7DA0C6C}">
  <ds:schemaRefs>
    <ds:schemaRef ds:uri="http://schemas.microsoft.com/VisualStudio/2011/storyboarding/control"/>
  </ds:schemaRefs>
</ds:datastoreItem>
</file>

<file path=customXml/itemProps26.xml><?xml version="1.0" encoding="utf-8"?>
<ds:datastoreItem xmlns:ds="http://schemas.openxmlformats.org/officeDocument/2006/customXml" ds:itemID="{6BD11667-2F92-44C6-8FC4-A74786DD8709}">
  <ds:schemaRefs>
    <ds:schemaRef ds:uri="http://schemas.microsoft.com/VisualStudio/2011/storyboarding/control"/>
  </ds:schemaRefs>
</ds:datastoreItem>
</file>

<file path=customXml/itemProps27.xml><?xml version="1.0" encoding="utf-8"?>
<ds:datastoreItem xmlns:ds="http://schemas.openxmlformats.org/officeDocument/2006/customXml" ds:itemID="{B951C059-5E98-4E5C-8DF7-303C4ED4CAA7}">
  <ds:schemaRefs>
    <ds:schemaRef ds:uri="http://schemas.microsoft.com/VisualStudio/2011/storyboarding/control"/>
  </ds:schemaRefs>
</ds:datastoreItem>
</file>

<file path=customXml/itemProps28.xml><?xml version="1.0" encoding="utf-8"?>
<ds:datastoreItem xmlns:ds="http://schemas.openxmlformats.org/officeDocument/2006/customXml" ds:itemID="{2477497A-D76C-4459-9F29-1C40715F46CC}">
  <ds:schemaRefs>
    <ds:schemaRef ds:uri="http://schemas.microsoft.com/VisualStudio/2011/storyboarding/control"/>
  </ds:schemaRefs>
</ds:datastoreItem>
</file>

<file path=customXml/itemProps29.xml><?xml version="1.0" encoding="utf-8"?>
<ds:datastoreItem xmlns:ds="http://schemas.openxmlformats.org/officeDocument/2006/customXml" ds:itemID="{17EF4BCA-E72C-4E3E-82B0-46CED48FAACE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2C3A50CA-D011-4FD9-9131-6F57F3D9E40D}">
  <ds:schemaRefs>
    <ds:schemaRef ds:uri="http://schemas.microsoft.com/VisualStudio/2011/storyboarding/control"/>
  </ds:schemaRefs>
</ds:datastoreItem>
</file>

<file path=customXml/itemProps30.xml><?xml version="1.0" encoding="utf-8"?>
<ds:datastoreItem xmlns:ds="http://schemas.openxmlformats.org/officeDocument/2006/customXml" ds:itemID="{131F519B-EFAA-4018-92D9-259CD1EC003C}">
  <ds:schemaRefs>
    <ds:schemaRef ds:uri="http://schemas.microsoft.com/VisualStudio/2011/storyboarding/control"/>
  </ds:schemaRefs>
</ds:datastoreItem>
</file>

<file path=customXml/itemProps31.xml><?xml version="1.0" encoding="utf-8"?>
<ds:datastoreItem xmlns:ds="http://schemas.openxmlformats.org/officeDocument/2006/customXml" ds:itemID="{8DE68450-E4B3-4F12-B287-C813E9A9E353}">
  <ds:schemaRefs>
    <ds:schemaRef ds:uri="http://schemas.microsoft.com/VisualStudio/2011/storyboarding/control"/>
  </ds:schemaRefs>
</ds:datastoreItem>
</file>

<file path=customXml/itemProps32.xml><?xml version="1.0" encoding="utf-8"?>
<ds:datastoreItem xmlns:ds="http://schemas.openxmlformats.org/officeDocument/2006/customXml" ds:itemID="{B3337D68-41B4-4BC2-94D0-A258A2D84C86}">
  <ds:schemaRefs>
    <ds:schemaRef ds:uri="http://schemas.microsoft.com/VisualStudio/2011/storyboarding/control"/>
  </ds:schemaRefs>
</ds:datastoreItem>
</file>

<file path=customXml/itemProps33.xml><?xml version="1.0" encoding="utf-8"?>
<ds:datastoreItem xmlns:ds="http://schemas.openxmlformats.org/officeDocument/2006/customXml" ds:itemID="{807B0F04-603A-48ED-9CF0-DA4C67E2A0EC}">
  <ds:schemaRefs>
    <ds:schemaRef ds:uri="http://schemas.microsoft.com/VisualStudio/2011/storyboarding/control"/>
  </ds:schemaRefs>
</ds:datastoreItem>
</file>

<file path=customXml/itemProps34.xml><?xml version="1.0" encoding="utf-8"?>
<ds:datastoreItem xmlns:ds="http://schemas.openxmlformats.org/officeDocument/2006/customXml" ds:itemID="{D753C4CD-3CE7-4A04-AC63-7ECD051CEDB8}">
  <ds:schemaRefs>
    <ds:schemaRef ds:uri="http://schemas.microsoft.com/VisualStudio/2011/storyboarding/control"/>
  </ds:schemaRefs>
</ds:datastoreItem>
</file>

<file path=customXml/itemProps35.xml><?xml version="1.0" encoding="utf-8"?>
<ds:datastoreItem xmlns:ds="http://schemas.openxmlformats.org/officeDocument/2006/customXml" ds:itemID="{69B57293-EA94-4CAA-AD68-574EF5C071AE}">
  <ds:schemaRefs>
    <ds:schemaRef ds:uri="http://schemas.microsoft.com/VisualStudio/2011/storyboarding/control"/>
  </ds:schemaRefs>
</ds:datastoreItem>
</file>

<file path=customXml/itemProps36.xml><?xml version="1.0" encoding="utf-8"?>
<ds:datastoreItem xmlns:ds="http://schemas.openxmlformats.org/officeDocument/2006/customXml" ds:itemID="{CE408E53-E5DE-4595-B49C-3A45D7F07343}">
  <ds:schemaRefs>
    <ds:schemaRef ds:uri="http://schemas.microsoft.com/VisualStudio/2011/storyboarding/control"/>
  </ds:schemaRefs>
</ds:datastoreItem>
</file>

<file path=customXml/itemProps37.xml><?xml version="1.0" encoding="utf-8"?>
<ds:datastoreItem xmlns:ds="http://schemas.openxmlformats.org/officeDocument/2006/customXml" ds:itemID="{6D3B3BF4-675F-48EF-BA55-90B28E9991ED}">
  <ds:schemaRefs>
    <ds:schemaRef ds:uri="http://schemas.microsoft.com/VisualStudio/2011/storyboarding/control"/>
  </ds:schemaRefs>
</ds:datastoreItem>
</file>

<file path=customXml/itemProps38.xml><?xml version="1.0" encoding="utf-8"?>
<ds:datastoreItem xmlns:ds="http://schemas.openxmlformats.org/officeDocument/2006/customXml" ds:itemID="{D6617E63-B459-4B6A-8B52-E986FC8E8F7B}">
  <ds:schemaRefs>
    <ds:schemaRef ds:uri="http://schemas.microsoft.com/VisualStudio/2011/storyboarding/control"/>
  </ds:schemaRefs>
</ds:datastoreItem>
</file>

<file path=customXml/itemProps39.xml><?xml version="1.0" encoding="utf-8"?>
<ds:datastoreItem xmlns:ds="http://schemas.openxmlformats.org/officeDocument/2006/customXml" ds:itemID="{D2BAA1FC-B0C1-46AB-A1ED-6D1C29F9EE14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E600CDCE-332A-40A2-8E5D-F947D91BE75C}">
  <ds:schemaRefs>
    <ds:schemaRef ds:uri="http://schemas.microsoft.com/VisualStudio/2011/storyboarding/control"/>
  </ds:schemaRefs>
</ds:datastoreItem>
</file>

<file path=customXml/itemProps40.xml><?xml version="1.0" encoding="utf-8"?>
<ds:datastoreItem xmlns:ds="http://schemas.openxmlformats.org/officeDocument/2006/customXml" ds:itemID="{125BA6BC-6121-44D2-A674-DD07A703C800}">
  <ds:schemaRefs>
    <ds:schemaRef ds:uri="http://schemas.microsoft.com/VisualStudio/2011/storyboarding/control"/>
  </ds:schemaRefs>
</ds:datastoreItem>
</file>

<file path=customXml/itemProps41.xml><?xml version="1.0" encoding="utf-8"?>
<ds:datastoreItem xmlns:ds="http://schemas.openxmlformats.org/officeDocument/2006/customXml" ds:itemID="{A072D494-E2F4-4D8B-A6C6-B59570F82FDC}">
  <ds:schemaRefs>
    <ds:schemaRef ds:uri="http://schemas.microsoft.com/VisualStudio/2011/storyboarding/control"/>
  </ds:schemaRefs>
</ds:datastoreItem>
</file>

<file path=customXml/itemProps42.xml><?xml version="1.0" encoding="utf-8"?>
<ds:datastoreItem xmlns:ds="http://schemas.openxmlformats.org/officeDocument/2006/customXml" ds:itemID="{59EAB892-0F12-4E36-A67D-19188E8EF1DA}">
  <ds:schemaRefs>
    <ds:schemaRef ds:uri="http://schemas.microsoft.com/VisualStudio/2011/storyboarding/control"/>
  </ds:schemaRefs>
</ds:datastoreItem>
</file>

<file path=customXml/itemProps43.xml><?xml version="1.0" encoding="utf-8"?>
<ds:datastoreItem xmlns:ds="http://schemas.openxmlformats.org/officeDocument/2006/customXml" ds:itemID="{E35E9BE1-837A-432B-B0C9-915F003E2E20}">
  <ds:schemaRefs>
    <ds:schemaRef ds:uri="http://schemas.microsoft.com/VisualStudio/2011/storyboarding/control"/>
  </ds:schemaRefs>
</ds:datastoreItem>
</file>

<file path=customXml/itemProps44.xml><?xml version="1.0" encoding="utf-8"?>
<ds:datastoreItem xmlns:ds="http://schemas.openxmlformats.org/officeDocument/2006/customXml" ds:itemID="{37A989B7-936D-4D3F-A97C-710990F917AB}">
  <ds:schemaRefs>
    <ds:schemaRef ds:uri="http://schemas.microsoft.com/VisualStudio/2011/storyboarding/control"/>
  </ds:schemaRefs>
</ds:datastoreItem>
</file>

<file path=customXml/itemProps45.xml><?xml version="1.0" encoding="utf-8"?>
<ds:datastoreItem xmlns:ds="http://schemas.openxmlformats.org/officeDocument/2006/customXml" ds:itemID="{47AF3D4D-BDDB-4C70-BBDB-D6F293B9A688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FA7ED309-9FB5-44CA-8E99-9BFB2EF1DC89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639A7A79-F00A-47F9-9CC2-A3DB1A54A10E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980E9300-B684-427A-B0AA-20E911B990FD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71B71052-2FE4-4CFB-9891-7494D36F7EB9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FDDD7DAB-161B-4A7A-8B46-6B3DBCDDE5D5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SUGEF</Template>
  <TotalTime>538</TotalTime>
  <Words>613</Words>
  <Application>Microsoft Office PowerPoint</Application>
  <PresentationFormat>Presentación en pantalla (4:3)</PresentationFormat>
  <Paragraphs>135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31</vt:i4>
      </vt:variant>
    </vt:vector>
  </HeadingPairs>
  <TitlesOfParts>
    <vt:vector size="33" baseType="lpstr">
      <vt:lpstr>SUGEF</vt:lpstr>
      <vt:lpstr>Base</vt:lpstr>
      <vt:lpstr>XML DE INVERSIONES</vt:lpstr>
      <vt:lpstr>Usuarios SICVECA</vt:lpstr>
      <vt:lpstr>Presentación de PowerPoint</vt:lpstr>
      <vt:lpstr>MODIFICACIONES AL XML DE INVERSIONES</vt:lpstr>
      <vt:lpstr>Adición de tres nuevos campos utilizados para el cálculo del VeR requerido en el indicador de Suficiencia Patrimonial a saber:    </vt:lpstr>
      <vt:lpstr>Presentación de PowerPoint</vt:lpstr>
      <vt:lpstr>Presentación de PowerPoint</vt:lpstr>
      <vt:lpstr>Presentación de PowerPoint</vt:lpstr>
      <vt:lpstr>Presentación de PowerPoint</vt:lpstr>
      <vt:lpstr>   </vt:lpstr>
      <vt:lpstr>               .  </vt:lpstr>
      <vt:lpstr>    38. El campo “precios” debe ser un valor numérico mayor que cero y no puede ser negativo.     </vt:lpstr>
      <vt:lpstr>        39. El campo “Fechas de Negociación” debe corresponder a las fechas de negociación en el mercado bursátil de la Bolsa Nacional de Valores.     </vt:lpstr>
      <vt:lpstr>        40. Los códigos asociados con el campo “Indicador de Precio” deben corresponder con la tabla “Tipo_Indicador de precio”.       </vt:lpstr>
      <vt:lpstr>    41. En la clasificación de los instrumentos tipos 0,1,2 y 3 son obligatorias las 521 observaciones con los campos de precio, fecha de negociación e indicador precio.      </vt:lpstr>
      <vt:lpstr>    42. En la clasificación de los instrumentos tipo 4  los instrumentos “Bonos” son obligatorias las 521 observaciones con los campos de precio, fecha de negociación e indicador precio.  </vt:lpstr>
      <vt:lpstr>  43. Las observaciones reportadas en el campo “Precios” deben coincidir con lo reportado por las entidades financieras para el mismo instrumento y mismo proveedor de precios.  </vt:lpstr>
      <vt:lpstr>  44. En caso de no coincidir los precios con lo reportado por entidades financieras para el mismo instrumento o instrumentos  y el mismo proveedor de precios, se le solicitará a la  entidad la evidencia pertinente que respalde la información remitida con el fin de que la misma sea verificada, mediante el xml de evidencias.  </vt:lpstr>
      <vt:lpstr>  45. El cálculo del VeR al ingreso de la información del xml de inversiones debe ser igual al dato adicional 20145 denominado “- Valor en Riesgo (VeR) determinado por el supervisado”.</vt:lpstr>
      <vt:lpstr>  46. Cuando dos o mas instrumentos tengan un mismo ISIN el dato reportado en el campo de precio debe ser igual en cada fecha de negociación</vt:lpstr>
      <vt:lpstr>xml de invesiones (modificado)</vt:lpstr>
      <vt:lpstr>XML DE EVIDENCIAS</vt:lpstr>
      <vt:lpstr>XML DE EVIDENCIAS  Será requerido cuando en el proceso de validación de los datos remitidos en el campo de precios entre las entidades se evidencien diferencias.</vt:lpstr>
      <vt:lpstr>Detalle de los campos  * Entidad   * Nombre del funcionario responsable * Correo electrónico del contacto * Número Telefónico del contacto * Nombre del archivo de evidencia  * Descripción del archivo de evidencia * Breve descripción del proceso de verificación interna que la entidad realizó. </vt:lpstr>
      <vt:lpstr>Detalle de los campos  * Entidad   * Nombre del funcionario responsable * Correo electrónico del contacto * Número Telefónico del contacto * Nombre del archivo de evidencia  * Descripción del archivo de evidencia * Breve descripción del proceso de verificación interna que la entidad realizó. </vt:lpstr>
      <vt:lpstr> **El periodo de pruebas con las entidades se llevará a cabo en las semanas del 19 al 30 de enero de 2015.   **El primer envío mediante esta plataforma informática deberá efectuarse con fecha de corte a partir del mes de febrero 2015.  </vt:lpstr>
      <vt:lpstr>Presentación de PowerPoint</vt:lpstr>
      <vt:lpstr>Validación de VER</vt:lpstr>
      <vt:lpstr>Flujo de Validación de Inversiones</vt:lpstr>
      <vt:lpstr>Presentación de PowerPoint</vt:lpstr>
      <vt:lpstr>Presentación de PowerPoint</vt:lpstr>
    </vt:vector>
  </TitlesOfParts>
  <Company>PIRITA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DE INVERSIONES</dc:title>
  <dc:creator>Adriana Coto Hernández</dc:creator>
  <cp:lastModifiedBy>Adriana Coto Hernández</cp:lastModifiedBy>
  <cp:revision>28</cp:revision>
  <cp:lastPrinted>2014-12-12T22:07:41Z</cp:lastPrinted>
  <dcterms:created xsi:type="dcterms:W3CDTF">2014-12-12T16:09:19Z</dcterms:created>
  <dcterms:modified xsi:type="dcterms:W3CDTF">2015-02-16T18:21:16Z</dcterms:modified>
</cp:coreProperties>
</file>