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sldIdLst>
    <p:sldId id="261" r:id="rId2"/>
    <p:sldId id="258" r:id="rId3"/>
    <p:sldId id="262" r:id="rId4"/>
    <p:sldId id="267" r:id="rId5"/>
    <p:sldId id="264" r:id="rId6"/>
    <p:sldId id="265" r:id="rId7"/>
    <p:sldId id="270" r:id="rId8"/>
    <p:sldId id="271" r:id="rId9"/>
    <p:sldId id="268" r:id="rId10"/>
    <p:sldId id="269" r:id="rId11"/>
    <p:sldId id="263" r:id="rId12"/>
    <p:sldId id="272" r:id="rId13"/>
    <p:sldId id="277" r:id="rId14"/>
    <p:sldId id="273" r:id="rId15"/>
    <p:sldId id="322" r:id="rId16"/>
    <p:sldId id="276" r:id="rId17"/>
    <p:sldId id="327" r:id="rId18"/>
    <p:sldId id="280" r:id="rId19"/>
    <p:sldId id="281" r:id="rId20"/>
    <p:sldId id="308" r:id="rId21"/>
    <p:sldId id="309" r:id="rId22"/>
    <p:sldId id="310" r:id="rId23"/>
    <p:sldId id="311" r:id="rId24"/>
    <p:sldId id="312" r:id="rId25"/>
    <p:sldId id="314" r:id="rId26"/>
    <p:sldId id="279" r:id="rId27"/>
    <p:sldId id="287" r:id="rId28"/>
    <p:sldId id="315" r:id="rId29"/>
    <p:sldId id="288" r:id="rId30"/>
    <p:sldId id="286" r:id="rId31"/>
    <p:sldId id="317" r:id="rId32"/>
    <p:sldId id="285" r:id="rId33"/>
    <p:sldId id="290" r:id="rId34"/>
    <p:sldId id="291" r:id="rId35"/>
    <p:sldId id="296" r:id="rId36"/>
    <p:sldId id="318" r:id="rId37"/>
    <p:sldId id="319" r:id="rId38"/>
    <p:sldId id="283" r:id="rId39"/>
    <p:sldId id="295" r:id="rId40"/>
    <p:sldId id="298" r:id="rId41"/>
    <p:sldId id="294" r:id="rId42"/>
    <p:sldId id="293" r:id="rId43"/>
    <p:sldId id="292" r:id="rId44"/>
    <p:sldId id="325" r:id="rId45"/>
    <p:sldId id="300" r:id="rId46"/>
    <p:sldId id="282" r:id="rId47"/>
    <p:sldId id="321" r:id="rId48"/>
    <p:sldId id="307" r:id="rId49"/>
    <p:sldId id="324" r:id="rId5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snapToGrid="0" snapToObjects="1">
      <p:cViewPr varScale="1">
        <p:scale>
          <a:sx n="110" d="100"/>
          <a:sy n="110" d="100"/>
        </p:scale>
        <p:origin x="12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B3677-6C4F-42AF-96BE-79DAF4C5E0A9}" type="datetimeFigureOut">
              <a:rPr lang="es-CR" smtClean="0"/>
              <a:t>27/6/2019</a:t>
            </a:fld>
            <a:endParaRPr lang="es-CR"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CFD24-07A2-4853-899B-1755F688C2A1}" type="slidenum">
              <a:rPr lang="es-CR" smtClean="0"/>
              <a:t>‹Nº›</a:t>
            </a:fld>
            <a:endParaRPr lang="es-CR" dirty="0"/>
          </a:p>
        </p:txBody>
      </p:sp>
    </p:spTree>
    <p:extLst>
      <p:ext uri="{BB962C8B-B14F-4D97-AF65-F5344CB8AC3E}">
        <p14:creationId xmlns:p14="http://schemas.microsoft.com/office/powerpoint/2010/main" val="338370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E45CFD24-07A2-4853-899B-1755F688C2A1}" type="slidenum">
              <a:rPr lang="es-CR" smtClean="0"/>
              <a:t>1</a:t>
            </a:fld>
            <a:endParaRPr lang="es-CR" dirty="0"/>
          </a:p>
        </p:txBody>
      </p:sp>
    </p:spTree>
    <p:extLst>
      <p:ext uri="{BB962C8B-B14F-4D97-AF65-F5344CB8AC3E}">
        <p14:creationId xmlns:p14="http://schemas.microsoft.com/office/powerpoint/2010/main" val="3210617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E45CFD24-07A2-4853-899B-1755F688C2A1}" type="slidenum">
              <a:rPr lang="es-CR" smtClean="0"/>
              <a:t>49</a:t>
            </a:fld>
            <a:endParaRPr lang="es-CR" dirty="0"/>
          </a:p>
        </p:txBody>
      </p:sp>
    </p:spTree>
    <p:extLst>
      <p:ext uri="{BB962C8B-B14F-4D97-AF65-F5344CB8AC3E}">
        <p14:creationId xmlns:p14="http://schemas.microsoft.com/office/powerpoint/2010/main" val="143582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n-GB"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155998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4" name="Marcador de fecha 3"/>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3615546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n-GB"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4" name="Marcador de fecha 3"/>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218829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smtClean="0"/>
              <a:t>Clic para editar título</a:t>
            </a:r>
            <a:endParaRPr lang="es-ES"/>
          </a:p>
        </p:txBody>
      </p:sp>
      <p:sp>
        <p:nvSpPr>
          <p:cNvPr id="3" name="Marcador de contenido 2"/>
          <p:cNvSpPr>
            <a:spLocks noGrp="1"/>
          </p:cNvSpPr>
          <p:nvPr>
            <p:ph idx="1"/>
          </p:nvPr>
        </p:nvSpPr>
        <p:spPr/>
        <p:txBody>
          <a:bodyPr/>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4" name="Marcador de fecha 3"/>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114844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n-GB"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Haga clic para modificar el estilo de texto del patrón</a:t>
            </a:r>
          </a:p>
        </p:txBody>
      </p:sp>
      <p:sp>
        <p:nvSpPr>
          <p:cNvPr id="4" name="Marcador de fecha 3"/>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170732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5" name="Marcador de fecha 4"/>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4217983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GB"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7" name="Marcador de fecha 6"/>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8" name="Marcador de pie de página 7"/>
          <p:cNvSpPr>
            <a:spLocks noGrp="1"/>
          </p:cNvSpPr>
          <p:nvPr>
            <p:ph type="ftr" sz="quarter" idx="11"/>
          </p:nvPr>
        </p:nvSpPr>
        <p:spPr/>
        <p:txBody>
          <a:bodyPr/>
          <a:lstStyle/>
          <a:p>
            <a:endParaRPr lang="es-ES" dirty="0"/>
          </a:p>
        </p:txBody>
      </p:sp>
      <p:sp>
        <p:nvSpPr>
          <p:cNvPr id="9" name="Marcador de número de diapositiva 8"/>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128375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smtClean="0"/>
              <a:t>Clic para editar título</a:t>
            </a:r>
            <a:endParaRPr lang="es-ES"/>
          </a:p>
        </p:txBody>
      </p:sp>
      <p:sp>
        <p:nvSpPr>
          <p:cNvPr id="3" name="Marcador de fecha 2"/>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4" name="Marcador de pie de página 3"/>
          <p:cNvSpPr>
            <a:spLocks noGrp="1"/>
          </p:cNvSpPr>
          <p:nvPr>
            <p:ph type="ftr" sz="quarter" idx="11"/>
          </p:nvPr>
        </p:nvSpPr>
        <p:spPr/>
        <p:txBody>
          <a:bodyPr/>
          <a:lstStyle/>
          <a:p>
            <a:endParaRPr lang="es-ES" dirty="0"/>
          </a:p>
        </p:txBody>
      </p:sp>
      <p:sp>
        <p:nvSpPr>
          <p:cNvPr id="5" name="Marcador de número de diapositiva 4"/>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495690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3" name="Marcador de pie de página 2"/>
          <p:cNvSpPr>
            <a:spLocks noGrp="1"/>
          </p:cNvSpPr>
          <p:nvPr>
            <p:ph type="ftr" sz="quarter" idx="11"/>
          </p:nvPr>
        </p:nvSpPr>
        <p:spPr/>
        <p:txBody>
          <a:bodyPr/>
          <a:lstStyle/>
          <a:p>
            <a:endParaRPr lang="es-ES" dirty="0"/>
          </a:p>
        </p:txBody>
      </p:sp>
      <p:sp>
        <p:nvSpPr>
          <p:cNvPr id="4" name="Marcador de número de diapositiva 3"/>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199498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n-GB"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Haga clic para modificar el estilo de texto del patrón</a:t>
            </a:r>
          </a:p>
        </p:txBody>
      </p:sp>
      <p:sp>
        <p:nvSpPr>
          <p:cNvPr id="5" name="Marcador de fecha 4"/>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338262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GB"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Haga clic para modificar el estilo de texto del patrón</a:t>
            </a:r>
          </a:p>
        </p:txBody>
      </p:sp>
      <p:sp>
        <p:nvSpPr>
          <p:cNvPr id="5" name="Marcador de fecha 4"/>
          <p:cNvSpPr>
            <a:spLocks noGrp="1"/>
          </p:cNvSpPr>
          <p:nvPr>
            <p:ph type="dt" sz="half" idx="10"/>
          </p:nvPr>
        </p:nvSpPr>
        <p:spPr/>
        <p:txBody>
          <a:bodyPr/>
          <a:lstStyle/>
          <a:p>
            <a:fld id="{66C11EB9-DE7D-C84F-98DB-DA9B1792C02A}" type="datetimeFigureOut">
              <a:rPr lang="es-ES" smtClean="0"/>
              <a:t>27/06/2019</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31BCAC79-85D7-8D48-881B-7AB4C64DE735}" type="slidenum">
              <a:rPr lang="es-ES" smtClean="0"/>
              <a:t>‹Nº›</a:t>
            </a:fld>
            <a:endParaRPr lang="es-ES" dirty="0"/>
          </a:p>
        </p:txBody>
      </p:sp>
    </p:spTree>
    <p:extLst>
      <p:ext uri="{BB962C8B-B14F-4D97-AF65-F5344CB8AC3E}">
        <p14:creationId xmlns:p14="http://schemas.microsoft.com/office/powerpoint/2010/main" val="159546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Haga clic para modificar el estilo de texto del patrón</a:t>
            </a:r>
          </a:p>
          <a:p>
            <a:pPr lvl="1"/>
            <a:r>
              <a:rPr lang="en-GB" smtClean="0"/>
              <a:t>Segundo nivel</a:t>
            </a:r>
          </a:p>
          <a:p>
            <a:pPr lvl="2"/>
            <a:r>
              <a:rPr lang="en-GB" smtClean="0"/>
              <a:t>Tercer nivel</a:t>
            </a:r>
          </a:p>
          <a:p>
            <a:pPr lvl="3"/>
            <a:r>
              <a:rPr lang="en-GB" smtClean="0"/>
              <a:t>Cuarto nivel</a:t>
            </a:r>
          </a:p>
          <a:p>
            <a:pPr lvl="4"/>
            <a:r>
              <a:rPr lang="en-GB"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11EB9-DE7D-C84F-98DB-DA9B1792C02A}" type="datetimeFigureOut">
              <a:rPr lang="es-ES" smtClean="0"/>
              <a:t>27/06/2019</a:t>
            </a:fld>
            <a:endParaRPr lang="es-ES"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CAC79-85D7-8D48-881B-7AB4C64DE735}" type="slidenum">
              <a:rPr lang="es-ES" smtClean="0"/>
              <a:t>‹Nº›</a:t>
            </a:fld>
            <a:endParaRPr lang="es-ES" dirty="0"/>
          </a:p>
        </p:txBody>
      </p:sp>
    </p:spTree>
    <p:extLst>
      <p:ext uri="{BB962C8B-B14F-4D97-AF65-F5344CB8AC3E}">
        <p14:creationId xmlns:p14="http://schemas.microsoft.com/office/powerpoint/2010/main" val="17621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sugef.fi.cr/"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mailto:vargassl@sugef.fi.cr"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1 Rectángulo"/>
          <p:cNvSpPr/>
          <p:nvPr/>
        </p:nvSpPr>
        <p:spPr>
          <a:xfrm>
            <a:off x="2395402" y="2303333"/>
            <a:ext cx="5409488" cy="1692771"/>
          </a:xfrm>
          <a:prstGeom prst="rect">
            <a:avLst/>
          </a:prstGeom>
        </p:spPr>
        <p:txBody>
          <a:bodyPr wrap="square">
            <a:spAutoFit/>
          </a:bodyPr>
          <a:lstStyle/>
          <a:p>
            <a:pPr algn="ctr"/>
            <a:r>
              <a:rPr lang="es-CR" sz="2800" b="1" dirty="0" smtClean="0">
                <a:latin typeface="Cambria-Bold"/>
              </a:rPr>
              <a:t>ENCAJE MINIMO LEGAL</a:t>
            </a:r>
          </a:p>
          <a:p>
            <a:pPr algn="ctr"/>
            <a:r>
              <a:rPr lang="es-CR" sz="2800" b="1" dirty="0" smtClean="0">
                <a:latin typeface="Cambria-Bold"/>
              </a:rPr>
              <a:t>ARTICULO 59 (LOSBN)</a:t>
            </a:r>
            <a:endParaRPr lang="es-CR" sz="2800" b="1" dirty="0">
              <a:latin typeface="Cambria-Bold"/>
            </a:endParaRPr>
          </a:p>
          <a:p>
            <a:pPr algn="ctr"/>
            <a:r>
              <a:rPr lang="es-CR" sz="2400" dirty="0">
                <a:latin typeface="Cambria" panose="02040503050406030204" pitchFamily="18" charset="0"/>
              </a:rPr>
              <a:t>División Servicios </a:t>
            </a:r>
            <a:r>
              <a:rPr lang="es-CR" sz="2400" dirty="0" smtClean="0">
                <a:latin typeface="Cambria" panose="02040503050406030204" pitchFamily="18" charset="0"/>
              </a:rPr>
              <a:t>Técnicos, SUGEF </a:t>
            </a:r>
            <a:endParaRPr lang="es-CR" sz="2400" dirty="0">
              <a:latin typeface="Cambria" panose="02040503050406030204" pitchFamily="18" charset="0"/>
            </a:endParaRPr>
          </a:p>
          <a:p>
            <a:pPr algn="ctr"/>
            <a:r>
              <a:rPr lang="es-CR" sz="2400" dirty="0" smtClean="0">
                <a:latin typeface="Cambria" panose="02040503050406030204" pitchFamily="18" charset="0"/>
              </a:rPr>
              <a:t>Mayo, 2019</a:t>
            </a:r>
            <a:endParaRPr lang="es-CR" sz="2400" dirty="0">
              <a:latin typeface="Cambria" panose="02040503050406030204" pitchFamily="18" charset="0"/>
            </a:endParaRPr>
          </a:p>
        </p:txBody>
      </p:sp>
    </p:spTree>
    <p:extLst>
      <p:ext uri="{BB962C8B-B14F-4D97-AF65-F5344CB8AC3E}">
        <p14:creationId xmlns:p14="http://schemas.microsoft.com/office/powerpoint/2010/main" val="12372599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b="1" dirty="0" smtClean="0">
                <a:solidFill>
                  <a:schemeClr val="bg1"/>
                </a:solidFill>
                <a:latin typeface="Times New Roman" panose="02020603050405020304" pitchFamily="18" charset="0"/>
                <a:cs typeface="Times New Roman" panose="02020603050405020304" pitchFamily="18" charset="0"/>
              </a:rPr>
              <a:t>¿Entonces qué </a:t>
            </a:r>
            <a:r>
              <a:rPr lang="es-CR" altLang="es-CR" sz="2800" b="1" dirty="0">
                <a:solidFill>
                  <a:schemeClr val="bg1"/>
                </a:solidFill>
                <a:latin typeface="Times New Roman" panose="02020603050405020304" pitchFamily="18" charset="0"/>
                <a:cs typeface="Times New Roman" panose="02020603050405020304" pitchFamily="18" charset="0"/>
              </a:rPr>
              <a:t>es el </a:t>
            </a:r>
            <a:r>
              <a:rPr lang="es-CR" altLang="es-CR" sz="2800" b="1" dirty="0" smtClean="0">
                <a:solidFill>
                  <a:schemeClr val="bg1"/>
                </a:solidFill>
                <a:latin typeface="Times New Roman" panose="02020603050405020304" pitchFamily="18" charset="0"/>
                <a:cs typeface="Times New Roman" panose="02020603050405020304" pitchFamily="18" charset="0"/>
              </a:rPr>
              <a:t>Encaje Mínimo Legal</a:t>
            </a:r>
            <a:r>
              <a:rPr lang="es-CR" altLang="es-CR" sz="2800" b="1" dirty="0">
                <a:solidFill>
                  <a:schemeClr val="bg1"/>
                </a:solidFill>
                <a:latin typeface="Times New Roman" panose="02020603050405020304" pitchFamily="18" charset="0"/>
                <a:cs typeface="Times New Roman" panose="02020603050405020304" pitchFamily="18" charset="0"/>
              </a:rPr>
              <a:t>?</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632389" y="1720839"/>
            <a:ext cx="7725398" cy="261610"/>
          </a:xfrm>
          <a:prstGeom prst="rect">
            <a:avLst/>
          </a:prstGeom>
        </p:spPr>
        <p:txBody>
          <a:bodyPr wrap="square">
            <a:spAutoFit/>
          </a:bodyPr>
          <a:lstStyle/>
          <a:p>
            <a:pPr algn="just">
              <a:spcBef>
                <a:spcPct val="50000"/>
              </a:spcBef>
              <a:defRPr/>
            </a:pPr>
            <a:endParaRPr lang="es-ES" sz="1100" dirty="0">
              <a:solidFill>
                <a:schemeClr val="accent2">
                  <a:lumMod val="75000"/>
                </a:schemeClr>
              </a:solidFill>
            </a:endParaRPr>
          </a:p>
        </p:txBody>
      </p:sp>
      <p:sp>
        <p:nvSpPr>
          <p:cNvPr id="3" name="2 Rectángulo"/>
          <p:cNvSpPr/>
          <p:nvPr/>
        </p:nvSpPr>
        <p:spPr>
          <a:xfrm>
            <a:off x="529838" y="1448189"/>
            <a:ext cx="8156961" cy="400110"/>
          </a:xfrm>
          <a:prstGeom prst="rect">
            <a:avLst/>
          </a:prstGeom>
        </p:spPr>
        <p:txBody>
          <a:bodyPr wrap="square">
            <a:spAutoFit/>
          </a:bodyPr>
          <a:lstStyle/>
          <a:p>
            <a:pPr marL="342900" indent="-342900" algn="just" defTabSz="914400" fontAlgn="base">
              <a:spcBef>
                <a:spcPct val="20000"/>
              </a:spcBef>
              <a:spcAft>
                <a:spcPct val="0"/>
              </a:spcAft>
              <a:defRPr/>
            </a:pPr>
            <a:r>
              <a:rPr kumimoji="0" lang="es-CR" sz="2000" b="0" i="0" u="none" strike="noStrike" kern="0" cap="none" spc="0" normalizeH="0" baseline="0" noProof="0" dirty="0" smtClean="0">
                <a:ln>
                  <a:noFill/>
                </a:ln>
                <a:solidFill>
                  <a:srgbClr val="3333CC">
                    <a:lumMod val="75000"/>
                  </a:srgbClr>
                </a:solidFill>
                <a:effectLst/>
                <a:uLnTx/>
                <a:uFillTx/>
                <a:latin typeface="Book Antiqua" pitchFamily="18" charset="0"/>
              </a:rPr>
              <a:t> </a:t>
            </a:r>
            <a:endParaRPr kumimoji="0" lang="es-CR" sz="1600" b="0" i="1" u="none" strike="noStrike" kern="0" cap="none" spc="0" normalizeH="0" baseline="0" noProof="0" dirty="0">
              <a:ln>
                <a:noFill/>
              </a:ln>
              <a:solidFill>
                <a:sysClr val="windowText" lastClr="000000"/>
              </a:solidFill>
              <a:effectLst/>
              <a:uLnTx/>
              <a:uFillTx/>
            </a:endParaRPr>
          </a:p>
        </p:txBody>
      </p:sp>
      <p:sp>
        <p:nvSpPr>
          <p:cNvPr id="4" name="3 Rectángulo"/>
          <p:cNvSpPr/>
          <p:nvPr/>
        </p:nvSpPr>
        <p:spPr>
          <a:xfrm>
            <a:off x="487110" y="2532690"/>
            <a:ext cx="8015956" cy="1261884"/>
          </a:xfrm>
          <a:prstGeom prst="rect">
            <a:avLst/>
          </a:prstGeom>
        </p:spPr>
        <p:txBody>
          <a:bodyPr wrap="square">
            <a:spAutoFit/>
          </a:bodyPr>
          <a:lstStyle/>
          <a:p>
            <a:pPr marL="342900" lvl="0" indent="-342900" algn="just" defTabSz="914400" fontAlgn="base">
              <a:spcBef>
                <a:spcPct val="20000"/>
              </a:spcBef>
              <a:spcAft>
                <a:spcPct val="0"/>
              </a:spcAft>
              <a:defRPr/>
            </a:pPr>
            <a:r>
              <a:rPr lang="es-CR" sz="3200" kern="0" dirty="0" smtClean="0">
                <a:solidFill>
                  <a:srgbClr val="3333CC">
                    <a:lumMod val="75000"/>
                  </a:srgbClr>
                </a:solidFill>
                <a:latin typeface="Book Antiqua" pitchFamily="18" charset="0"/>
              </a:rPr>
              <a:t>   </a:t>
            </a:r>
            <a:r>
              <a:rPr lang="es-CR" sz="2000" kern="0" dirty="0" smtClean="0">
                <a:latin typeface="Times New Roman" panose="02020603050405020304" pitchFamily="18" charset="0"/>
                <a:cs typeface="Times New Roman" panose="02020603050405020304" pitchFamily="18" charset="0"/>
              </a:rPr>
              <a:t>“El </a:t>
            </a:r>
            <a:r>
              <a:rPr lang="es-CR" sz="2000" kern="0" dirty="0">
                <a:latin typeface="Times New Roman" panose="02020603050405020304" pitchFamily="18" charset="0"/>
                <a:cs typeface="Times New Roman" panose="02020603050405020304" pitchFamily="18" charset="0"/>
              </a:rPr>
              <a:t>Encaje Mínimo Legal es una </a:t>
            </a:r>
            <a:r>
              <a:rPr lang="es-CR" sz="2000" b="1" i="1" u="sng" kern="0" dirty="0">
                <a:latin typeface="Times New Roman" panose="02020603050405020304" pitchFamily="18" charset="0"/>
                <a:cs typeface="Times New Roman" panose="02020603050405020304" pitchFamily="18" charset="0"/>
              </a:rPr>
              <a:t>reserva líquida</a:t>
            </a:r>
            <a:r>
              <a:rPr lang="es-CR" sz="2000" u="sng" kern="0" dirty="0">
                <a:latin typeface="Times New Roman" panose="02020603050405020304" pitchFamily="18" charset="0"/>
                <a:cs typeface="Times New Roman" panose="02020603050405020304" pitchFamily="18" charset="0"/>
              </a:rPr>
              <a:t> </a:t>
            </a:r>
            <a:r>
              <a:rPr lang="es-CR" sz="2000" kern="0" dirty="0">
                <a:latin typeface="Times New Roman" panose="02020603050405020304" pitchFamily="18" charset="0"/>
                <a:cs typeface="Times New Roman" panose="02020603050405020304" pitchFamily="18" charset="0"/>
              </a:rPr>
              <a:t>de los pasivos que los intermediarios financieros mantienen con terceros  y que deben </a:t>
            </a:r>
            <a:r>
              <a:rPr lang="es-CR" sz="2000" kern="0" dirty="0" smtClean="0">
                <a:latin typeface="Times New Roman" panose="02020603050405020304" pitchFamily="18" charset="0"/>
                <a:cs typeface="Times New Roman" panose="02020603050405020304" pitchFamily="18" charset="0"/>
              </a:rPr>
              <a:t>trasladar </a:t>
            </a:r>
            <a:r>
              <a:rPr lang="es-CR" sz="2000" kern="0" dirty="0">
                <a:latin typeface="Times New Roman" panose="02020603050405020304" pitchFamily="18" charset="0"/>
                <a:cs typeface="Times New Roman" panose="02020603050405020304" pitchFamily="18" charset="0"/>
              </a:rPr>
              <a:t>al Banco Central de Costa </a:t>
            </a:r>
            <a:r>
              <a:rPr lang="es-CR" sz="2000" kern="0" dirty="0" smtClean="0">
                <a:latin typeface="Times New Roman" panose="02020603050405020304" pitchFamily="18" charset="0"/>
                <a:cs typeface="Times New Roman" panose="02020603050405020304" pitchFamily="18" charset="0"/>
              </a:rPr>
              <a:t>Rica”</a:t>
            </a:r>
            <a:r>
              <a:rPr lang="es-CR" sz="2400" kern="0" dirty="0" smtClean="0">
                <a:solidFill>
                  <a:srgbClr val="000000"/>
                </a:solidFill>
                <a:latin typeface="Book Antiqua" pitchFamily="18" charset="0"/>
              </a:rPr>
              <a:t>.</a:t>
            </a:r>
            <a:endParaRPr lang="es-CR" sz="2400" kern="0" dirty="0">
              <a:solidFill>
                <a:srgbClr val="000000"/>
              </a:solidFill>
              <a:latin typeface="Book Antiqua" pitchFamily="18" charset="0"/>
            </a:endParaRPr>
          </a:p>
        </p:txBody>
      </p:sp>
    </p:spTree>
    <p:extLst>
      <p:ext uri="{BB962C8B-B14F-4D97-AF65-F5344CB8AC3E}">
        <p14:creationId xmlns:p14="http://schemas.microsoft.com/office/powerpoint/2010/main" val="22023502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a:t>
            </a:r>
            <a:r>
              <a:rPr lang="es-MX" altLang="es-CR" sz="2800" dirty="0" smtClean="0">
                <a:solidFill>
                  <a:schemeClr val="bg1"/>
                </a:solidFill>
                <a:latin typeface="Times New Roman" panose="02020603050405020304" pitchFamily="18" charset="0"/>
                <a:cs typeface="Times New Roman" panose="02020603050405020304" pitchFamily="18" charset="0"/>
              </a:rPr>
              <a:t>Porqué es importante el Encaje Mínimo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3" name="Rectangle 3"/>
          <p:cNvSpPr txBox="1">
            <a:spLocks noChangeArrowheads="1"/>
          </p:cNvSpPr>
          <p:nvPr/>
        </p:nvSpPr>
        <p:spPr bwMode="auto">
          <a:xfrm>
            <a:off x="457200" y="1401511"/>
            <a:ext cx="8348573" cy="449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514350" marR="0" lvl="0" indent="-514350" algn="just" defTabSz="914400" rtl="0" eaLnBrk="1" fontAlgn="base" latinLnBrk="0" hangingPunct="1">
              <a:lnSpc>
                <a:spcPct val="100000"/>
              </a:lnSpc>
              <a:spcBef>
                <a:spcPct val="20000"/>
              </a:spcBef>
              <a:spcAft>
                <a:spcPct val="0"/>
              </a:spcAft>
              <a:buClr>
                <a:srgbClr val="FFFFFF"/>
              </a:buClr>
              <a:buSzTx/>
              <a:buFontTx/>
              <a:buNone/>
              <a:tabLst/>
              <a:defRPr/>
            </a:pPr>
            <a:r>
              <a:rPr kumimoji="0" lang="es-CR" sz="1800" b="0" i="0" u="none" strike="noStrike" kern="0" cap="none" spc="0" normalizeH="0" baseline="0" noProof="0" dirty="0" smtClean="0">
                <a:ln>
                  <a:noFill/>
                </a:ln>
                <a:solidFill>
                  <a:srgbClr val="3333CC">
                    <a:lumMod val="75000"/>
                  </a:srgbClr>
                </a:solidFill>
                <a:effectLst/>
                <a:uLnTx/>
                <a:uFillTx/>
                <a:latin typeface="Book Antiqua" pitchFamily="18" charset="0"/>
                <a:ea typeface="+mn-ea"/>
                <a:cs typeface="+mn-cs"/>
              </a:rPr>
              <a:t>1. 	</a:t>
            </a:r>
            <a:r>
              <a:rPr kumimoji="0" lang="es-CR" sz="1800" b="0" i="0" u="none" strike="noStrike" kern="0" cap="none" spc="0" normalizeH="0" baseline="0" noProof="0" dirty="0" smtClean="0">
                <a:ln>
                  <a:noFill/>
                </a:ln>
                <a:effectLst/>
                <a:uLnTx/>
                <a:uFillTx/>
                <a:latin typeface="Book Antiqua" pitchFamily="18" charset="0"/>
                <a:ea typeface="+mn-ea"/>
                <a:cs typeface="+mn-cs"/>
              </a:rPr>
              <a:t>Es un instrumento de control monetario que tiene un costo para las entidades financieras y que influye de manera importante en las tasas de interés, pero para el Banco Central de Costa</a:t>
            </a:r>
            <a:r>
              <a:rPr kumimoji="0" lang="es-CR" sz="1800" b="0" i="0" u="none" strike="noStrike" kern="0" cap="none" spc="0" normalizeH="0" noProof="0" dirty="0" smtClean="0">
                <a:ln>
                  <a:noFill/>
                </a:ln>
                <a:effectLst/>
                <a:uLnTx/>
                <a:uFillTx/>
                <a:latin typeface="Book Antiqua" pitchFamily="18" charset="0"/>
                <a:ea typeface="+mn-ea"/>
                <a:cs typeface="+mn-cs"/>
              </a:rPr>
              <a:t> </a:t>
            </a:r>
            <a:r>
              <a:rPr kumimoji="0" lang="es-CR" sz="1800" b="0" i="0" u="none" strike="noStrike" kern="0" cap="none" spc="0" normalizeH="0" baseline="0" noProof="0" dirty="0" smtClean="0">
                <a:ln>
                  <a:noFill/>
                </a:ln>
                <a:effectLst/>
                <a:uLnTx/>
                <a:uFillTx/>
                <a:latin typeface="Book Antiqua" pitchFamily="18" charset="0"/>
                <a:ea typeface="+mn-ea"/>
                <a:cs typeface="+mn-cs"/>
              </a:rPr>
              <a:t>Rica, es una herramienta importante, ya que recoge  colones y evita presiones sobre la inflación. En otras palabras, es una medida que tiene un efecto sobre el multiplicador del dinero, y por lo tanto, sobre el crédito.</a:t>
            </a:r>
          </a:p>
          <a:p>
            <a:pPr marL="514350" marR="0" lvl="0" indent="-514350" algn="just" defTabSz="914400" rtl="0" eaLnBrk="1" fontAlgn="base" latinLnBrk="0" hangingPunct="1">
              <a:lnSpc>
                <a:spcPct val="100000"/>
              </a:lnSpc>
              <a:spcBef>
                <a:spcPct val="20000"/>
              </a:spcBef>
              <a:spcAft>
                <a:spcPct val="0"/>
              </a:spcAft>
              <a:buClr>
                <a:srgbClr val="FFFFFF"/>
              </a:buClr>
              <a:buSzTx/>
              <a:buFontTx/>
              <a:buNone/>
              <a:tabLst/>
              <a:defRPr/>
            </a:pPr>
            <a:endParaRPr kumimoji="0" lang="es-CR" sz="1800" b="0" i="0" u="none" strike="noStrike" kern="0" cap="none" spc="0" normalizeH="0" baseline="0" noProof="0" dirty="0" smtClean="0">
              <a:ln>
                <a:noFill/>
              </a:ln>
              <a:effectLst/>
              <a:uLnTx/>
              <a:uFillTx/>
              <a:latin typeface="Book Antiqua" pitchFamily="18" charset="0"/>
              <a:ea typeface="+mn-ea"/>
              <a:cs typeface="+mn-cs"/>
            </a:endParaRPr>
          </a:p>
          <a:p>
            <a:pPr marL="514350" marR="0" lvl="0" indent="-514350" algn="just" defTabSz="914400" rtl="0" eaLnBrk="1" fontAlgn="base" latinLnBrk="0" hangingPunct="1">
              <a:lnSpc>
                <a:spcPct val="100000"/>
              </a:lnSpc>
              <a:spcBef>
                <a:spcPct val="20000"/>
              </a:spcBef>
              <a:spcAft>
                <a:spcPct val="0"/>
              </a:spcAft>
              <a:buClr>
                <a:srgbClr val="FFFFFF"/>
              </a:buClr>
              <a:buSzTx/>
              <a:buFontTx/>
              <a:buNone/>
              <a:tabLst/>
              <a:defRPr/>
            </a:pPr>
            <a:r>
              <a:rPr kumimoji="0" lang="es-CR" sz="1800" b="0" i="0" u="none" strike="noStrike" kern="0" cap="none" spc="0" normalizeH="0" baseline="0" noProof="0" dirty="0" smtClean="0">
                <a:ln>
                  <a:noFill/>
                </a:ln>
                <a:effectLst/>
                <a:uLnTx/>
                <a:uFillTx/>
                <a:latin typeface="Book Antiqua" pitchFamily="18" charset="0"/>
                <a:ea typeface="+mn-ea"/>
                <a:cs typeface="+mn-cs"/>
              </a:rPr>
              <a:t>2. 	También sirve como reserva de liquidez en caso de que las entidades financieras deban hacer frente a retiros de depósitos imprevistos por parte de sus clientes. </a:t>
            </a:r>
          </a:p>
          <a:p>
            <a:pPr marL="514350" marR="0" lvl="0" indent="-514350" algn="just" defTabSz="914400" rtl="0" eaLnBrk="1" fontAlgn="base" latinLnBrk="0" hangingPunct="1">
              <a:lnSpc>
                <a:spcPct val="100000"/>
              </a:lnSpc>
              <a:spcBef>
                <a:spcPct val="20000"/>
              </a:spcBef>
              <a:spcAft>
                <a:spcPct val="0"/>
              </a:spcAft>
              <a:buClr>
                <a:srgbClr val="FFFFFF"/>
              </a:buClr>
              <a:buSzTx/>
              <a:buFontTx/>
              <a:buNone/>
              <a:tabLst/>
              <a:defRPr/>
            </a:pPr>
            <a:endParaRPr kumimoji="0" lang="es-CR" sz="1800" b="0" i="0" u="none" strike="noStrike" kern="0" cap="none" spc="0" normalizeH="0" baseline="0" noProof="0" dirty="0" smtClean="0">
              <a:ln>
                <a:noFill/>
              </a:ln>
              <a:effectLst/>
              <a:uLnTx/>
              <a:uFillTx/>
              <a:latin typeface="Book Antiqua" pitchFamily="18" charset="0"/>
              <a:ea typeface="+mn-ea"/>
              <a:cs typeface="+mn-cs"/>
            </a:endParaRPr>
          </a:p>
          <a:p>
            <a:pPr marL="514350" marR="0" lvl="0" indent="-514350" algn="just" defTabSz="914400" rtl="0" eaLnBrk="1" fontAlgn="base" latinLnBrk="0" hangingPunct="1">
              <a:lnSpc>
                <a:spcPct val="100000"/>
              </a:lnSpc>
              <a:spcBef>
                <a:spcPct val="20000"/>
              </a:spcBef>
              <a:spcAft>
                <a:spcPct val="0"/>
              </a:spcAft>
              <a:buClr>
                <a:srgbClr val="FFFFFF"/>
              </a:buClr>
              <a:buSzTx/>
              <a:buFontTx/>
              <a:buNone/>
              <a:tabLst/>
              <a:defRPr/>
            </a:pPr>
            <a:r>
              <a:rPr kumimoji="0" lang="es-CR" sz="1800" b="0" i="0" u="none" strike="noStrike" kern="0" cap="none" spc="0" normalizeH="0" baseline="0" noProof="0" dirty="0" smtClean="0">
                <a:ln>
                  <a:noFill/>
                </a:ln>
                <a:effectLst/>
                <a:uLnTx/>
                <a:uFillTx/>
                <a:latin typeface="Book Antiqua" pitchFamily="18" charset="0"/>
                <a:ea typeface="+mn-ea"/>
                <a:cs typeface="+mn-cs"/>
              </a:rPr>
              <a:t>3. 	Además los fondos que las entidades financieras mantienen depositados en el BCCR, sirve de base o garantía al Sistema de Compensación de Cheques y otros valores compensables que se realizan a través del Sistema Nacional de Pagos Electrónicos (SINPE).</a:t>
            </a:r>
          </a:p>
          <a:p>
            <a:pPr marL="514350" marR="0" lvl="0" indent="-514350" algn="just" defTabSz="914400" rtl="0" eaLnBrk="1" fontAlgn="auto" latinLnBrk="0" hangingPunct="1">
              <a:lnSpc>
                <a:spcPct val="100000"/>
              </a:lnSpc>
              <a:spcBef>
                <a:spcPct val="20000"/>
              </a:spcBef>
              <a:spcAft>
                <a:spcPts val="0"/>
              </a:spcAft>
              <a:buClr>
                <a:srgbClr val="FFFFFF"/>
              </a:buClr>
              <a:buSzTx/>
              <a:buFontTx/>
              <a:buChar char="•"/>
              <a:tabLst/>
              <a:defRPr/>
            </a:pPr>
            <a:endParaRPr kumimoji="0" lang="es-CR" sz="2400" b="0" i="0" u="none" strike="noStrike" kern="0" cap="none" spc="0" normalizeH="0" baseline="0" noProof="0" dirty="0" smtClean="0">
              <a:ln>
                <a:noFill/>
              </a:ln>
              <a:solidFill>
                <a:srgbClr val="3333CC">
                  <a:lumMod val="75000"/>
                </a:srgbClr>
              </a:solidFill>
              <a:effectLst/>
              <a:uLnTx/>
              <a:uFillTx/>
              <a:latin typeface="Book Antiqua" pitchFamily="18" charset="0"/>
              <a:ea typeface="+mn-ea"/>
              <a:cs typeface="+mn-cs"/>
            </a:endParaRPr>
          </a:p>
          <a:p>
            <a:pPr marL="514350" marR="0" lvl="0" indent="-514350" algn="just" defTabSz="914400" rtl="0" eaLnBrk="1" fontAlgn="auto" latinLnBrk="0" hangingPunct="1">
              <a:lnSpc>
                <a:spcPct val="100000"/>
              </a:lnSpc>
              <a:spcBef>
                <a:spcPct val="20000"/>
              </a:spcBef>
              <a:spcAft>
                <a:spcPts val="0"/>
              </a:spcAft>
              <a:buClr>
                <a:srgbClr val="FFFFFF"/>
              </a:buClr>
              <a:buSzTx/>
              <a:buFontTx/>
              <a:buChar char="•"/>
              <a:tabLst/>
              <a:defRPr/>
            </a:pPr>
            <a:endParaRPr kumimoji="0" lang="es-CR" sz="2400" b="0" i="0" u="none" strike="noStrike" kern="0" cap="none" spc="0" normalizeH="0" baseline="0" noProof="0" dirty="0" smtClean="0">
              <a:ln>
                <a:noFill/>
              </a:ln>
              <a:solidFill>
                <a:srgbClr val="3333CC">
                  <a:lumMod val="75000"/>
                </a:srgbClr>
              </a:solidFill>
              <a:effectLst/>
              <a:uLnTx/>
              <a:uFillTx/>
              <a:latin typeface="Book Antiqua" pitchFamily="18" charset="0"/>
              <a:ea typeface="+mn-ea"/>
              <a:cs typeface="+mn-cs"/>
            </a:endParaRPr>
          </a:p>
        </p:txBody>
      </p:sp>
    </p:spTree>
    <p:extLst>
      <p:ext uri="{BB962C8B-B14F-4D97-AF65-F5344CB8AC3E}">
        <p14:creationId xmlns:p14="http://schemas.microsoft.com/office/powerpoint/2010/main" val="170253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lvl="0" algn="l" defTabSz="914400" fontAlgn="base">
              <a:spcAft>
                <a:spcPct val="0"/>
              </a:spcAft>
            </a:pPr>
            <a:r>
              <a:rPr lang="es-MX" altLang="es-CR" sz="2800" b="1" dirty="0">
                <a:solidFill>
                  <a:schemeClr val="bg1"/>
                </a:solidFill>
                <a:latin typeface="Times New Roman" pitchFamily="18" charset="0"/>
                <a:ea typeface="+mn-ea"/>
                <a:cs typeface="Times New Roman" panose="02020603050405020304" pitchFamily="18" charset="0"/>
              </a:rPr>
              <a:t>Marco </a:t>
            </a:r>
            <a:r>
              <a:rPr lang="es-MX" altLang="es-CR" sz="2800" b="1" dirty="0" smtClean="0">
                <a:solidFill>
                  <a:schemeClr val="bg1"/>
                </a:solidFill>
                <a:latin typeface="Times New Roman" pitchFamily="18" charset="0"/>
                <a:ea typeface="+mn-ea"/>
                <a:cs typeface="Times New Roman" panose="02020603050405020304" pitchFamily="18" charset="0"/>
              </a:rPr>
              <a:t>Legal </a:t>
            </a:r>
            <a:r>
              <a:rPr lang="es-MX" altLang="es-CR" sz="2800" b="1" dirty="0">
                <a:solidFill>
                  <a:schemeClr val="bg1"/>
                </a:solidFill>
                <a:latin typeface="Times New Roman" pitchFamily="18" charset="0"/>
                <a:ea typeface="+mn-ea"/>
                <a:cs typeface="Times New Roman" panose="02020603050405020304" pitchFamily="18" charset="0"/>
              </a:rPr>
              <a:t>y </a:t>
            </a:r>
            <a:r>
              <a:rPr lang="es-MX" altLang="es-CR" sz="2800" b="1" dirty="0" smtClean="0">
                <a:solidFill>
                  <a:schemeClr val="bg1"/>
                </a:solidFill>
                <a:latin typeface="Times New Roman" pitchFamily="18" charset="0"/>
                <a:ea typeface="+mn-ea"/>
                <a:cs typeface="Times New Roman" panose="02020603050405020304" pitchFamily="18" charset="0"/>
              </a:rPr>
              <a:t>Normativo</a:t>
            </a:r>
            <a:endParaRPr lang="es-ES" altLang="es-CR" sz="2800" b="1" dirty="0">
              <a:solidFill>
                <a:schemeClr val="bg1"/>
              </a:solidFill>
              <a:latin typeface="Times New Roman" pitchFamily="18" charset="0"/>
              <a:ea typeface="+mn-ea"/>
              <a:cs typeface="Times New Roman" panose="02020603050405020304" pitchFamily="18" charset="0"/>
            </a:endParaRPr>
          </a:p>
        </p:txBody>
      </p:sp>
      <p:sp>
        <p:nvSpPr>
          <p:cNvPr id="3" name="2 Rectángulo"/>
          <p:cNvSpPr/>
          <p:nvPr/>
        </p:nvSpPr>
        <p:spPr>
          <a:xfrm>
            <a:off x="457200" y="1847460"/>
            <a:ext cx="8229600" cy="2289858"/>
          </a:xfrm>
          <a:prstGeom prst="rect">
            <a:avLst/>
          </a:prstGeom>
        </p:spPr>
        <p:txBody>
          <a:bodyPr wrap="square">
            <a:spAutoFit/>
          </a:bodyPr>
          <a:lstStyle/>
          <a:p>
            <a:pPr marL="342900" lvl="0" indent="-342900" defTabSz="914400" fontAlgn="base">
              <a:spcBef>
                <a:spcPct val="20000"/>
              </a:spcBef>
              <a:spcAft>
                <a:spcPct val="0"/>
              </a:spcAft>
              <a:buFontTx/>
              <a:buChar char="•"/>
              <a:defRPr/>
            </a:pPr>
            <a:r>
              <a:rPr lang="es-CR" kern="0" dirty="0">
                <a:latin typeface="Times New Roman" panose="02020603050405020304" pitchFamily="18" charset="0"/>
                <a:cs typeface="Times New Roman" panose="02020603050405020304" pitchFamily="18" charset="0"/>
              </a:rPr>
              <a:t>Ley 7558 “Ley Orgánica del Banco Central de Costa Rica”, Artículos del 62 al 68, y </a:t>
            </a:r>
            <a:r>
              <a:rPr lang="es-CR" b="1" u="sng" kern="0" dirty="0">
                <a:latin typeface="Times New Roman" panose="02020603050405020304" pitchFamily="18" charset="0"/>
                <a:cs typeface="Times New Roman" panose="02020603050405020304" pitchFamily="18" charset="0"/>
              </a:rPr>
              <a:t>Artículo 80 </a:t>
            </a:r>
            <a:r>
              <a:rPr lang="es-CR" kern="0" dirty="0">
                <a:latin typeface="Times New Roman" panose="02020603050405020304" pitchFamily="18" charset="0"/>
                <a:cs typeface="Times New Roman" panose="02020603050405020304" pitchFamily="18" charset="0"/>
              </a:rPr>
              <a:t>de la misma ley.</a:t>
            </a:r>
          </a:p>
          <a:p>
            <a:pPr marL="342900" lvl="0" indent="-342900" defTabSz="914400" fontAlgn="base">
              <a:spcBef>
                <a:spcPct val="20000"/>
              </a:spcBef>
              <a:spcAft>
                <a:spcPct val="0"/>
              </a:spcAft>
              <a:buFontTx/>
              <a:buChar char="•"/>
              <a:defRPr/>
            </a:pPr>
            <a:endParaRPr lang="es-MX" kern="0" dirty="0">
              <a:latin typeface="Times New Roman" panose="02020603050405020304" pitchFamily="18" charset="0"/>
              <a:cs typeface="Times New Roman" panose="02020603050405020304" pitchFamily="18" charset="0"/>
            </a:endParaRPr>
          </a:p>
          <a:p>
            <a:pPr marL="342900" lvl="0" indent="-342900" defTabSz="914400" fontAlgn="base">
              <a:spcBef>
                <a:spcPct val="20000"/>
              </a:spcBef>
              <a:spcAft>
                <a:spcPct val="0"/>
              </a:spcAft>
              <a:buFontTx/>
              <a:buChar char="•"/>
              <a:defRPr/>
            </a:pPr>
            <a:r>
              <a:rPr lang="es-CR" kern="0" dirty="0" smtClean="0">
                <a:latin typeface="Times New Roman" panose="02020603050405020304" pitchFamily="18" charset="0"/>
                <a:cs typeface="Times New Roman" panose="02020603050405020304" pitchFamily="18" charset="0"/>
              </a:rPr>
              <a:t>Regulaciones </a:t>
            </a:r>
            <a:r>
              <a:rPr lang="es-CR" kern="0" dirty="0">
                <a:latin typeface="Times New Roman" panose="02020603050405020304" pitchFamily="18" charset="0"/>
                <a:cs typeface="Times New Roman" panose="02020603050405020304" pitchFamily="18" charset="0"/>
              </a:rPr>
              <a:t>de Política </a:t>
            </a:r>
            <a:r>
              <a:rPr lang="es-CR" kern="0" dirty="0" smtClean="0">
                <a:latin typeface="Times New Roman" panose="02020603050405020304" pitchFamily="18" charset="0"/>
                <a:cs typeface="Times New Roman" panose="02020603050405020304" pitchFamily="18" charset="0"/>
              </a:rPr>
              <a:t>Monetaria </a:t>
            </a:r>
            <a:r>
              <a:rPr lang="es-CR" kern="0" dirty="0">
                <a:latin typeface="Times New Roman" panose="02020603050405020304" pitchFamily="18" charset="0"/>
                <a:cs typeface="Times New Roman" panose="02020603050405020304" pitchFamily="18" charset="0"/>
              </a:rPr>
              <a:t>dictadas por la Junta Directiva del Banco Central de Costa </a:t>
            </a:r>
            <a:r>
              <a:rPr lang="es-CR" kern="0" dirty="0" smtClean="0">
                <a:latin typeface="Times New Roman" panose="02020603050405020304" pitchFamily="18" charset="0"/>
                <a:cs typeface="Times New Roman" panose="02020603050405020304" pitchFamily="18" charset="0"/>
              </a:rPr>
              <a:t>Rica:</a:t>
            </a:r>
          </a:p>
          <a:p>
            <a:pPr marL="342900" lvl="0" indent="-342900" defTabSz="914400" fontAlgn="base">
              <a:spcBef>
                <a:spcPct val="20000"/>
              </a:spcBef>
              <a:spcAft>
                <a:spcPct val="0"/>
              </a:spcAft>
              <a:buFontTx/>
              <a:buChar char="•"/>
              <a:defRPr/>
            </a:pPr>
            <a:endParaRPr lang="es-CR" u="sng" kern="0" dirty="0" smtClean="0">
              <a:latin typeface="Times New Roman" panose="02020603050405020304" pitchFamily="18" charset="0"/>
              <a:cs typeface="Times New Roman" panose="02020603050405020304" pitchFamily="18" charset="0"/>
            </a:endParaRPr>
          </a:p>
          <a:p>
            <a:pPr lvl="1" defTabSz="914400" fontAlgn="base">
              <a:spcBef>
                <a:spcPct val="20000"/>
              </a:spcBef>
              <a:spcAft>
                <a:spcPct val="0"/>
              </a:spcAft>
              <a:defRPr/>
            </a:pPr>
            <a:r>
              <a:rPr lang="es-CR" kern="0" dirty="0" smtClean="0">
                <a:latin typeface="Times New Roman" panose="02020603050405020304" pitchFamily="18" charset="0"/>
                <a:cs typeface="Times New Roman" panose="02020603050405020304" pitchFamily="18" charset="0"/>
              </a:rPr>
              <a:t>	</a:t>
            </a:r>
            <a:r>
              <a:rPr lang="es-CR" sz="2000" u="sng" kern="0" dirty="0" smtClean="0">
                <a:latin typeface="Times New Roman" panose="02020603050405020304" pitchFamily="18" charset="0"/>
                <a:cs typeface="Times New Roman" panose="02020603050405020304" pitchFamily="18" charset="0"/>
              </a:rPr>
              <a:t>Título  III: Disposiciones </a:t>
            </a:r>
            <a:r>
              <a:rPr lang="es-CR" sz="2000" u="sng" kern="0" dirty="0">
                <a:latin typeface="Times New Roman" panose="02020603050405020304" pitchFamily="18" charset="0"/>
                <a:cs typeface="Times New Roman" panose="02020603050405020304" pitchFamily="18" charset="0"/>
              </a:rPr>
              <a:t>sobre Encaje Mínimo </a:t>
            </a:r>
            <a:r>
              <a:rPr lang="es-CR" sz="2000" u="sng" kern="0" dirty="0" smtClean="0">
                <a:latin typeface="Times New Roman" panose="02020603050405020304" pitchFamily="18" charset="0"/>
                <a:cs typeface="Times New Roman" panose="02020603050405020304" pitchFamily="18" charset="0"/>
              </a:rPr>
              <a:t>Legal</a:t>
            </a:r>
          </a:p>
        </p:txBody>
      </p:sp>
    </p:spTree>
    <p:extLst>
      <p:ext uri="{BB962C8B-B14F-4D97-AF65-F5344CB8AC3E}">
        <p14:creationId xmlns:p14="http://schemas.microsoft.com/office/powerpoint/2010/main" val="2407222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defRPr/>
            </a:pPr>
            <a:r>
              <a:rPr lang="es-CR" sz="2800" dirty="0">
                <a:solidFill>
                  <a:schemeClr val="bg1"/>
                </a:solidFill>
                <a:latin typeface="Times New Roman" panose="02020603050405020304" pitchFamily="18" charset="0"/>
                <a:cs typeface="Times New Roman" panose="02020603050405020304" pitchFamily="18" charset="0"/>
              </a:rPr>
              <a:t>Plazo para aumentar </a:t>
            </a:r>
            <a:r>
              <a:rPr lang="es-CR" sz="2800" dirty="0" smtClean="0">
                <a:solidFill>
                  <a:schemeClr val="bg1"/>
                </a:solidFill>
                <a:latin typeface="Times New Roman" panose="02020603050405020304" pitchFamily="18" charset="0"/>
                <a:cs typeface="Times New Roman" panose="02020603050405020304" pitchFamily="18" charset="0"/>
              </a:rPr>
              <a:t>Encajes Legales</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546928" y="1399561"/>
            <a:ext cx="7956135" cy="2899255"/>
          </a:xfrm>
          <a:prstGeom prst="rect">
            <a:avLst/>
          </a:prstGeom>
        </p:spPr>
        <p:txBody>
          <a:bodyPr wrap="square">
            <a:spAutoFit/>
          </a:bodyPr>
          <a:lstStyle/>
          <a:p>
            <a:pPr marL="342900" marR="0" lvl="0" indent="-342900" defTabSz="914400" eaLnBrk="1" fontAlgn="base" latinLnBrk="0" hangingPunct="1">
              <a:lnSpc>
                <a:spcPct val="100000"/>
              </a:lnSpc>
              <a:spcBef>
                <a:spcPct val="20000"/>
              </a:spcBef>
              <a:spcAft>
                <a:spcPct val="0"/>
              </a:spcAft>
              <a:buClrTx/>
              <a:buSzTx/>
              <a:buFontTx/>
              <a:buNone/>
              <a:tabLst/>
              <a:defRPr/>
            </a:pPr>
            <a:r>
              <a:rPr kumimoji="0" lang="es-CR" sz="2400" b="0" i="0" u="none" strike="noStrike" kern="0" cap="none" spc="0" normalizeH="0" baseline="0" noProof="0" dirty="0" smtClean="0">
                <a:ln>
                  <a:noFill/>
                </a:ln>
                <a:solidFill>
                  <a:srgbClr val="3333CC">
                    <a:lumMod val="75000"/>
                  </a:srgbClr>
                </a:solidFill>
                <a:effectLst/>
                <a:uLnTx/>
                <a:uFillTx/>
                <a:latin typeface="Times New Roman"/>
              </a:rPr>
              <a:t>	</a:t>
            </a:r>
            <a:r>
              <a:rPr kumimoji="0" lang="es-CR" sz="2000" b="0" i="0" u="none" strike="noStrike" kern="0" cap="none" spc="0" normalizeH="0" baseline="0" noProof="0" dirty="0" smtClean="0">
                <a:ln>
                  <a:noFill/>
                </a:ln>
                <a:effectLst/>
                <a:uLnTx/>
                <a:uFillTx/>
                <a:latin typeface="Times New Roman"/>
              </a:rPr>
              <a:t>El </a:t>
            </a:r>
            <a:r>
              <a:rPr kumimoji="0" lang="es-CR" sz="2000" b="1" i="0" u="sng" strike="noStrike" kern="0" cap="none" spc="0" normalizeH="0" baseline="0" noProof="0" dirty="0" smtClean="0">
                <a:ln>
                  <a:noFill/>
                </a:ln>
                <a:effectLst/>
                <a:uLnTx/>
                <a:uFillTx/>
                <a:latin typeface="Times New Roman"/>
              </a:rPr>
              <a:t>Artículo  </a:t>
            </a:r>
            <a:r>
              <a:rPr kumimoji="0" lang="es-CR" sz="2000" b="1" i="0" u="sng" strike="noStrike" kern="0" cap="none" spc="0" normalizeH="0" baseline="0" noProof="0" dirty="0">
                <a:ln>
                  <a:noFill/>
                </a:ln>
                <a:effectLst/>
                <a:uLnTx/>
                <a:uFillTx/>
                <a:latin typeface="Times New Roman"/>
              </a:rPr>
              <a:t>80 </a:t>
            </a:r>
            <a:r>
              <a:rPr kumimoji="0" lang="es-CR" sz="2000" b="0" i="0" u="none" strike="noStrike" kern="0" cap="none" spc="0" normalizeH="0" baseline="0" noProof="0" dirty="0" smtClean="0">
                <a:ln>
                  <a:noFill/>
                </a:ln>
                <a:effectLst/>
                <a:uLnTx/>
                <a:uFillTx/>
                <a:latin typeface="Times New Roman"/>
              </a:rPr>
              <a:t>de la Ley </a:t>
            </a:r>
            <a:r>
              <a:rPr kumimoji="0" lang="es-CR" sz="2000" b="0" i="0" u="none" strike="noStrike" kern="0" cap="none" spc="0" normalizeH="0" baseline="0" noProof="0" dirty="0">
                <a:ln>
                  <a:noFill/>
                </a:ln>
                <a:effectLst/>
                <a:uLnTx/>
                <a:uFillTx/>
                <a:latin typeface="Times New Roman"/>
              </a:rPr>
              <a:t>7558 </a:t>
            </a:r>
            <a:r>
              <a:rPr kumimoji="0" lang="es-CR" sz="2000" b="0" i="0" u="none" strike="noStrike" kern="0" cap="none" spc="0" normalizeH="0" baseline="0" noProof="0" dirty="0" smtClean="0">
                <a:ln>
                  <a:noFill/>
                </a:ln>
                <a:effectLst/>
                <a:uLnTx/>
                <a:uFillTx/>
                <a:latin typeface="Times New Roman"/>
              </a:rPr>
              <a:t>(LOBCCR) indica que: </a:t>
            </a:r>
            <a:endParaRPr kumimoji="0" lang="es-CR" sz="2000" b="0" i="0" u="none" strike="noStrike" kern="0" cap="none" spc="0" normalizeH="0" baseline="0" noProof="0" dirty="0">
              <a:ln>
                <a:noFill/>
              </a:ln>
              <a:effectLst/>
              <a:uLnTx/>
              <a:uFillTx/>
              <a:latin typeface="Times New Roman"/>
            </a:endParaRPr>
          </a:p>
          <a:p>
            <a:pPr marL="342900" marR="0" lvl="0" indent="-342900" algn="just" defTabSz="914400" eaLnBrk="0" fontAlgn="ctr" latinLnBrk="0" hangingPunct="0">
              <a:lnSpc>
                <a:spcPct val="100000"/>
              </a:lnSpc>
              <a:spcBef>
                <a:spcPct val="20000"/>
              </a:spcBef>
              <a:spcAft>
                <a:spcPct val="0"/>
              </a:spcAft>
              <a:buClrTx/>
              <a:buSzTx/>
              <a:buFont typeface="Arial" panose="020B0604020202020204" pitchFamily="34" charset="0"/>
              <a:buChar char="•"/>
              <a:tabLst/>
              <a:defRPr/>
            </a:pPr>
            <a:endParaRPr kumimoji="0" lang="es-CR" b="0" i="0" u="none" strike="noStrike" kern="0" cap="none" spc="0" normalizeH="0" baseline="0" noProof="0" dirty="0" smtClean="0">
              <a:ln>
                <a:noFill/>
              </a:ln>
              <a:effectLst/>
              <a:uLnTx/>
              <a:uFillTx/>
              <a:latin typeface="Times New Roman"/>
            </a:endParaRPr>
          </a:p>
          <a:p>
            <a:pPr marL="342900" marR="0" lvl="0" indent="-342900" algn="just" defTabSz="914400" eaLnBrk="0" fontAlgn="ctr" latinLnBrk="0" hangingPunct="0">
              <a:lnSpc>
                <a:spcPct val="100000"/>
              </a:lnSpc>
              <a:spcBef>
                <a:spcPct val="20000"/>
              </a:spcBef>
              <a:spcAft>
                <a:spcPct val="0"/>
              </a:spcAft>
              <a:buClrTx/>
              <a:buSzTx/>
              <a:buFont typeface="Arial" panose="020B0604020202020204" pitchFamily="34" charset="0"/>
              <a:buChar char="•"/>
              <a:tabLst/>
              <a:defRPr/>
            </a:pPr>
            <a:r>
              <a:rPr kumimoji="0" lang="es-CR" b="0" i="0" u="none" strike="noStrike" kern="0" cap="none" spc="0" normalizeH="0" baseline="0" noProof="0" dirty="0" smtClean="0">
                <a:ln>
                  <a:noFill/>
                </a:ln>
                <a:effectLst/>
                <a:uLnTx/>
                <a:uFillTx/>
                <a:latin typeface="Times New Roman"/>
              </a:rPr>
              <a:t>La </a:t>
            </a:r>
            <a:r>
              <a:rPr kumimoji="0" lang="es-CR" b="0" i="0" u="none" strike="noStrike" kern="0" cap="none" spc="0" normalizeH="0" baseline="0" noProof="0" dirty="0">
                <a:ln>
                  <a:noFill/>
                </a:ln>
                <a:effectLst/>
                <a:uLnTx/>
                <a:uFillTx/>
                <a:latin typeface="Times New Roman"/>
              </a:rPr>
              <a:t>Junta Directiva, </a:t>
            </a:r>
            <a:r>
              <a:rPr kumimoji="0" lang="es-CR" b="0" i="0" u="sng" strike="noStrike" kern="0" cap="none" spc="0" normalizeH="0" baseline="0" noProof="0" dirty="0">
                <a:ln>
                  <a:noFill/>
                </a:ln>
                <a:effectLst/>
                <a:uLnTx/>
                <a:uFillTx/>
                <a:latin typeface="Times New Roman"/>
              </a:rPr>
              <a:t>durante un plazo máximo de seis meses</a:t>
            </a:r>
            <a:r>
              <a:rPr kumimoji="0" lang="es-CR" b="0" i="0" u="none" strike="noStrike" kern="0" cap="none" spc="0" normalizeH="0" baseline="0" noProof="0" dirty="0">
                <a:ln>
                  <a:noFill/>
                </a:ln>
                <a:effectLst/>
                <a:uLnTx/>
                <a:uFillTx/>
                <a:latin typeface="Times New Roman"/>
              </a:rPr>
              <a:t>, podrá aumentar los </a:t>
            </a:r>
            <a:r>
              <a:rPr kumimoji="0" lang="es-CR" b="0" i="0" u="none" strike="noStrike" kern="0" cap="none" spc="0" normalizeH="0" baseline="0" noProof="0" dirty="0" smtClean="0">
                <a:ln>
                  <a:noFill/>
                </a:ln>
                <a:effectLst/>
                <a:uLnTx/>
                <a:uFillTx/>
                <a:latin typeface="Times New Roman"/>
              </a:rPr>
              <a:t>Encajes Legales </a:t>
            </a:r>
            <a:r>
              <a:rPr kumimoji="0" lang="es-CR" b="0" i="0" u="sng" strike="noStrike" kern="0" cap="none" spc="0" normalizeH="0" baseline="0" noProof="0" dirty="0">
                <a:ln>
                  <a:noFill/>
                </a:ln>
                <a:effectLst/>
                <a:uLnTx/>
                <a:uFillTx/>
                <a:latin typeface="Times New Roman"/>
              </a:rPr>
              <a:t>por encima del límite del quince por ciento (15%) </a:t>
            </a:r>
            <a:r>
              <a:rPr kumimoji="0" lang="es-CR" b="0" i="0" u="none" strike="noStrike" kern="0" cap="none" spc="0" normalizeH="0" baseline="0" noProof="0" dirty="0">
                <a:ln>
                  <a:noFill/>
                </a:ln>
                <a:effectLst/>
                <a:uLnTx/>
                <a:uFillTx/>
                <a:latin typeface="Times New Roman"/>
              </a:rPr>
              <a:t>establecido en el artículo 63 de esta ley </a:t>
            </a:r>
            <a:r>
              <a:rPr kumimoji="0" lang="es-CR" b="0" i="0" u="none" strike="noStrike" kern="0" cap="none" spc="0" normalizeH="0" baseline="0" noProof="0" dirty="0" smtClean="0">
                <a:ln>
                  <a:noFill/>
                </a:ln>
                <a:effectLst/>
                <a:uLnTx/>
                <a:uFillTx/>
                <a:latin typeface="Times New Roman"/>
              </a:rPr>
              <a:t>y, </a:t>
            </a:r>
            <a:r>
              <a:rPr kumimoji="0" lang="es-CR" b="0" i="0" u="none" strike="noStrike" kern="0" cap="none" spc="0" normalizeH="0" baseline="0" noProof="0" dirty="0">
                <a:ln>
                  <a:noFill/>
                </a:ln>
                <a:effectLst/>
                <a:uLnTx/>
                <a:uFillTx/>
                <a:latin typeface="Times New Roman"/>
              </a:rPr>
              <a:t>hasta un máximo del veinticinco por ciento (25%).</a:t>
            </a:r>
          </a:p>
          <a:p>
            <a:pPr marL="342900" marR="0" lvl="0" indent="-342900" algn="just" defTabSz="914400" eaLnBrk="0" fontAlgn="ctr" latinLnBrk="0" hangingPunct="0">
              <a:lnSpc>
                <a:spcPct val="100000"/>
              </a:lnSpc>
              <a:spcBef>
                <a:spcPct val="20000"/>
              </a:spcBef>
              <a:spcAft>
                <a:spcPct val="0"/>
              </a:spcAft>
              <a:buClrTx/>
              <a:buSzTx/>
              <a:buFont typeface="Arial" panose="020B0604020202020204" pitchFamily="34" charset="0"/>
              <a:buChar char="•"/>
              <a:tabLst/>
              <a:defRPr/>
            </a:pPr>
            <a:endParaRPr kumimoji="0" lang="es-CR" b="0" i="0" u="none" strike="noStrike" kern="0" cap="none" spc="0" normalizeH="0" baseline="0" noProof="0" dirty="0">
              <a:ln>
                <a:noFill/>
              </a:ln>
              <a:effectLst/>
              <a:uLnTx/>
              <a:uFillTx/>
              <a:latin typeface="Times New Roman"/>
            </a:endParaRPr>
          </a:p>
          <a:p>
            <a:pPr marL="342900" marR="0" lvl="0" indent="-342900" algn="just" defTabSz="914400" eaLnBrk="0" fontAlgn="ctr" latinLnBrk="0" hangingPunct="0">
              <a:lnSpc>
                <a:spcPct val="100000"/>
              </a:lnSpc>
              <a:spcBef>
                <a:spcPct val="20000"/>
              </a:spcBef>
              <a:spcAft>
                <a:spcPct val="0"/>
              </a:spcAft>
              <a:buClrTx/>
              <a:buSzTx/>
              <a:buFont typeface="Arial" panose="020B0604020202020204" pitchFamily="34" charset="0"/>
              <a:buChar char="•"/>
              <a:tabLst/>
              <a:defRPr/>
            </a:pPr>
            <a:r>
              <a:rPr kumimoji="0" lang="es-CR" b="0" i="0" u="none" strike="noStrike" kern="0" cap="none" spc="0" normalizeH="0" baseline="0" noProof="0" dirty="0" smtClean="0">
                <a:ln>
                  <a:noFill/>
                </a:ln>
                <a:effectLst/>
                <a:uLnTx/>
                <a:uFillTx/>
                <a:latin typeface="Times New Roman"/>
              </a:rPr>
              <a:t>Sobre </a:t>
            </a:r>
            <a:r>
              <a:rPr kumimoji="0" lang="es-CR" b="0" i="0" u="none" strike="noStrike" kern="0" cap="none" spc="0" normalizeH="0" baseline="0" noProof="0" dirty="0">
                <a:ln>
                  <a:noFill/>
                </a:ln>
                <a:effectLst/>
                <a:uLnTx/>
                <a:uFillTx/>
                <a:latin typeface="Times New Roman"/>
              </a:rPr>
              <a:t>el exceso del quince por ciento (15%), el Banco Central deberá pagar una tasa de interés igual a la tasa básica pasiva para dicho exceso en colones, y la tasa LIBOR a seis meses para los excesos de </a:t>
            </a:r>
            <a:r>
              <a:rPr kumimoji="0" lang="es-CR" b="0" i="0" u="none" strike="noStrike" kern="0" cap="none" spc="0" normalizeH="0" baseline="0" noProof="0" dirty="0" smtClean="0">
                <a:ln>
                  <a:noFill/>
                </a:ln>
                <a:effectLst/>
                <a:uLnTx/>
                <a:uFillTx/>
                <a:latin typeface="Times New Roman"/>
              </a:rPr>
              <a:t>Encajes </a:t>
            </a:r>
            <a:r>
              <a:rPr kumimoji="0" lang="es-CR" b="0" i="0" u="none" strike="noStrike" kern="0" cap="none" spc="0" normalizeH="0" baseline="0" noProof="0" dirty="0">
                <a:ln>
                  <a:noFill/>
                </a:ln>
                <a:effectLst/>
                <a:uLnTx/>
                <a:uFillTx/>
                <a:latin typeface="Times New Roman"/>
              </a:rPr>
              <a:t>en monedas extranjeras</a:t>
            </a:r>
            <a:endParaRPr kumimoji="0" lang="es-CR" sz="14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val="24549999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defRPr/>
            </a:pPr>
            <a:r>
              <a:rPr lang="es-CR" sz="2800" dirty="0" smtClean="0">
                <a:solidFill>
                  <a:schemeClr val="bg1"/>
                </a:solidFill>
                <a:latin typeface="Times New Roman" panose="02020603050405020304" pitchFamily="18" charset="0"/>
                <a:cs typeface="Times New Roman" panose="02020603050405020304" pitchFamily="18" charset="0"/>
              </a:rPr>
              <a:t>Operatividad del Encaje Legal:</a:t>
            </a:r>
            <a:br>
              <a:rPr lang="es-CR" sz="2800" dirty="0" smtClean="0">
                <a:solidFill>
                  <a:schemeClr val="bg1"/>
                </a:solidFill>
                <a:latin typeface="Times New Roman" panose="02020603050405020304" pitchFamily="18" charset="0"/>
                <a:cs typeface="Times New Roman" panose="02020603050405020304" pitchFamily="18" charset="0"/>
              </a:rPr>
            </a:br>
            <a:r>
              <a:rPr lang="es-CR" sz="2800" dirty="0" smtClean="0">
                <a:solidFill>
                  <a:schemeClr val="bg1"/>
                </a:solidFill>
                <a:latin typeface="Times New Roman" panose="02020603050405020304" pitchFamily="18" charset="0"/>
                <a:cs typeface="Times New Roman" panose="02020603050405020304" pitchFamily="18" charset="0"/>
              </a:rPr>
              <a:t>Entidades </a:t>
            </a:r>
            <a:r>
              <a:rPr lang="es-CR" sz="2800" dirty="0">
                <a:solidFill>
                  <a:schemeClr val="bg1"/>
                </a:solidFill>
                <a:latin typeface="Times New Roman" panose="02020603050405020304" pitchFamily="18" charset="0"/>
                <a:cs typeface="Times New Roman" panose="02020603050405020304" pitchFamily="18" charset="0"/>
              </a:rPr>
              <a:t>sujetas al requisito de </a:t>
            </a:r>
            <a:r>
              <a:rPr lang="es-CR" sz="2800" dirty="0" smtClean="0">
                <a:solidFill>
                  <a:schemeClr val="bg1"/>
                </a:solidFill>
                <a:latin typeface="Times New Roman" panose="02020603050405020304" pitchFamily="18" charset="0"/>
                <a:cs typeface="Times New Roman" panose="02020603050405020304" pitchFamily="18" charset="0"/>
              </a:rPr>
              <a:t>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69192" y="1309962"/>
            <a:ext cx="8285147" cy="4253472"/>
          </a:xfrm>
          <a:prstGeom prst="rect">
            <a:avLst/>
          </a:prstGeom>
        </p:spPr>
        <p:txBody>
          <a:bodyPr wrap="square">
            <a:spAutoFit/>
          </a:bodyPr>
          <a:lstStyle/>
          <a:p>
            <a:pPr marL="342900" lvl="0" indent="-342900" algn="just" defTabSz="914400" eaLnBrk="0" fontAlgn="base" hangingPunct="0">
              <a:spcBef>
                <a:spcPct val="20000"/>
              </a:spcBef>
              <a:spcAft>
                <a:spcPct val="0"/>
              </a:spcAft>
              <a:defRPr/>
            </a:pPr>
            <a:r>
              <a:rPr lang="es-CR" sz="2400" kern="0" dirty="0" smtClean="0">
                <a:solidFill>
                  <a:srgbClr val="3333CC">
                    <a:lumMod val="75000"/>
                  </a:srgbClr>
                </a:solidFill>
                <a:latin typeface="Times New Roman"/>
              </a:rPr>
              <a:t>	</a:t>
            </a:r>
            <a:r>
              <a:rPr lang="es-CR" kern="0" dirty="0" smtClean="0">
                <a:latin typeface="Times New Roman"/>
              </a:rPr>
              <a:t>Las Entidades Financieras</a:t>
            </a:r>
            <a:r>
              <a:rPr lang="es-CR" b="1" kern="0" baseline="30000" dirty="0" smtClean="0">
                <a:latin typeface="Times New Roman"/>
              </a:rPr>
              <a:t>1/</a:t>
            </a:r>
            <a:r>
              <a:rPr lang="es-CR" kern="0" dirty="0" smtClean="0">
                <a:latin typeface="Times New Roman"/>
              </a:rPr>
              <a:t> que se encuentran sujetas al requisito de Encaje Mínimo Legal son las siguientes:</a:t>
            </a:r>
          </a:p>
          <a:p>
            <a:pPr marL="342900" lvl="0" indent="-342900" algn="just" defTabSz="914400" eaLnBrk="0" fontAlgn="base" hangingPunct="0">
              <a:spcBef>
                <a:spcPct val="20000"/>
              </a:spcBef>
              <a:spcAft>
                <a:spcPct val="0"/>
              </a:spcAft>
              <a:defRPr/>
            </a:pPr>
            <a:endParaRPr lang="es-CR" sz="900" kern="0" dirty="0" smtClean="0">
              <a:latin typeface="Times New Roman"/>
            </a:endParaRPr>
          </a:p>
          <a:p>
            <a:pPr marL="800100" lvl="1" indent="-342900" algn="just" defTabSz="914400" eaLnBrk="0" fontAlgn="base" hangingPunct="0">
              <a:spcBef>
                <a:spcPct val="20000"/>
              </a:spcBef>
              <a:spcAft>
                <a:spcPct val="0"/>
              </a:spcAft>
              <a:buFont typeface="+mj-lt"/>
              <a:buAutoNum type="arabicPeriod"/>
              <a:defRPr/>
            </a:pPr>
            <a:r>
              <a:rPr lang="es-CR" sz="1600" kern="0" dirty="0" smtClean="0">
                <a:latin typeface="Times New Roman"/>
              </a:rPr>
              <a:t>Los Bancos Comerciales </a:t>
            </a:r>
            <a:r>
              <a:rPr lang="es-CR" sz="1600" kern="0" dirty="0">
                <a:latin typeface="Times New Roman"/>
              </a:rPr>
              <a:t>del Sistema Bancario Nacional.</a:t>
            </a:r>
          </a:p>
          <a:p>
            <a:pPr marL="800100" lvl="1" indent="-342900" algn="just" defTabSz="914400" eaLnBrk="0" fontAlgn="base" hangingPunct="0">
              <a:spcBef>
                <a:spcPct val="20000"/>
              </a:spcBef>
              <a:spcAft>
                <a:spcPct val="0"/>
              </a:spcAft>
              <a:buFont typeface="+mj-lt"/>
              <a:buAutoNum type="arabicPeriod"/>
              <a:defRPr/>
            </a:pPr>
            <a:r>
              <a:rPr lang="es-CR" sz="1600" kern="0" dirty="0" smtClean="0">
                <a:latin typeface="Times New Roman"/>
              </a:rPr>
              <a:t>Las Empresas Financieras </a:t>
            </a:r>
            <a:r>
              <a:rPr lang="es-CR" sz="1600" kern="0" dirty="0">
                <a:latin typeface="Times New Roman"/>
              </a:rPr>
              <a:t>no </a:t>
            </a:r>
            <a:r>
              <a:rPr lang="es-CR" sz="1600" kern="0" dirty="0" smtClean="0">
                <a:latin typeface="Times New Roman"/>
              </a:rPr>
              <a:t>Bancarias</a:t>
            </a:r>
            <a:r>
              <a:rPr lang="es-CR" sz="1600" kern="0" dirty="0">
                <a:latin typeface="Times New Roman"/>
              </a:rPr>
              <a:t>.</a:t>
            </a:r>
          </a:p>
          <a:p>
            <a:pPr marL="800100" lvl="1" indent="-342900" algn="just" defTabSz="914400" eaLnBrk="0" fontAlgn="base" hangingPunct="0">
              <a:spcBef>
                <a:spcPct val="20000"/>
              </a:spcBef>
              <a:spcAft>
                <a:spcPct val="0"/>
              </a:spcAft>
              <a:buFont typeface="+mj-lt"/>
              <a:buAutoNum type="arabicPeriod"/>
              <a:defRPr/>
            </a:pPr>
            <a:r>
              <a:rPr lang="es-CR" sz="1600" kern="0" dirty="0" smtClean="0">
                <a:latin typeface="Times New Roman"/>
              </a:rPr>
              <a:t>Las Mutuales </a:t>
            </a:r>
            <a:r>
              <a:rPr lang="es-CR" sz="1600" kern="0" dirty="0">
                <a:latin typeface="Times New Roman"/>
              </a:rPr>
              <a:t>de </a:t>
            </a:r>
            <a:r>
              <a:rPr lang="es-CR" sz="1600" kern="0" dirty="0" smtClean="0">
                <a:latin typeface="Times New Roman"/>
              </a:rPr>
              <a:t>Ahorro </a:t>
            </a:r>
            <a:r>
              <a:rPr lang="es-CR" sz="1600" kern="0" dirty="0">
                <a:latin typeface="Times New Roman"/>
              </a:rPr>
              <a:t>y </a:t>
            </a:r>
            <a:r>
              <a:rPr lang="es-CR" sz="1600" kern="0" dirty="0" smtClean="0">
                <a:latin typeface="Times New Roman"/>
              </a:rPr>
              <a:t>Préstamo</a:t>
            </a:r>
            <a:r>
              <a:rPr lang="es-CR" sz="1600" kern="0" dirty="0">
                <a:latin typeface="Times New Roman"/>
              </a:rPr>
              <a:t>.</a:t>
            </a:r>
          </a:p>
          <a:p>
            <a:pPr marL="800100" lvl="1" indent="-342900" algn="just" defTabSz="914400" eaLnBrk="0" fontAlgn="base" hangingPunct="0">
              <a:spcBef>
                <a:spcPct val="20000"/>
              </a:spcBef>
              <a:spcAft>
                <a:spcPct val="0"/>
              </a:spcAft>
              <a:buFont typeface="+mj-lt"/>
              <a:buAutoNum type="arabicPeriod"/>
              <a:defRPr/>
            </a:pPr>
            <a:r>
              <a:rPr lang="es-CR" sz="1600" kern="0" dirty="0" smtClean="0">
                <a:latin typeface="Times New Roman"/>
              </a:rPr>
              <a:t>El </a:t>
            </a:r>
            <a:r>
              <a:rPr lang="es-CR" sz="1600" kern="0" dirty="0">
                <a:latin typeface="Times New Roman"/>
              </a:rPr>
              <a:t>Banco Hipotecario de la Vivienda (BANHVI).</a:t>
            </a:r>
          </a:p>
          <a:p>
            <a:pPr marL="800100" lvl="1" indent="-342900" algn="just" defTabSz="914400" eaLnBrk="0" fontAlgn="base" hangingPunct="0">
              <a:spcBef>
                <a:spcPct val="20000"/>
              </a:spcBef>
              <a:spcAft>
                <a:spcPct val="0"/>
              </a:spcAft>
              <a:buFont typeface="+mj-lt"/>
              <a:buAutoNum type="arabicPeriod"/>
              <a:defRPr/>
            </a:pPr>
            <a:r>
              <a:rPr lang="es-CR" sz="1600" kern="0" dirty="0" smtClean="0">
                <a:latin typeface="Times New Roman"/>
              </a:rPr>
              <a:t>Las </a:t>
            </a:r>
            <a:r>
              <a:rPr lang="es-CR" sz="1600" kern="0" dirty="0">
                <a:latin typeface="Times New Roman"/>
              </a:rPr>
              <a:t>Cooperativas de </a:t>
            </a:r>
            <a:r>
              <a:rPr lang="es-CR" sz="1600" kern="0" dirty="0" smtClean="0">
                <a:latin typeface="Times New Roman"/>
              </a:rPr>
              <a:t>Vivienda </a:t>
            </a:r>
            <a:r>
              <a:rPr lang="es-CR" sz="1600" kern="0" dirty="0">
                <a:latin typeface="Times New Roman"/>
              </a:rPr>
              <a:t>que realizan operaciones de intermediación financiera al </a:t>
            </a:r>
            <a:r>
              <a:rPr lang="es-CR" sz="1600" kern="0" dirty="0" smtClean="0">
                <a:latin typeface="Times New Roman"/>
              </a:rPr>
              <a:t>   amparo </a:t>
            </a:r>
            <a:r>
              <a:rPr lang="es-CR" sz="1600" kern="0" dirty="0">
                <a:latin typeface="Times New Roman"/>
              </a:rPr>
              <a:t>de la Ley del Sistema Financiero para la Vivienda.</a:t>
            </a:r>
          </a:p>
          <a:p>
            <a:pPr marL="800100" lvl="1" indent="-342900" algn="just" defTabSz="914400" eaLnBrk="0" fontAlgn="base" hangingPunct="0">
              <a:spcBef>
                <a:spcPct val="20000"/>
              </a:spcBef>
              <a:spcAft>
                <a:spcPct val="0"/>
              </a:spcAft>
              <a:buFont typeface="+mj-lt"/>
              <a:buAutoNum type="arabicPeriod"/>
              <a:defRPr/>
            </a:pPr>
            <a:r>
              <a:rPr lang="es-CR" sz="1600" kern="0" dirty="0" smtClean="0">
                <a:latin typeface="Times New Roman"/>
              </a:rPr>
              <a:t>Cualquier </a:t>
            </a:r>
            <a:r>
              <a:rPr lang="es-CR" sz="1600" kern="0" dirty="0">
                <a:latin typeface="Times New Roman"/>
              </a:rPr>
              <a:t>otra entidad sujeta a la supervisión de la Superintendencia General de </a:t>
            </a:r>
            <a:r>
              <a:rPr lang="es-CR" sz="1600" kern="0" dirty="0" smtClean="0">
                <a:latin typeface="Times New Roman"/>
              </a:rPr>
              <a:t>   Entidades </a:t>
            </a:r>
            <a:r>
              <a:rPr lang="es-CR" sz="1600" kern="0" dirty="0">
                <a:latin typeface="Times New Roman"/>
              </a:rPr>
              <a:t>Financieras y que no haya sido</a:t>
            </a:r>
            <a:r>
              <a:rPr lang="es-CR" kern="0" dirty="0">
                <a:latin typeface="Times New Roman"/>
              </a:rPr>
              <a:t> expresamente eximida del encaje por la Junta Directiva del Banco Central</a:t>
            </a:r>
            <a:r>
              <a:rPr lang="es-CR" kern="0" dirty="0" smtClean="0">
                <a:latin typeface="Times New Roman"/>
              </a:rPr>
              <a:t>.</a:t>
            </a:r>
          </a:p>
          <a:p>
            <a:pPr marL="914400" lvl="1" indent="-457200" algn="just" defTabSz="914400" eaLnBrk="0" fontAlgn="base" hangingPunct="0">
              <a:spcBef>
                <a:spcPct val="20000"/>
              </a:spcBef>
              <a:spcAft>
                <a:spcPct val="0"/>
              </a:spcAft>
              <a:buFont typeface="+mj-lt"/>
              <a:buAutoNum type="arabicPeriod"/>
              <a:defRPr/>
            </a:pPr>
            <a:endParaRPr lang="es-CR" kern="0" dirty="0" smtClean="0">
              <a:latin typeface="Times New Roman"/>
            </a:endParaRPr>
          </a:p>
          <a:p>
            <a:pPr lvl="1" algn="just" defTabSz="914400" eaLnBrk="0" fontAlgn="base" hangingPunct="0">
              <a:spcBef>
                <a:spcPct val="20000"/>
              </a:spcBef>
              <a:spcAft>
                <a:spcPct val="0"/>
              </a:spcAft>
              <a:defRPr/>
            </a:pPr>
            <a:r>
              <a:rPr lang="es-CR" kern="0" baseline="30000" dirty="0" smtClean="0">
                <a:latin typeface="Times New Roman"/>
              </a:rPr>
              <a:t>1/</a:t>
            </a:r>
            <a:r>
              <a:rPr lang="es-CR" sz="1200" kern="0" dirty="0" smtClean="0">
                <a:latin typeface="Times New Roman"/>
              </a:rPr>
              <a:t>Supervisadas </a:t>
            </a:r>
            <a:r>
              <a:rPr lang="es-CR" sz="1200" kern="0" dirty="0">
                <a:latin typeface="Times New Roman"/>
              </a:rPr>
              <a:t>por la Superintendencia General de Entidades Financieras, salvo las que expresamente exima la Junta </a:t>
            </a:r>
            <a:r>
              <a:rPr lang="es-CR" sz="1200" kern="0" dirty="0" smtClean="0">
                <a:latin typeface="Times New Roman"/>
              </a:rPr>
              <a:t>      Directiva </a:t>
            </a:r>
            <a:r>
              <a:rPr lang="es-CR" sz="1200" kern="0" dirty="0">
                <a:latin typeface="Times New Roman"/>
              </a:rPr>
              <a:t>del Banco Central de Costa Rica. </a:t>
            </a:r>
            <a:endParaRPr lang="es-ES" sz="1600" kern="0" dirty="0">
              <a:solidFill>
                <a:srgbClr val="3333CC">
                  <a:lumMod val="75000"/>
                </a:srgbClr>
              </a:solidFill>
              <a:latin typeface="Times New Roman"/>
            </a:endParaRPr>
          </a:p>
        </p:txBody>
      </p:sp>
    </p:spTree>
    <p:extLst>
      <p:ext uri="{BB962C8B-B14F-4D97-AF65-F5344CB8AC3E}">
        <p14:creationId xmlns:p14="http://schemas.microsoft.com/office/powerpoint/2010/main" val="3536696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defRPr/>
            </a:pPr>
            <a:r>
              <a:rPr lang="es-CR" sz="2800" dirty="0">
                <a:solidFill>
                  <a:schemeClr val="bg1"/>
                </a:solidFill>
                <a:latin typeface="Times New Roman" panose="02020603050405020304" pitchFamily="18" charset="0"/>
                <a:cs typeface="Times New Roman" panose="02020603050405020304" pitchFamily="18" charset="0"/>
              </a:rPr>
              <a:t>Entidades sujetas al requisito de </a:t>
            </a:r>
            <a:r>
              <a:rPr lang="es-CR" sz="2800" dirty="0" smtClean="0">
                <a:solidFill>
                  <a:schemeClr val="bg1"/>
                </a:solidFill>
                <a:latin typeface="Times New Roman" panose="02020603050405020304" pitchFamily="18" charset="0"/>
                <a:cs typeface="Times New Roman" panose="02020603050405020304" pitchFamily="18" charset="0"/>
              </a:rPr>
              <a:t>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69192" y="1309962"/>
            <a:ext cx="8285147" cy="461665"/>
          </a:xfrm>
          <a:prstGeom prst="rect">
            <a:avLst/>
          </a:prstGeom>
        </p:spPr>
        <p:txBody>
          <a:bodyPr wrap="square">
            <a:spAutoFit/>
          </a:bodyPr>
          <a:lstStyle/>
          <a:p>
            <a:pPr marL="342900" lvl="0" indent="-342900" algn="just" defTabSz="914400" eaLnBrk="0" fontAlgn="base" hangingPunct="0">
              <a:spcBef>
                <a:spcPct val="20000"/>
              </a:spcBef>
              <a:spcAft>
                <a:spcPct val="0"/>
              </a:spcAft>
              <a:defRPr/>
            </a:pPr>
            <a:r>
              <a:rPr lang="es-CR" sz="2400" kern="0" dirty="0" smtClean="0">
                <a:solidFill>
                  <a:srgbClr val="3333CC">
                    <a:lumMod val="75000"/>
                  </a:srgbClr>
                </a:solidFill>
                <a:latin typeface="Times New Roman"/>
              </a:rPr>
              <a:t>	</a:t>
            </a:r>
            <a:endParaRPr lang="es-ES" sz="1600" kern="0" dirty="0">
              <a:solidFill>
                <a:srgbClr val="3333CC">
                  <a:lumMod val="75000"/>
                </a:srgbClr>
              </a:solidFill>
              <a:latin typeface="Times New Roman"/>
            </a:endParaRPr>
          </a:p>
        </p:txBody>
      </p:sp>
      <p:graphicFrame>
        <p:nvGraphicFramePr>
          <p:cNvPr id="3" name="Tabla 2"/>
          <p:cNvGraphicFramePr>
            <a:graphicFrameLocks noGrp="1"/>
          </p:cNvGraphicFramePr>
          <p:nvPr>
            <p:extLst>
              <p:ext uri="{D42A27DB-BD31-4B8C-83A1-F6EECF244321}">
                <p14:modId xmlns:p14="http://schemas.microsoft.com/office/powerpoint/2010/main" val="4051224802"/>
              </p:ext>
            </p:extLst>
          </p:nvPr>
        </p:nvGraphicFramePr>
        <p:xfrm>
          <a:off x="1417805" y="1314279"/>
          <a:ext cx="6532675" cy="4525954"/>
        </p:xfrm>
        <a:graphic>
          <a:graphicData uri="http://schemas.openxmlformats.org/drawingml/2006/table">
            <a:tbl>
              <a:tblPr>
                <a:tableStyleId>{5C22544A-7EE6-4342-B048-85BDC9FD1C3A}</a:tableStyleId>
              </a:tblPr>
              <a:tblGrid>
                <a:gridCol w="694965"/>
                <a:gridCol w="5837710"/>
              </a:tblGrid>
              <a:tr h="173741">
                <a:tc>
                  <a:txBody>
                    <a:bodyPr/>
                    <a:lstStyle/>
                    <a:p>
                      <a:pPr algn="ctr" rtl="0" fontAlgn="b"/>
                      <a:r>
                        <a:rPr lang="es-CR" sz="700" u="none" strike="noStrike" dirty="0">
                          <a:effectLst/>
                        </a:rPr>
                        <a:t>1</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de Costa Rica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2</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Nacional de Costa Rica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3</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Hipotecario de la Vivienda (BANHVI)</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4</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Popular y de Desarrollo Comunal </a:t>
                      </a:r>
                      <a:r>
                        <a:rPr lang="es-CR" sz="500" u="none" strike="noStrike" dirty="0">
                          <a:effectLst/>
                        </a:rPr>
                        <a:t>(Únicamente encaja sobre cuentas corrientes, según Art. 63, Ley 7558</a:t>
                      </a:r>
                      <a:r>
                        <a:rPr lang="es-CR" sz="700" u="none" strike="noStrike" dirty="0">
                          <a:effectLst/>
                        </a:rPr>
                        <a:t>)</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5</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General (Costa Rica)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6</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BAC San Jose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7</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BCT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8</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Cathay de Costa Rica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9</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CMB (Costa Rica)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10</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Davivienda (Costa Rica)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11</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Improsa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12</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Lafise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13</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Banco Promérica de Costa Rica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14</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Scotiabank de Costa Rica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15</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Prival Bank (Costa Rica),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16</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Caja de Ahorro y Préstamo de la Asoc. Nacional de Educadores (Cajande)</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17</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Financiera Cafsa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18</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Financiera Comeca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19</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Financiera Desyfin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20</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Financiera G&amp;T Continental Costa Rica S.A. </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21</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Financiera Credilat S.A.</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22</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Grupo Mutual Alajuela - La Vivienda de Ahorro y Préstamo</a:t>
                      </a:r>
                      <a:endParaRPr lang="es-CR" sz="700" b="0" i="0" u="none" strike="noStrike" dirty="0">
                        <a:solidFill>
                          <a:srgbClr val="000000"/>
                        </a:solidFill>
                        <a:effectLst/>
                        <a:latin typeface="Arial" panose="020B0604020202020204" pitchFamily="34" charset="0"/>
                      </a:endParaRPr>
                    </a:p>
                  </a:txBody>
                  <a:tcPr marL="8687" marR="8687" marT="8687" marB="0" anchor="b"/>
                </a:tc>
              </a:tr>
              <a:tr h="173741">
                <a:tc>
                  <a:txBody>
                    <a:bodyPr/>
                    <a:lstStyle/>
                    <a:p>
                      <a:pPr algn="ctr" rtl="0" fontAlgn="b"/>
                      <a:r>
                        <a:rPr lang="es-CR" sz="700" u="none" strike="noStrike" dirty="0">
                          <a:effectLst/>
                        </a:rPr>
                        <a:t>23</a:t>
                      </a:r>
                      <a:endParaRPr lang="es-CR" sz="700" b="0" i="0" u="none" strike="noStrike" dirty="0">
                        <a:solidFill>
                          <a:srgbClr val="000000"/>
                        </a:solidFill>
                        <a:effectLst/>
                        <a:latin typeface="Arial" panose="020B0604020202020204" pitchFamily="34" charset="0"/>
                      </a:endParaRPr>
                    </a:p>
                  </a:txBody>
                  <a:tcPr marL="8687" marR="8687" marT="8687" marB="0" anchor="b"/>
                </a:tc>
                <a:tc>
                  <a:txBody>
                    <a:bodyPr/>
                    <a:lstStyle/>
                    <a:p>
                      <a:pPr algn="l" rtl="0" fontAlgn="b"/>
                      <a:r>
                        <a:rPr lang="es-CR" sz="700" u="none" strike="noStrike" dirty="0">
                          <a:effectLst/>
                        </a:rPr>
                        <a:t>Mutual Cartago de Ahorro y Préstamo</a:t>
                      </a:r>
                      <a:endParaRPr lang="es-CR" sz="700" b="0" i="0" u="none" strike="noStrike" dirty="0">
                        <a:solidFill>
                          <a:srgbClr val="000000"/>
                        </a:solidFill>
                        <a:effectLst/>
                        <a:latin typeface="Arial" panose="020B0604020202020204" pitchFamily="34" charset="0"/>
                      </a:endParaRPr>
                    </a:p>
                  </a:txBody>
                  <a:tcPr marL="8687" marR="8687" marT="8687" marB="0" anchor="b"/>
                </a:tc>
              </a:tr>
              <a:tr h="529911">
                <a:tc>
                  <a:txBody>
                    <a:bodyPr/>
                    <a:lstStyle/>
                    <a:p>
                      <a:pPr algn="ctr" rtl="0" fontAlgn="ctr"/>
                      <a:r>
                        <a:rPr lang="es-CR" sz="700" u="none" strike="noStrike" dirty="0">
                          <a:effectLst/>
                        </a:rPr>
                        <a:t>*</a:t>
                      </a:r>
                      <a:endParaRPr lang="es-CR" sz="700" b="0" i="0" u="none" strike="noStrike" dirty="0">
                        <a:solidFill>
                          <a:srgbClr val="000000"/>
                        </a:solidFill>
                        <a:effectLst/>
                        <a:latin typeface="Arial" panose="020B0604020202020204" pitchFamily="34" charset="0"/>
                      </a:endParaRPr>
                    </a:p>
                  </a:txBody>
                  <a:tcPr marL="8687" marR="8687" marT="8687" marB="0" anchor="ctr"/>
                </a:tc>
                <a:tc>
                  <a:txBody>
                    <a:bodyPr/>
                    <a:lstStyle/>
                    <a:p>
                      <a:pPr algn="l" rtl="0" fontAlgn="b"/>
                      <a:r>
                        <a:rPr lang="es-CR" sz="700" u="none" strike="noStrike" dirty="0">
                          <a:effectLst/>
                        </a:rPr>
                        <a:t>Mediante acuerdo adoptado por el Consejo de Gobierno, en la sesión extraordinaria número 12, celebrada el 25 de mayo del 2017, el Banco Crédito Agrícola de Cartago fue excluido de la actividad de intermediación financiera. Asimismo el Consejo Nacional de Supervisión del Sistema Financiero, en el numeral II del Artículo 4 del acta de la sesión 1385-2017, celebrada el 22 de diciembre del 2017, ordenó la intervención de ese Banco, hasta por un plazo de seis meses contados a partir de la comunicación de ese acuerdo.</a:t>
                      </a:r>
                      <a:endParaRPr lang="es-CR" sz="700" b="0" i="0" u="none" strike="noStrike" dirty="0">
                        <a:solidFill>
                          <a:srgbClr val="000000"/>
                        </a:solidFill>
                        <a:effectLst/>
                        <a:latin typeface="Arial" panose="020B0604020202020204" pitchFamily="34" charset="0"/>
                      </a:endParaRPr>
                    </a:p>
                  </a:txBody>
                  <a:tcPr marL="8687" marR="8687" marT="8687" marB="0" anchor="b"/>
                </a:tc>
              </a:tr>
            </a:tbl>
          </a:graphicData>
        </a:graphic>
      </p:graphicFrame>
    </p:spTree>
    <p:extLst>
      <p:ext uri="{BB962C8B-B14F-4D97-AF65-F5344CB8AC3E}">
        <p14:creationId xmlns:p14="http://schemas.microsoft.com/office/powerpoint/2010/main" val="4274709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defRPr/>
            </a:pPr>
            <a:r>
              <a:rPr lang="es-CR" sz="2800" dirty="0" smtClean="0">
                <a:solidFill>
                  <a:schemeClr val="bg1"/>
                </a:solidFill>
                <a:latin typeface="Times New Roman" panose="02020603050405020304" pitchFamily="18" charset="0"/>
                <a:cs typeface="Times New Roman" panose="02020603050405020304" pitchFamily="18" charset="0"/>
              </a:rPr>
              <a:t>Límites </a:t>
            </a:r>
            <a:r>
              <a:rPr lang="es-CR" sz="2800" dirty="0">
                <a:solidFill>
                  <a:schemeClr val="bg1"/>
                </a:solidFill>
                <a:latin typeface="Times New Roman" panose="02020603050405020304" pitchFamily="18" charset="0"/>
                <a:cs typeface="Times New Roman" panose="02020603050405020304" pitchFamily="18" charset="0"/>
              </a:rPr>
              <a:t>del </a:t>
            </a:r>
            <a:r>
              <a:rPr lang="es-CR" sz="2800" dirty="0" smtClean="0">
                <a:solidFill>
                  <a:schemeClr val="bg1"/>
                </a:solidFill>
                <a:latin typeface="Times New Roman" panose="02020603050405020304" pitchFamily="18" charset="0"/>
                <a:cs typeface="Times New Roman" panose="02020603050405020304" pitchFamily="18" charset="0"/>
              </a:rPr>
              <a:t>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07648" y="1225689"/>
            <a:ext cx="8379152" cy="4585871"/>
          </a:xfrm>
          <a:prstGeom prst="rect">
            <a:avLst/>
          </a:prstGeom>
        </p:spPr>
        <p:txBody>
          <a:bodyPr wrap="square">
            <a:spAutoFit/>
          </a:bodyPr>
          <a:lstStyle/>
          <a:p>
            <a:pPr marL="342900" marR="0" lvl="0" indent="-342900" algn="just" defTabSz="914400" eaLnBrk="0" fontAlgn="ctr" latinLnBrk="0" hangingPunct="0">
              <a:lnSpc>
                <a:spcPct val="100000"/>
              </a:lnSpc>
              <a:spcBef>
                <a:spcPct val="20000"/>
              </a:spcBef>
              <a:spcAft>
                <a:spcPct val="0"/>
              </a:spcAft>
              <a:buClrTx/>
              <a:buSzTx/>
              <a:buFontTx/>
              <a:buNone/>
              <a:tabLst/>
              <a:defRPr/>
            </a:pPr>
            <a:endParaRPr kumimoji="0" lang="es-CR" b="0" i="0" u="none" strike="noStrike" kern="0" cap="none" spc="0" normalizeH="0" baseline="0" noProof="0" dirty="0" smtClean="0">
              <a:ln>
                <a:noFill/>
              </a:ln>
              <a:effectLst/>
              <a:uLnTx/>
              <a:uFillTx/>
              <a:latin typeface="Times New Roman"/>
            </a:endParaRPr>
          </a:p>
          <a:p>
            <a:pPr marL="342900" marR="0" lvl="0" indent="-342900" algn="just" defTabSz="914400" eaLnBrk="0" fontAlgn="ctr" latinLnBrk="0" hangingPunct="0">
              <a:lnSpc>
                <a:spcPct val="100000"/>
              </a:lnSpc>
              <a:spcBef>
                <a:spcPct val="20000"/>
              </a:spcBef>
              <a:spcAft>
                <a:spcPct val="0"/>
              </a:spcAft>
              <a:buClrTx/>
              <a:buSzTx/>
              <a:buFontTx/>
              <a:buNone/>
              <a:tabLst/>
              <a:defRPr/>
            </a:pPr>
            <a:r>
              <a:rPr kumimoji="0" lang="es-CR" b="0" i="0" u="none" strike="noStrike" kern="0" cap="none" spc="0" normalizeH="0" baseline="0" noProof="0" dirty="0" smtClean="0">
                <a:ln>
                  <a:noFill/>
                </a:ln>
                <a:effectLst/>
                <a:uLnTx/>
                <a:uFillTx/>
                <a:latin typeface="Times New Roman"/>
              </a:rPr>
              <a:t>El Artículo </a:t>
            </a:r>
            <a:r>
              <a:rPr kumimoji="0" lang="es-CR" b="0" i="0" u="none" strike="noStrike" kern="0" cap="none" spc="0" normalizeH="0" baseline="0" noProof="0" dirty="0">
                <a:ln>
                  <a:noFill/>
                </a:ln>
                <a:effectLst/>
                <a:uLnTx/>
                <a:uFillTx/>
                <a:latin typeface="Times New Roman"/>
              </a:rPr>
              <a:t>63 </a:t>
            </a:r>
            <a:r>
              <a:rPr kumimoji="0" lang="es-CR" b="0" i="0" u="none" strike="noStrike" kern="0" cap="none" spc="0" normalizeH="0" baseline="0" noProof="0" dirty="0" smtClean="0">
                <a:ln>
                  <a:noFill/>
                </a:ln>
                <a:effectLst/>
                <a:uLnTx/>
                <a:uFillTx/>
                <a:latin typeface="Times New Roman"/>
              </a:rPr>
              <a:t>de la Ley </a:t>
            </a:r>
            <a:r>
              <a:rPr kumimoji="0" lang="es-CR" b="0" i="0" u="none" strike="noStrike" kern="0" cap="none" spc="0" normalizeH="0" baseline="0" noProof="0" dirty="0">
                <a:ln>
                  <a:noFill/>
                </a:ln>
                <a:effectLst/>
                <a:uLnTx/>
                <a:uFillTx/>
                <a:latin typeface="Times New Roman"/>
              </a:rPr>
              <a:t>7558 </a:t>
            </a:r>
            <a:r>
              <a:rPr kumimoji="0" lang="es-CR" b="0" i="0" u="none" strike="noStrike" kern="0" cap="none" spc="0" normalizeH="0" baseline="0" noProof="0" dirty="0" smtClean="0">
                <a:ln>
                  <a:noFill/>
                </a:ln>
                <a:effectLst/>
                <a:uLnTx/>
                <a:uFillTx/>
                <a:latin typeface="Times New Roman"/>
              </a:rPr>
              <a:t>(LOBCCR), indica que:</a:t>
            </a:r>
            <a:endParaRPr kumimoji="0" lang="es-CR" sz="1600" b="0" i="0" u="none" strike="noStrike" kern="0" cap="none" spc="0" normalizeH="0" baseline="0" noProof="0" dirty="0" smtClean="0">
              <a:ln>
                <a:noFill/>
              </a:ln>
              <a:effectLst/>
              <a:uLnTx/>
              <a:uFillTx/>
              <a:latin typeface="Times New Roman"/>
            </a:endParaRPr>
          </a:p>
          <a:p>
            <a:pPr marL="342900" marR="0" lvl="0" indent="-342900" algn="just" defTabSz="914400" eaLnBrk="0" fontAlgn="ctr" latinLnBrk="0" hangingPunct="0">
              <a:lnSpc>
                <a:spcPct val="100000"/>
              </a:lnSpc>
              <a:spcBef>
                <a:spcPct val="20000"/>
              </a:spcBef>
              <a:spcAft>
                <a:spcPct val="0"/>
              </a:spcAft>
              <a:buClrTx/>
              <a:buSzTx/>
              <a:buFontTx/>
              <a:buNone/>
              <a:tabLst/>
              <a:defRPr/>
            </a:pPr>
            <a:r>
              <a:rPr kumimoji="0" lang="es-CR" sz="1600" b="0" i="0" u="none" strike="noStrike" kern="0" cap="none" spc="0" normalizeH="0" baseline="0" noProof="0" dirty="0" smtClean="0">
                <a:ln>
                  <a:noFill/>
                </a:ln>
                <a:effectLst/>
                <a:uLnTx/>
                <a:uFillTx/>
                <a:latin typeface="Times New Roman"/>
              </a:rPr>
              <a:t> </a:t>
            </a:r>
          </a:p>
          <a:p>
            <a:pPr marL="285750" marR="0" lvl="0" indent="-285750" algn="just" defTabSz="914400" eaLnBrk="0" fontAlgn="ctr" latinLnBrk="0" hangingPunct="0">
              <a:lnSpc>
                <a:spcPct val="100000"/>
              </a:lnSpc>
              <a:spcBef>
                <a:spcPct val="20000"/>
              </a:spcBef>
              <a:spcAft>
                <a:spcPct val="0"/>
              </a:spcAft>
              <a:buClrTx/>
              <a:buSzTx/>
              <a:buFont typeface="Arial" panose="020B0604020202020204" pitchFamily="34" charset="0"/>
              <a:buChar char="•"/>
              <a:tabLst/>
              <a:defRPr/>
            </a:pPr>
            <a:r>
              <a:rPr kumimoji="0" lang="es-CR" sz="1600" b="0" i="0" u="none" strike="noStrike" kern="0" cap="none" spc="0" normalizeH="0" baseline="0" noProof="0" dirty="0" smtClean="0">
                <a:ln>
                  <a:noFill/>
                </a:ln>
                <a:effectLst/>
                <a:uLnTx/>
                <a:uFillTx/>
                <a:latin typeface="Times New Roman"/>
              </a:rPr>
              <a:t>La Junta Directiva del Banco Central de Costa Rica </a:t>
            </a:r>
            <a:r>
              <a:rPr kumimoji="0" lang="es-CR" sz="1600" b="1" i="0" u="sng" strike="noStrike" kern="0" cap="none" spc="0" normalizeH="0" baseline="0" noProof="0" dirty="0" smtClean="0">
                <a:ln>
                  <a:noFill/>
                </a:ln>
                <a:effectLst/>
                <a:uLnTx/>
                <a:uFillTx/>
                <a:latin typeface="Times New Roman"/>
              </a:rPr>
              <a:t>fijará</a:t>
            </a:r>
            <a:r>
              <a:rPr kumimoji="0" lang="es-CR" sz="1600" b="0" i="0" u="none" strike="noStrike" kern="0" cap="none" spc="0" normalizeH="0" baseline="0" noProof="0" dirty="0" smtClean="0">
                <a:ln>
                  <a:noFill/>
                </a:ln>
                <a:effectLst/>
                <a:uLnTx/>
                <a:uFillTx/>
                <a:latin typeface="Times New Roman"/>
              </a:rPr>
              <a:t> los Encajes Mínimos Legales con respecto al saldo de los depósitos y las captaciones, con un límite máximo de un quince por ciento (15%).</a:t>
            </a:r>
          </a:p>
          <a:p>
            <a:pPr marL="285750" marR="0" lvl="0" indent="-285750" algn="just" defTabSz="914400" eaLnBrk="0" fontAlgn="ctr" latinLnBrk="0" hangingPunct="0">
              <a:lnSpc>
                <a:spcPct val="100000"/>
              </a:lnSpc>
              <a:spcBef>
                <a:spcPct val="20000"/>
              </a:spcBef>
              <a:spcAft>
                <a:spcPct val="0"/>
              </a:spcAft>
              <a:buClrTx/>
              <a:buSzTx/>
              <a:buFont typeface="Arial" panose="020B0604020202020204" pitchFamily="34" charset="0"/>
              <a:buChar char="•"/>
              <a:tabLst/>
              <a:defRPr/>
            </a:pPr>
            <a:r>
              <a:rPr kumimoji="0" lang="es-CR" sz="1600" b="0" i="0" u="none" strike="noStrike" kern="0" cap="none" spc="0" normalizeH="0" baseline="0" noProof="0" dirty="0" smtClean="0">
                <a:ln>
                  <a:noFill/>
                </a:ln>
                <a:effectLst/>
                <a:uLnTx/>
                <a:uFillTx/>
                <a:latin typeface="Times New Roman"/>
              </a:rPr>
              <a:t>El </a:t>
            </a:r>
            <a:r>
              <a:rPr kumimoji="0" lang="es-CR" sz="1600" b="0" i="0" u="none" strike="noStrike" kern="0" cap="none" spc="0" normalizeH="0" baseline="0" noProof="0" dirty="0">
                <a:ln>
                  <a:noFill/>
                </a:ln>
                <a:effectLst/>
                <a:uLnTx/>
                <a:uFillTx/>
                <a:latin typeface="Times New Roman"/>
              </a:rPr>
              <a:t>porcentaje de </a:t>
            </a:r>
            <a:r>
              <a:rPr kumimoji="0" lang="es-CR" sz="1600" b="0" i="0" u="none" strike="noStrike" kern="0" cap="none" spc="0" normalizeH="0" baseline="0" noProof="0" dirty="0" smtClean="0">
                <a:ln>
                  <a:noFill/>
                </a:ln>
                <a:effectLst/>
                <a:uLnTx/>
                <a:uFillTx/>
                <a:latin typeface="Times New Roman"/>
              </a:rPr>
              <a:t>Encaje Mínimo </a:t>
            </a:r>
            <a:r>
              <a:rPr kumimoji="0" lang="es-CR" sz="1600" b="0" i="0" u="none" strike="noStrike" kern="0" cap="none" spc="0" normalizeH="0" baseline="0" noProof="0" dirty="0">
                <a:ln>
                  <a:noFill/>
                </a:ln>
                <a:effectLst/>
                <a:uLnTx/>
                <a:uFillTx/>
                <a:latin typeface="Times New Roman"/>
              </a:rPr>
              <a:t>que establezca la Junta será de aplicación general para todo tipo de depósitos o captaciones y para todas las instituciones. </a:t>
            </a:r>
          </a:p>
          <a:p>
            <a:pPr marL="285750" marR="0" lvl="0" indent="-285750" algn="just" defTabSz="914400" eaLnBrk="0" fontAlgn="ctr" latinLnBrk="0" hangingPunct="0">
              <a:lnSpc>
                <a:spcPct val="100000"/>
              </a:lnSpc>
              <a:spcBef>
                <a:spcPct val="20000"/>
              </a:spcBef>
              <a:spcAft>
                <a:spcPct val="0"/>
              </a:spcAft>
              <a:buClrTx/>
              <a:buSzTx/>
              <a:buFont typeface="Arial" panose="020B0604020202020204" pitchFamily="34" charset="0"/>
              <a:buChar char="•"/>
              <a:tabLst/>
              <a:defRPr/>
            </a:pPr>
            <a:r>
              <a:rPr kumimoji="0" lang="es-CR" sz="1600" b="0" i="0" u="none" strike="noStrike" kern="0" cap="none" spc="0" normalizeH="0" baseline="0" noProof="0" dirty="0" smtClean="0">
                <a:ln>
                  <a:noFill/>
                </a:ln>
                <a:effectLst/>
                <a:uLnTx/>
                <a:uFillTx/>
                <a:latin typeface="Times New Roman"/>
              </a:rPr>
              <a:t>La </a:t>
            </a:r>
            <a:r>
              <a:rPr kumimoji="0" lang="es-CR" sz="1600" b="0" i="0" u="none" strike="noStrike" kern="0" cap="none" spc="0" normalizeH="0" baseline="0" noProof="0" dirty="0">
                <a:ln>
                  <a:noFill/>
                </a:ln>
                <a:effectLst/>
                <a:uLnTx/>
                <a:uFillTx/>
                <a:latin typeface="Times New Roman"/>
              </a:rPr>
              <a:t>única diferencia que podrá establecerse en el nivel de encajes es entre los depósitos o captaciones en colones y en moneda </a:t>
            </a:r>
            <a:r>
              <a:rPr kumimoji="0" lang="es-CR" sz="1600" b="0" i="0" u="none" strike="noStrike" kern="0" cap="none" spc="0" normalizeH="0" baseline="0" noProof="0" dirty="0" smtClean="0">
                <a:ln>
                  <a:noFill/>
                </a:ln>
                <a:effectLst/>
                <a:uLnTx/>
                <a:uFillTx/>
                <a:latin typeface="Times New Roman"/>
              </a:rPr>
              <a:t>extranjera.</a:t>
            </a:r>
          </a:p>
          <a:p>
            <a:pPr marL="285750" lvl="0" indent="-285750" algn="just" defTabSz="914400" eaLnBrk="0" fontAlgn="base" hangingPunct="0">
              <a:spcBef>
                <a:spcPct val="20000"/>
              </a:spcBef>
              <a:spcAft>
                <a:spcPct val="0"/>
              </a:spcAft>
              <a:buFont typeface="Arial" panose="020B0604020202020204" pitchFamily="34" charset="0"/>
              <a:buChar char="•"/>
              <a:defRPr/>
            </a:pPr>
            <a:r>
              <a:rPr lang="es-CR" sz="1400" kern="0" dirty="0">
                <a:latin typeface="Times New Roman"/>
              </a:rPr>
              <a:t>El Banco Central no reconocerá interés alguno sobre el encaje, salvo lo establecido en el artículo 80 de esta ley. </a:t>
            </a:r>
          </a:p>
          <a:p>
            <a:pPr marL="285750" lvl="0" indent="-285750" algn="just" defTabSz="914400" eaLnBrk="0" fontAlgn="base" hangingPunct="0">
              <a:spcBef>
                <a:spcPct val="20000"/>
              </a:spcBef>
              <a:spcAft>
                <a:spcPct val="0"/>
              </a:spcAft>
              <a:buFont typeface="Arial" panose="020B0604020202020204" pitchFamily="34" charset="0"/>
              <a:buChar char="•"/>
              <a:defRPr/>
            </a:pPr>
            <a:r>
              <a:rPr lang="es-CR" sz="1400" kern="0" dirty="0" smtClean="0">
                <a:latin typeface="Times New Roman"/>
              </a:rPr>
              <a:t>Estarán </a:t>
            </a:r>
            <a:r>
              <a:rPr lang="es-CR" sz="1400" kern="0" dirty="0">
                <a:latin typeface="Times New Roman"/>
              </a:rPr>
              <a:t>sujetas al requisito de encaje mínimo legal las entidades financieras que lleven a cabo operaciones de intermediación, definidas como tales en el artículo 116 de la ley 7558 (LOBCCR).  </a:t>
            </a:r>
            <a:endParaRPr lang="es-CR" sz="1400" kern="0" dirty="0" smtClean="0">
              <a:latin typeface="Times New Roman"/>
            </a:endParaRPr>
          </a:p>
          <a:p>
            <a:pPr marL="285750" lvl="0" indent="-285750" algn="just" defTabSz="914400" eaLnBrk="0" fontAlgn="base" hangingPunct="0">
              <a:spcBef>
                <a:spcPct val="20000"/>
              </a:spcBef>
              <a:spcAft>
                <a:spcPct val="0"/>
              </a:spcAft>
              <a:buFont typeface="Arial" panose="020B0604020202020204" pitchFamily="34" charset="0"/>
              <a:buChar char="•"/>
              <a:defRPr/>
            </a:pPr>
            <a:r>
              <a:rPr lang="es-CR" sz="1400" b="1" u="sng" kern="0" dirty="0" smtClean="0">
                <a:latin typeface="Times New Roman"/>
              </a:rPr>
              <a:t>En </a:t>
            </a:r>
            <a:r>
              <a:rPr lang="es-CR" sz="1400" b="1" u="sng" kern="0" dirty="0">
                <a:latin typeface="Times New Roman"/>
              </a:rPr>
              <a:t>el caso del Banco Popular y de Desarrollo Comunal únicamente serán sujeto de encaje los depósitos por concepto de cuenta corriente.</a:t>
            </a:r>
            <a:endParaRPr lang="es-ES" sz="1400" b="1" u="sng" kern="0" dirty="0">
              <a:latin typeface="Times New Roman"/>
            </a:endParaRPr>
          </a:p>
          <a:p>
            <a:pPr marL="342900" marR="0" lvl="0" indent="-342900" algn="just" defTabSz="914400" eaLnBrk="0" fontAlgn="ctr" latinLnBrk="0" hangingPunct="0">
              <a:lnSpc>
                <a:spcPct val="100000"/>
              </a:lnSpc>
              <a:spcBef>
                <a:spcPct val="20000"/>
              </a:spcBef>
              <a:spcAft>
                <a:spcPct val="0"/>
              </a:spcAft>
              <a:buClrTx/>
              <a:buSzTx/>
              <a:buFontTx/>
              <a:buChar char="•"/>
              <a:tabLst/>
              <a:defRPr/>
            </a:pPr>
            <a:endParaRPr kumimoji="0" lang="es-CR" sz="16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val="32107649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31562" y="274638"/>
            <a:ext cx="8481701" cy="889003"/>
          </a:xfrm>
        </p:spPr>
        <p:txBody>
          <a:bodyPr>
            <a:noAutofit/>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Tasas </a:t>
            </a:r>
            <a:r>
              <a:rPr lang="es-CR" altLang="es-CR" sz="2800" b="1" dirty="0" smtClean="0">
                <a:solidFill>
                  <a:schemeClr val="bg1"/>
                </a:solidFill>
                <a:latin typeface="Times New Roman" panose="02020603050405020304" pitchFamily="18" charset="0"/>
                <a:cs typeface="Times New Roman" panose="02020603050405020304" pitchFamily="18" charset="0"/>
              </a:rPr>
              <a:t>Históricas </a:t>
            </a:r>
            <a:r>
              <a:rPr lang="es-CR" altLang="es-CR" sz="2800" b="1" dirty="0">
                <a:solidFill>
                  <a:schemeClr val="bg1"/>
                </a:solidFill>
                <a:latin typeface="Times New Roman" panose="02020603050405020304" pitchFamily="18" charset="0"/>
                <a:cs typeface="Times New Roman" panose="02020603050405020304" pitchFamily="18" charset="0"/>
              </a:rPr>
              <a:t>de </a:t>
            </a:r>
            <a:r>
              <a:rPr lang="es-CR" altLang="es-CR" sz="2800" b="1" dirty="0" smtClean="0">
                <a:solidFill>
                  <a:schemeClr val="bg1"/>
                </a:solidFill>
                <a:latin typeface="Times New Roman" panose="02020603050405020304" pitchFamily="18" charset="0"/>
                <a:cs typeface="Times New Roman" panose="02020603050405020304" pitchFamily="18" charset="0"/>
              </a:rPr>
              <a:t>Encaje Mínimo Legal</a:t>
            </a:r>
            <a:r>
              <a:rPr lang="es-CR" altLang="es-CR" sz="2800" b="1" dirty="0">
                <a:solidFill>
                  <a:schemeClr val="bg1"/>
                </a:solidFill>
                <a:latin typeface="Times New Roman" panose="02020603050405020304" pitchFamily="18" charset="0"/>
                <a:cs typeface="Times New Roman" panose="02020603050405020304" pitchFamily="18" charset="0"/>
              </a:rPr>
              <a:t/>
            </a:r>
            <a:br>
              <a:rPr lang="es-CR" altLang="es-CR" sz="2800" b="1" dirty="0">
                <a:solidFill>
                  <a:schemeClr val="bg1"/>
                </a:solidFill>
                <a:latin typeface="Times New Roman" panose="02020603050405020304" pitchFamily="18" charset="0"/>
                <a:cs typeface="Times New Roman" panose="02020603050405020304" pitchFamily="18" charset="0"/>
              </a:rPr>
            </a:br>
            <a:r>
              <a:rPr lang="es-CR" altLang="es-CR" sz="2800" b="1" dirty="0">
                <a:solidFill>
                  <a:schemeClr val="bg1"/>
                </a:solidFill>
                <a:latin typeface="Times New Roman" panose="02020603050405020304" pitchFamily="18" charset="0"/>
                <a:cs typeface="Times New Roman" panose="02020603050405020304" pitchFamily="18" charset="0"/>
              </a:rPr>
              <a:t> a partir del año </a:t>
            </a:r>
            <a:r>
              <a:rPr lang="es-CR" altLang="es-CR" sz="2800" b="1" dirty="0" smtClean="0">
                <a:solidFill>
                  <a:schemeClr val="bg1"/>
                </a:solidFill>
                <a:latin typeface="Times New Roman" panose="02020603050405020304" pitchFamily="18" charset="0"/>
                <a:cs typeface="Times New Roman" panose="02020603050405020304" pitchFamily="18" charset="0"/>
              </a:rPr>
              <a:t>1998</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598206" y="1309491"/>
            <a:ext cx="8075776" cy="338554"/>
          </a:xfrm>
          <a:prstGeom prst="rect">
            <a:avLst/>
          </a:prstGeom>
        </p:spPr>
        <p:txBody>
          <a:bodyPr wrap="square">
            <a:spAutoFit/>
          </a:bodyPr>
          <a:lstStyle/>
          <a:p>
            <a:pPr marL="342900" lvl="0" indent="-342900" defTabSz="914400" eaLnBrk="0" fontAlgn="base" hangingPunct="0">
              <a:spcBef>
                <a:spcPct val="20000"/>
              </a:spcBef>
              <a:spcAft>
                <a:spcPct val="0"/>
              </a:spcAft>
              <a:defRPr/>
            </a:pPr>
            <a:endParaRPr lang="es-CR" sz="1600" kern="0" dirty="0">
              <a:solidFill>
                <a:srgbClr val="3333CC">
                  <a:lumMod val="75000"/>
                </a:srgbClr>
              </a:solidFill>
              <a:latin typeface="Times New Roman"/>
            </a:endParaRPr>
          </a:p>
        </p:txBody>
      </p:sp>
      <p:graphicFrame>
        <p:nvGraphicFramePr>
          <p:cNvPr id="3" name="Tabla 2"/>
          <p:cNvGraphicFramePr>
            <a:graphicFrameLocks noGrp="1"/>
          </p:cNvGraphicFramePr>
          <p:nvPr>
            <p:extLst>
              <p:ext uri="{D42A27DB-BD31-4B8C-83A1-F6EECF244321}">
                <p14:modId xmlns:p14="http://schemas.microsoft.com/office/powerpoint/2010/main" val="4237092595"/>
              </p:ext>
            </p:extLst>
          </p:nvPr>
        </p:nvGraphicFramePr>
        <p:xfrm>
          <a:off x="2838092" y="1449238"/>
          <a:ext cx="3019244" cy="5009287"/>
        </p:xfrm>
        <a:graphic>
          <a:graphicData uri="http://schemas.openxmlformats.org/drawingml/2006/table">
            <a:tbl>
              <a:tblPr/>
              <a:tblGrid>
                <a:gridCol w="2101500"/>
                <a:gridCol w="744835"/>
                <a:gridCol w="172909"/>
              </a:tblGrid>
              <a:tr h="224287">
                <a:tc>
                  <a:txBody>
                    <a:bodyPr/>
                    <a:lstStyle/>
                    <a:p>
                      <a:pPr algn="ctr" fontAlgn="ctr"/>
                      <a:r>
                        <a:rPr lang="es-CR" sz="600" b="1" i="0" u="none" strike="noStrike" dirty="0">
                          <a:solidFill>
                            <a:srgbClr val="000000"/>
                          </a:solidFill>
                          <a:effectLst/>
                          <a:latin typeface="Times New Roman" panose="02020603050405020304" pitchFamily="18" charset="0"/>
                        </a:rPr>
                        <a:t>Fecha que rige</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69B"/>
                    </a:solidFill>
                  </a:tcPr>
                </a:tc>
                <a:tc gridSpan="2">
                  <a:txBody>
                    <a:bodyPr/>
                    <a:lstStyle/>
                    <a:p>
                      <a:pPr algn="ctr" fontAlgn="ctr"/>
                      <a:r>
                        <a:rPr lang="es-CR" sz="600" b="1" i="0" u="none" strike="noStrike">
                          <a:solidFill>
                            <a:srgbClr val="000000"/>
                          </a:solidFill>
                          <a:effectLst/>
                          <a:latin typeface="Times New Roman" panose="02020603050405020304" pitchFamily="18" charset="0"/>
                        </a:rPr>
                        <a:t>Tasa que aplica</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69B"/>
                    </a:solidFill>
                  </a:tcPr>
                </a:tc>
                <a:tc hMerge="1">
                  <a:txBody>
                    <a:bodyPr/>
                    <a:lstStyle/>
                    <a:p>
                      <a:endParaRPr lang="es-CR"/>
                    </a:p>
                  </a:txBody>
                  <a:tcPr/>
                </a:tc>
              </a:tr>
              <a:tr h="145000">
                <a:tc>
                  <a:txBody>
                    <a:bodyPr/>
                    <a:lstStyle/>
                    <a:p>
                      <a:pPr algn="l" fontAlgn="ctr"/>
                      <a:r>
                        <a:rPr lang="es-CR" sz="600" b="0" i="0" u="none" strike="noStrike">
                          <a:solidFill>
                            <a:srgbClr val="000000"/>
                          </a:solidFill>
                          <a:effectLst/>
                          <a:latin typeface="Times New Roman" panose="02020603050405020304" pitchFamily="18" charset="0"/>
                        </a:rPr>
                        <a:t>1° de marzo,1998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2.00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abril, 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2.50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mayo,1998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3.00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junio,1998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3.50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julio, 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4.00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agosto, 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4.50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setiembre, 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5.00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octubre, 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5.50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noviembre, 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6.00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diciembre, 1998</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6.50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enero,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7.00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febrero,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7.50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marzo,1999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8.00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abril,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8.50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mayo,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9.00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junio,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10.00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julio,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11.00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agosto,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12.00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setiembre, 1999</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13.00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16 de octubre, 1999 </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14.00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1º de marzo, 2000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12.00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1º de enero, 2001</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11.00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1º de mayo,2001</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9.00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1º de setiembre, 2001</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7.00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1º de febrero, 2002</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5.00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16 de enero, 2003</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6.50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16 de febrero, 2003</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8.00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16 de marzo 2003</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10.00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setiembre 2004</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11.00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 de octubre  2004</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12.00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16 de julio 2005</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13.50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16 de agosto 2005</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15.00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45000">
                <a:tc>
                  <a:txBody>
                    <a:bodyPr/>
                    <a:lstStyle/>
                    <a:p>
                      <a:pPr algn="l" fontAlgn="ctr"/>
                      <a:r>
                        <a:rPr lang="es-CR" sz="600" b="0" i="0" u="none" strike="noStrike">
                          <a:solidFill>
                            <a:srgbClr val="000000"/>
                          </a:solidFill>
                          <a:effectLst/>
                          <a:latin typeface="Times New Roman" panose="02020603050405020304" pitchFamily="18" charset="0"/>
                        </a:rPr>
                        <a:t>16 de junio 2019 (moneda nacional)</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s-CR" sz="600" b="0" i="0" u="none" strike="noStrike">
                          <a:solidFill>
                            <a:srgbClr val="000000"/>
                          </a:solidFill>
                          <a:effectLst/>
                          <a:latin typeface="Times New Roman" panose="02020603050405020304" pitchFamily="18" charset="0"/>
                        </a:rPr>
                        <a:t>12.00</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s-CR" sz="600" b="0" i="0" u="none" strike="noStrike" dirty="0">
                          <a:solidFill>
                            <a:srgbClr val="000000"/>
                          </a:solidFill>
                          <a:effectLst/>
                          <a:latin typeface="Times New Roman" panose="02020603050405020304" pitchFamily="18" charset="0"/>
                        </a:rPr>
                        <a:t>%</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bl>
          </a:graphicData>
        </a:graphic>
      </p:graphicFrame>
    </p:spTree>
    <p:extLst>
      <p:ext uri="{BB962C8B-B14F-4D97-AF65-F5344CB8AC3E}">
        <p14:creationId xmlns:p14="http://schemas.microsoft.com/office/powerpoint/2010/main" val="15280856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CR" sz="2800" b="1" dirty="0" smtClean="0">
                <a:solidFill>
                  <a:schemeClr val="bg1"/>
                </a:solidFill>
                <a:latin typeface="Times New Roman" panose="02020603050405020304" pitchFamily="18" charset="0"/>
                <a:cs typeface="Times New Roman" panose="02020603050405020304" pitchFamily="18" charset="0"/>
              </a:rPr>
              <a:t/>
            </a:r>
            <a:br>
              <a:rPr lang="es-CR" sz="2800" b="1" dirty="0" smtClean="0">
                <a:solidFill>
                  <a:schemeClr val="bg1"/>
                </a:solidFill>
                <a:latin typeface="Times New Roman" panose="02020603050405020304" pitchFamily="18" charset="0"/>
                <a:cs typeface="Times New Roman" panose="02020603050405020304" pitchFamily="18" charset="0"/>
              </a:rPr>
            </a:br>
            <a:r>
              <a:rPr lang="es-CR" sz="2800" b="1" dirty="0" smtClean="0">
                <a:solidFill>
                  <a:schemeClr val="bg1"/>
                </a:solidFill>
                <a:latin typeface="Times New Roman" panose="02020603050405020304" pitchFamily="18" charset="0"/>
                <a:cs typeface="Times New Roman" panose="02020603050405020304" pitchFamily="18" charset="0"/>
              </a:rPr>
              <a:t>Porcentaje o Nivel </a:t>
            </a:r>
            <a:r>
              <a:rPr lang="es-CR" sz="2800" b="1" dirty="0">
                <a:solidFill>
                  <a:schemeClr val="bg1"/>
                </a:solidFill>
                <a:latin typeface="Times New Roman" panose="02020603050405020304" pitchFamily="18" charset="0"/>
                <a:cs typeface="Times New Roman" panose="02020603050405020304" pitchFamily="18" charset="0"/>
              </a:rPr>
              <a:t>de </a:t>
            </a:r>
            <a:r>
              <a:rPr lang="es-CR" sz="2800" b="1" dirty="0" smtClean="0">
                <a:solidFill>
                  <a:schemeClr val="bg1"/>
                </a:solidFill>
                <a:latin typeface="Times New Roman" panose="02020603050405020304" pitchFamily="18" charset="0"/>
                <a:cs typeface="Times New Roman" panose="02020603050405020304" pitchFamily="18" charset="0"/>
              </a:rPr>
              <a:t>Encaje que se aplica en la actualidad</a:t>
            </a:r>
            <a:r>
              <a:rPr lang="es-CR" altLang="es-CR" sz="2800" b="1" dirty="0">
                <a:solidFill>
                  <a:schemeClr val="bg1"/>
                </a:solidFill>
                <a:latin typeface="Times New Roman" panose="02020603050405020304" pitchFamily="18" charset="0"/>
                <a:cs typeface="Times New Roman" panose="02020603050405020304" pitchFamily="18" charset="0"/>
              </a:rPr>
              <a:t/>
            </a:r>
            <a:br>
              <a:rPr lang="es-CR" altLang="es-CR" sz="2800" b="1" dirty="0">
                <a:solidFill>
                  <a:schemeClr val="bg1"/>
                </a:solidFill>
                <a:latin typeface="Times New Roman" panose="02020603050405020304" pitchFamily="18" charset="0"/>
                <a:cs typeface="Times New Roman" panose="02020603050405020304" pitchFamily="18" charset="0"/>
              </a:rPr>
            </a:br>
            <a:r>
              <a:rPr lang="es-CR" altLang="es-CR" sz="2800" b="1" dirty="0">
                <a:solidFill>
                  <a:schemeClr val="bg1"/>
                </a:solidFill>
                <a:latin typeface="Times New Roman" panose="02020603050405020304" pitchFamily="18" charset="0"/>
                <a:cs typeface="Times New Roman" panose="02020603050405020304" pitchFamily="18" charset="0"/>
              </a:rPr>
              <a:t> </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3" name="2 Rectángulo"/>
          <p:cNvSpPr/>
          <p:nvPr/>
        </p:nvSpPr>
        <p:spPr>
          <a:xfrm>
            <a:off x="457200" y="2219437"/>
            <a:ext cx="8327877" cy="480131"/>
          </a:xfrm>
          <a:prstGeom prst="rect">
            <a:avLst/>
          </a:prstGeom>
        </p:spPr>
        <p:txBody>
          <a:bodyPr wrap="square">
            <a:spAutoFit/>
          </a:bodyPr>
          <a:lstStyle/>
          <a:p>
            <a:pPr marL="342900" lvl="0" indent="-342900" algn="just" defTabSz="914400" fontAlgn="base">
              <a:lnSpc>
                <a:spcPct val="90000"/>
              </a:lnSpc>
              <a:spcBef>
                <a:spcPct val="20000"/>
              </a:spcBef>
              <a:spcAft>
                <a:spcPct val="0"/>
              </a:spcAft>
              <a:defRPr/>
            </a:pPr>
            <a:r>
              <a:rPr lang="es-CR" sz="2800" kern="0" dirty="0" smtClean="0">
                <a:solidFill>
                  <a:srgbClr val="3333CC">
                    <a:lumMod val="75000"/>
                  </a:srgbClr>
                </a:solidFill>
                <a:latin typeface="Book Antiqua" pitchFamily="18" charset="0"/>
              </a:rPr>
              <a:t>	</a:t>
            </a:r>
            <a:endParaRPr lang="es-CR" sz="2400" kern="0" dirty="0">
              <a:solidFill>
                <a:srgbClr val="3333CC">
                  <a:lumMod val="75000"/>
                </a:srgbClr>
              </a:solidFill>
              <a:latin typeface="Times New Roman"/>
            </a:endParaRPr>
          </a:p>
        </p:txBody>
      </p:sp>
      <p:sp>
        <p:nvSpPr>
          <p:cNvPr id="7" name="6 Rectángulo"/>
          <p:cNvSpPr/>
          <p:nvPr/>
        </p:nvSpPr>
        <p:spPr>
          <a:xfrm>
            <a:off x="1076770" y="1928878"/>
            <a:ext cx="7178467" cy="302268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342900" lvl="0" indent="-342900" algn="ctr" defTabSz="914400" fontAlgn="base">
              <a:lnSpc>
                <a:spcPct val="90000"/>
              </a:lnSpc>
              <a:spcBef>
                <a:spcPct val="20000"/>
              </a:spcBef>
              <a:spcAft>
                <a:spcPct val="0"/>
              </a:spcAft>
              <a:defRPr/>
            </a:pPr>
            <a:r>
              <a:rPr lang="es-CR" sz="2000" kern="0" dirty="0" smtClean="0">
                <a:solidFill>
                  <a:srgbClr val="3333CC">
                    <a:lumMod val="75000"/>
                  </a:srgbClr>
                </a:solidFill>
                <a:latin typeface="Book Antiqua" pitchFamily="18" charset="0"/>
              </a:rPr>
              <a:t>	</a:t>
            </a:r>
            <a:endParaRPr lang="es-CR" sz="2000" kern="0" dirty="0" smtClean="0">
              <a:solidFill>
                <a:srgbClr val="3333CC">
                  <a:lumMod val="75000"/>
                </a:srgbClr>
              </a:solidFill>
              <a:latin typeface="Book Antiqua" pitchFamily="18" charset="0"/>
            </a:endParaRPr>
          </a:p>
          <a:p>
            <a:pPr marL="342900" lvl="0" indent="-342900" algn="ctr" defTabSz="914400" fontAlgn="base">
              <a:lnSpc>
                <a:spcPct val="90000"/>
              </a:lnSpc>
              <a:spcBef>
                <a:spcPct val="20000"/>
              </a:spcBef>
              <a:spcAft>
                <a:spcPct val="0"/>
              </a:spcAft>
              <a:defRPr/>
            </a:pPr>
            <a:r>
              <a:rPr lang="es-CR" sz="2000" kern="0" dirty="0" smtClean="0">
                <a:solidFill>
                  <a:srgbClr val="3333CC">
                    <a:lumMod val="75000"/>
                  </a:srgbClr>
                </a:solidFill>
                <a:latin typeface="Book Antiqua" pitchFamily="18" charset="0"/>
              </a:rPr>
              <a:t>La tasa del 15% se aplica desde el </a:t>
            </a:r>
            <a:r>
              <a:rPr lang="es-CR" sz="2000" kern="0" dirty="0">
                <a:solidFill>
                  <a:srgbClr val="3333CC">
                    <a:lumMod val="75000"/>
                  </a:srgbClr>
                </a:solidFill>
                <a:latin typeface="Book Antiqua" pitchFamily="18" charset="0"/>
              </a:rPr>
              <a:t>16 de </a:t>
            </a:r>
            <a:r>
              <a:rPr lang="es-CR" sz="2400" kern="0" dirty="0">
                <a:solidFill>
                  <a:srgbClr val="3333CC">
                    <a:lumMod val="75000"/>
                  </a:srgbClr>
                </a:solidFill>
                <a:latin typeface="Book Antiqua" pitchFamily="18" charset="0"/>
              </a:rPr>
              <a:t>agosto</a:t>
            </a:r>
            <a:r>
              <a:rPr lang="es-CR" sz="2000" kern="0" dirty="0">
                <a:solidFill>
                  <a:srgbClr val="3333CC">
                    <a:lumMod val="75000"/>
                  </a:srgbClr>
                </a:solidFill>
                <a:latin typeface="Book Antiqua" pitchFamily="18" charset="0"/>
              </a:rPr>
              <a:t> del 2005, </a:t>
            </a:r>
            <a:r>
              <a:rPr lang="es-CR" sz="2000" kern="0" dirty="0" smtClean="0">
                <a:solidFill>
                  <a:srgbClr val="3333CC">
                    <a:lumMod val="75000"/>
                  </a:srgbClr>
                </a:solidFill>
                <a:latin typeface="Book Antiqua" pitchFamily="18" charset="0"/>
              </a:rPr>
              <a:t>en moneda nacional y moneda extranjera</a:t>
            </a:r>
            <a:r>
              <a:rPr lang="es-CR" sz="2000" kern="0" dirty="0">
                <a:solidFill>
                  <a:srgbClr val="3333CC">
                    <a:lumMod val="75000"/>
                  </a:srgbClr>
                </a:solidFill>
                <a:latin typeface="Book Antiqua" pitchFamily="18" charset="0"/>
              </a:rPr>
              <a:t>, </a:t>
            </a:r>
            <a:r>
              <a:rPr lang="es-CR" sz="2000" kern="0" dirty="0">
                <a:solidFill>
                  <a:srgbClr val="3333CC">
                    <a:lumMod val="75000"/>
                  </a:srgbClr>
                </a:solidFill>
                <a:latin typeface="Book Antiqua" pitchFamily="18" charset="0"/>
              </a:rPr>
              <a:t>sin embargo, la Junta Directiva del Banco Central de Costa </a:t>
            </a:r>
            <a:r>
              <a:rPr lang="es-CR" sz="2000" kern="0" dirty="0">
                <a:solidFill>
                  <a:srgbClr val="3333CC">
                    <a:lumMod val="75000"/>
                  </a:srgbClr>
                </a:solidFill>
                <a:latin typeface="Book Antiqua" pitchFamily="18" charset="0"/>
              </a:rPr>
              <a:t>Rica, mediante el </a:t>
            </a:r>
            <a:r>
              <a:rPr lang="es-CR" sz="2000" kern="0" dirty="0">
                <a:solidFill>
                  <a:srgbClr val="3333CC">
                    <a:lumMod val="75000"/>
                  </a:srgbClr>
                </a:solidFill>
                <a:latin typeface="Book Antiqua" pitchFamily="18" charset="0"/>
              </a:rPr>
              <a:t>artículo 9, del acta de la sesión 5879-2019, </a:t>
            </a:r>
            <a:r>
              <a:rPr lang="es-CR" sz="2000" kern="0" dirty="0">
                <a:solidFill>
                  <a:srgbClr val="3333CC">
                    <a:lumMod val="75000"/>
                  </a:srgbClr>
                </a:solidFill>
                <a:latin typeface="Book Antiqua" pitchFamily="18" charset="0"/>
              </a:rPr>
              <a:t>celebrada el 31 de mayo del 2019, acordó </a:t>
            </a:r>
            <a:r>
              <a:rPr lang="es-CR" sz="2000" kern="0" dirty="0">
                <a:solidFill>
                  <a:srgbClr val="3333CC">
                    <a:lumMod val="75000"/>
                  </a:srgbClr>
                </a:solidFill>
                <a:latin typeface="Book Antiqua" pitchFamily="18" charset="0"/>
              </a:rPr>
              <a:t>bajar la tasa de encaje </a:t>
            </a:r>
            <a:r>
              <a:rPr lang="es-CR" sz="2000" kern="0" dirty="0">
                <a:solidFill>
                  <a:srgbClr val="3333CC">
                    <a:lumMod val="75000"/>
                  </a:srgbClr>
                </a:solidFill>
                <a:latin typeface="Book Antiqua" pitchFamily="18" charset="0"/>
              </a:rPr>
              <a:t>legal al </a:t>
            </a:r>
            <a:r>
              <a:rPr lang="es-CR" sz="2000" kern="0" dirty="0">
                <a:solidFill>
                  <a:srgbClr val="3333CC">
                    <a:lumMod val="75000"/>
                  </a:srgbClr>
                </a:solidFill>
                <a:latin typeface="Book Antiqua" pitchFamily="18" charset="0"/>
              </a:rPr>
              <a:t>12% únicamente en moneda </a:t>
            </a:r>
            <a:r>
              <a:rPr lang="es-CR" sz="2000" kern="0" dirty="0">
                <a:solidFill>
                  <a:srgbClr val="3333CC">
                    <a:lumMod val="75000"/>
                  </a:srgbClr>
                </a:solidFill>
                <a:latin typeface="Book Antiqua" pitchFamily="18" charset="0"/>
              </a:rPr>
              <a:t>nacional. </a:t>
            </a:r>
            <a:r>
              <a:rPr lang="es-CR" sz="2000" kern="0" dirty="0">
                <a:solidFill>
                  <a:srgbClr val="3333CC">
                    <a:lumMod val="75000"/>
                  </a:srgbClr>
                </a:solidFill>
                <a:latin typeface="Book Antiqua" pitchFamily="18" charset="0"/>
              </a:rPr>
              <a:t>Esta medida rige a </a:t>
            </a:r>
            <a:r>
              <a:rPr lang="es-CR" sz="2000" kern="0" dirty="0">
                <a:solidFill>
                  <a:srgbClr val="3333CC">
                    <a:lumMod val="75000"/>
                  </a:srgbClr>
                </a:solidFill>
                <a:latin typeface="Book Antiqua" pitchFamily="18" charset="0"/>
              </a:rPr>
              <a:t>partir del 16 de junio del 2019</a:t>
            </a:r>
            <a:endParaRPr lang="es-CR" sz="2000" kern="0" dirty="0">
              <a:solidFill>
                <a:srgbClr val="3333CC">
                  <a:lumMod val="75000"/>
                </a:srgbClr>
              </a:solidFill>
              <a:latin typeface="Book Antiqua" pitchFamily="18" charset="0"/>
            </a:endParaRPr>
          </a:p>
          <a:p>
            <a:pPr marL="342900" lvl="0" indent="-342900" algn="ctr" defTabSz="914400" fontAlgn="base">
              <a:lnSpc>
                <a:spcPct val="90000"/>
              </a:lnSpc>
              <a:spcBef>
                <a:spcPct val="20000"/>
              </a:spcBef>
              <a:spcAft>
                <a:spcPct val="0"/>
              </a:spcAft>
              <a:defRPr/>
            </a:pPr>
            <a:endParaRPr lang="es-CR" sz="2000" kern="0" dirty="0">
              <a:solidFill>
                <a:srgbClr val="3333CC">
                  <a:lumMod val="75000"/>
                </a:srgbClr>
              </a:solidFill>
              <a:latin typeface="Book Antiqua" pitchFamily="18" charset="0"/>
            </a:endParaRPr>
          </a:p>
        </p:txBody>
      </p:sp>
      <p:sp>
        <p:nvSpPr>
          <p:cNvPr id="8" name="7 Rectángulo"/>
          <p:cNvSpPr/>
          <p:nvPr/>
        </p:nvSpPr>
        <p:spPr>
          <a:xfrm>
            <a:off x="564023" y="1319764"/>
            <a:ext cx="7691214" cy="769441"/>
          </a:xfrm>
          <a:prstGeom prst="rect">
            <a:avLst/>
          </a:prstGeom>
        </p:spPr>
        <p:txBody>
          <a:bodyPr wrap="square">
            <a:spAutoFit/>
          </a:bodyPr>
          <a:lstStyle/>
          <a:p>
            <a:endParaRPr lang="es-CR" sz="2000" b="1" dirty="0" smtClean="0">
              <a:latin typeface="Times New Roman" panose="02020603050405020304" pitchFamily="18" charset="0"/>
              <a:cs typeface="Times New Roman" panose="02020603050405020304" pitchFamily="18" charset="0"/>
            </a:endParaRPr>
          </a:p>
          <a:p>
            <a:pPr marL="285750" lvl="0" indent="-285750" algn="just" defTabSz="914400" eaLnBrk="0" fontAlgn="ctr" hangingPunct="0">
              <a:spcBef>
                <a:spcPct val="20000"/>
              </a:spcBef>
              <a:spcAft>
                <a:spcPct val="0"/>
              </a:spcAft>
              <a:buFont typeface="Arial" panose="020B0604020202020204" pitchFamily="34" charset="0"/>
              <a:buChar char="•"/>
              <a:defRPr/>
            </a:pPr>
            <a:endParaRPr lang="es-CR" sz="2000" b="1" dirty="0"/>
          </a:p>
        </p:txBody>
      </p:sp>
    </p:spTree>
    <p:extLst>
      <p:ext uri="{BB962C8B-B14F-4D97-AF65-F5344CB8AC3E}">
        <p14:creationId xmlns:p14="http://schemas.microsoft.com/office/powerpoint/2010/main" val="1114299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Operaciones sujetas al requisito de </a:t>
            </a:r>
            <a:r>
              <a:rPr lang="es-CR" altLang="es-CR" sz="2800" b="1" dirty="0" smtClean="0">
                <a:solidFill>
                  <a:schemeClr val="bg1"/>
                </a:solidFill>
                <a:latin typeface="Times New Roman" panose="02020603050405020304" pitchFamily="18" charset="0"/>
                <a:cs typeface="Times New Roman" panose="02020603050405020304" pitchFamily="18" charset="0"/>
              </a:rPr>
              <a:t>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24739" y="1261621"/>
            <a:ext cx="8520157" cy="4050340"/>
          </a:xfrm>
          <a:prstGeom prst="rect">
            <a:avLst/>
          </a:prstGeom>
        </p:spPr>
        <p:txBody>
          <a:bodyPr wrap="square">
            <a:spAutoFit/>
          </a:bodyPr>
          <a:lstStyle/>
          <a:p>
            <a:pPr algn="just"/>
            <a:r>
              <a:rPr lang="es-ES" kern="0" dirty="0" smtClean="0">
                <a:latin typeface="Times New Roman"/>
              </a:rPr>
              <a:t>Estarán </a:t>
            </a:r>
            <a:r>
              <a:rPr lang="es-ES" kern="0" dirty="0">
                <a:latin typeface="Times New Roman"/>
              </a:rPr>
              <a:t>sujetas al requisito de </a:t>
            </a:r>
            <a:r>
              <a:rPr lang="es-ES" kern="0" dirty="0" smtClean="0">
                <a:latin typeface="Times New Roman"/>
              </a:rPr>
              <a:t>Encaje Mínimo Legal </a:t>
            </a:r>
            <a:r>
              <a:rPr lang="es-ES" kern="0" dirty="0">
                <a:latin typeface="Times New Roman"/>
              </a:rPr>
              <a:t>el saldo de todos aquellos depósitos y obligaciones, en moneda nacional, en unidades de desarrollo y en moneda extranjera, que constituyan las </a:t>
            </a:r>
            <a:r>
              <a:rPr lang="es-ES" kern="0" dirty="0" smtClean="0">
                <a:latin typeface="Times New Roman"/>
              </a:rPr>
              <a:t>entidades. </a:t>
            </a:r>
            <a:r>
              <a:rPr lang="es-ES" kern="0" dirty="0">
                <a:latin typeface="Times New Roman"/>
              </a:rPr>
              <a:t>Lo anterior comprende los siguientes instrumentos o </a:t>
            </a:r>
            <a:r>
              <a:rPr lang="es-ES" kern="0" dirty="0" smtClean="0">
                <a:latin typeface="Times New Roman"/>
              </a:rPr>
              <a:t>similares.</a:t>
            </a:r>
            <a:r>
              <a:rPr lang="es-ES" dirty="0" smtClean="0"/>
              <a:t> </a:t>
            </a:r>
          </a:p>
          <a:p>
            <a:pPr algn="just"/>
            <a:endParaRPr lang="es-ES" sz="1600" kern="0" dirty="0" smtClean="0">
              <a:latin typeface="Times New Roman"/>
            </a:endParaRPr>
          </a:p>
          <a:p>
            <a:pPr marL="342900" indent="-342900" algn="just" defTabSz="914400" eaLnBrk="0" fontAlgn="ctr" hangingPunct="0">
              <a:spcBef>
                <a:spcPct val="20000"/>
              </a:spcBef>
              <a:spcAft>
                <a:spcPct val="0"/>
              </a:spcAft>
              <a:buFont typeface="Wingdings" panose="05000000000000000000" pitchFamily="2" charset="2"/>
              <a:buChar char="ü"/>
              <a:defRPr/>
            </a:pPr>
            <a:r>
              <a:rPr lang="es-ES" sz="1600" kern="0" dirty="0" smtClean="0">
                <a:latin typeface="Times New Roman"/>
              </a:rPr>
              <a:t>Los depósitos y obligaciones de exigibilidad inmediata o a la vista, incluidos los depósitos en cuenta corriente, los constituidos por medio del sistema de ahorro por libreta, los cheques certificados, los cheques de gerencia, los depósitos y obligaciones a plazo vencido, los pasivos originados en operaciones de venta de títulos con pacto de retrocompra a la vista, las obligaciones por cheques presentados al cobro por otras entidades por medio de la Cámara de Compensación, así como cualesquiera otra obligación de exigibilidad inmediata. </a:t>
            </a:r>
          </a:p>
          <a:p>
            <a:pPr marL="342900" indent="-342900" algn="just" defTabSz="914400" eaLnBrk="0" fontAlgn="ctr" hangingPunct="0">
              <a:spcBef>
                <a:spcPct val="20000"/>
              </a:spcBef>
              <a:spcAft>
                <a:spcPct val="0"/>
              </a:spcAft>
              <a:buFont typeface="Wingdings" panose="05000000000000000000" pitchFamily="2" charset="2"/>
              <a:buChar char="ü"/>
              <a:defRPr/>
            </a:pPr>
            <a:endParaRPr lang="es-ES" sz="1600" kern="0" dirty="0" smtClean="0">
              <a:latin typeface="Times New Roman"/>
            </a:endParaRPr>
          </a:p>
          <a:p>
            <a:pPr marL="342900" indent="-342900" algn="just" defTabSz="914400" eaLnBrk="0" fontAlgn="ctr" hangingPunct="0">
              <a:spcBef>
                <a:spcPct val="20000"/>
              </a:spcBef>
              <a:spcAft>
                <a:spcPct val="0"/>
              </a:spcAft>
              <a:buFont typeface="Wingdings" panose="05000000000000000000" pitchFamily="2" charset="2"/>
              <a:buChar char="ü"/>
              <a:defRPr/>
            </a:pPr>
            <a:r>
              <a:rPr lang="es-ES" sz="1600" kern="0" dirty="0" smtClean="0">
                <a:latin typeface="Times New Roman"/>
              </a:rPr>
              <a:t>Los </a:t>
            </a:r>
            <a:r>
              <a:rPr lang="es-ES" sz="1600" kern="0" dirty="0">
                <a:latin typeface="Times New Roman"/>
              </a:rPr>
              <a:t>depósitos y obligaciones exigibles a plazo, incluidos aquellos originados en operaciones de venta de títulos con pacto de retrocompra a plazo. </a:t>
            </a:r>
            <a:endParaRPr lang="es-ES" sz="1600" kern="0" dirty="0" smtClean="0">
              <a:latin typeface="Times New Roman"/>
            </a:endParaRPr>
          </a:p>
          <a:p>
            <a:pPr marL="857250" lvl="1" indent="-400050" algn="just" defTabSz="914400" eaLnBrk="0" fontAlgn="ctr" hangingPunct="0">
              <a:spcBef>
                <a:spcPct val="20000"/>
              </a:spcBef>
              <a:spcAft>
                <a:spcPct val="0"/>
              </a:spcAft>
              <a:buFont typeface="+mj-lt"/>
              <a:buAutoNum type="romanLcPeriod"/>
              <a:defRPr/>
            </a:pPr>
            <a:endParaRPr lang="es-ES" sz="1400" kern="0" dirty="0" smtClean="0">
              <a:latin typeface="Times New Roman"/>
            </a:endParaRPr>
          </a:p>
          <a:p>
            <a:pPr marL="857250" lvl="1" indent="-400050" algn="just" defTabSz="914400" eaLnBrk="0" fontAlgn="ctr" hangingPunct="0">
              <a:spcBef>
                <a:spcPct val="20000"/>
              </a:spcBef>
              <a:spcAft>
                <a:spcPct val="0"/>
              </a:spcAft>
              <a:buFont typeface="+mj-lt"/>
              <a:buAutoNum type="romanLcPeriod"/>
              <a:defRPr/>
            </a:pPr>
            <a:endParaRPr lang="es-ES" sz="1400" kern="0" dirty="0">
              <a:latin typeface="Times New Roman"/>
            </a:endParaRPr>
          </a:p>
        </p:txBody>
      </p:sp>
    </p:spTree>
    <p:extLst>
      <p:ext uri="{BB962C8B-B14F-4D97-AF65-F5344CB8AC3E}">
        <p14:creationId xmlns:p14="http://schemas.microsoft.com/office/powerpoint/2010/main" val="2408437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ES" sz="2800" dirty="0" smtClean="0">
                <a:solidFill>
                  <a:schemeClr val="bg1"/>
                </a:solidFill>
                <a:latin typeface="Times New Roman" panose="02020603050405020304" pitchFamily="18" charset="0"/>
                <a:cs typeface="Times New Roman" panose="02020603050405020304" pitchFamily="18" charset="0"/>
              </a:rPr>
              <a:t>TEMARIO</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598205" y="1596187"/>
            <a:ext cx="8088595" cy="4093428"/>
          </a:xfrm>
          <a:prstGeom prst="rect">
            <a:avLst/>
          </a:prstGeom>
        </p:spPr>
        <p:txBody>
          <a:bodyPr wrap="square">
            <a:spAutoFit/>
          </a:bodyPr>
          <a:lstStyle/>
          <a:p>
            <a:pPr marL="285750" indent="-285750">
              <a:buFont typeface="Arial" panose="020B0604020202020204" pitchFamily="34" charset="0"/>
              <a:buChar char="•"/>
            </a:pPr>
            <a:r>
              <a:rPr lang="es-ES" sz="2000" dirty="0">
                <a:latin typeface="Times New Roman" panose="02020603050405020304" pitchFamily="18" charset="0"/>
                <a:cs typeface="Times New Roman" panose="02020603050405020304" pitchFamily="18" charset="0"/>
              </a:rPr>
              <a:t>Conceptos Básicos</a:t>
            </a:r>
          </a:p>
          <a:p>
            <a:pPr marL="285750" indent="-285750">
              <a:buFont typeface="Arial" panose="020B0604020202020204" pitchFamily="34" charset="0"/>
              <a:buChar char="•"/>
            </a:pPr>
            <a:endParaRPr lang="es-ES" sz="20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ES" sz="2000" dirty="0" smtClean="0">
                <a:latin typeface="Times New Roman" panose="02020603050405020304" pitchFamily="18" charset="0"/>
                <a:cs typeface="Times New Roman" panose="02020603050405020304" pitchFamily="18" charset="0"/>
              </a:rPr>
              <a:t>Antecedentes Históricos</a:t>
            </a:r>
          </a:p>
          <a:p>
            <a:endParaRPr lang="es-E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ES" sz="2000" dirty="0">
                <a:latin typeface="Times New Roman" panose="02020603050405020304" pitchFamily="18" charset="0"/>
                <a:cs typeface="Times New Roman" panose="02020603050405020304" pitchFamily="18" charset="0"/>
              </a:rPr>
              <a:t>Definiciones e Importancia del Encaje Legal</a:t>
            </a:r>
          </a:p>
          <a:p>
            <a:pPr marL="285750" indent="-285750">
              <a:buFont typeface="Arial" panose="020B0604020202020204" pitchFamily="34" charset="0"/>
              <a:buChar char="•"/>
            </a:pPr>
            <a:endParaRPr lang="es-ES" sz="20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ES" sz="2000" dirty="0" smtClean="0">
                <a:latin typeface="Times New Roman" panose="02020603050405020304" pitchFamily="18" charset="0"/>
                <a:cs typeface="Times New Roman" panose="02020603050405020304" pitchFamily="18" charset="0"/>
              </a:rPr>
              <a:t>Marco Legal y Normativo</a:t>
            </a:r>
            <a:endParaRPr lang="es-E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s-ES" sz="20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ES" sz="2000" dirty="0" smtClean="0">
                <a:latin typeface="Times New Roman" panose="02020603050405020304" pitchFamily="18" charset="0"/>
                <a:cs typeface="Times New Roman" panose="02020603050405020304" pitchFamily="18" charset="0"/>
              </a:rPr>
              <a:t>Operatividad </a:t>
            </a:r>
            <a:r>
              <a:rPr lang="es-ES" sz="2000" dirty="0">
                <a:latin typeface="Times New Roman" panose="02020603050405020304" pitchFamily="18" charset="0"/>
                <a:cs typeface="Times New Roman" panose="02020603050405020304" pitchFamily="18" charset="0"/>
              </a:rPr>
              <a:t>del  </a:t>
            </a:r>
            <a:r>
              <a:rPr lang="es-ES" sz="2000" dirty="0" smtClean="0">
                <a:latin typeface="Times New Roman" panose="02020603050405020304" pitchFamily="18" charset="0"/>
                <a:cs typeface="Times New Roman" panose="02020603050405020304" pitchFamily="18" charset="0"/>
              </a:rPr>
              <a:t>Encaje Legal</a:t>
            </a:r>
          </a:p>
          <a:p>
            <a:pPr marL="285750" indent="-285750">
              <a:buFont typeface="Arial" panose="020B0604020202020204" pitchFamily="34" charset="0"/>
              <a:buChar char="•"/>
            </a:pPr>
            <a:endParaRPr lang="es-E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ES" sz="2000" dirty="0" smtClean="0">
                <a:latin typeface="Times New Roman" panose="02020603050405020304" pitchFamily="18" charset="0"/>
                <a:cs typeface="Times New Roman" panose="02020603050405020304" pitchFamily="18" charset="0"/>
              </a:rPr>
              <a:t>Artículo 59 de la ley No. 1644 (LOSBN)</a:t>
            </a:r>
            <a:endParaRPr lang="es-E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s-ES" sz="20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ES" sz="2000" dirty="0" smtClean="0">
                <a:latin typeface="Times New Roman" panose="02020603050405020304" pitchFamily="18" charset="0"/>
                <a:cs typeface="Times New Roman" panose="02020603050405020304" pitchFamily="18" charset="0"/>
              </a:rPr>
              <a:t> Sistema </a:t>
            </a:r>
            <a:r>
              <a:rPr lang="es-ES" sz="2000" dirty="0">
                <a:latin typeface="Times New Roman" panose="02020603050405020304" pitchFamily="18" charset="0"/>
                <a:cs typeface="Times New Roman" panose="02020603050405020304" pitchFamily="18" charset="0"/>
              </a:rPr>
              <a:t>de Captura, Verificación y Carga de </a:t>
            </a:r>
            <a:r>
              <a:rPr lang="es-ES" sz="2000" dirty="0" smtClean="0">
                <a:latin typeface="Times New Roman" panose="02020603050405020304" pitchFamily="18" charset="0"/>
                <a:cs typeface="Times New Roman" panose="02020603050405020304" pitchFamily="18" charset="0"/>
              </a:rPr>
              <a:t>Datos </a:t>
            </a:r>
            <a:r>
              <a:rPr lang="es-ES" sz="2000" dirty="0">
                <a:latin typeface="Times New Roman" panose="02020603050405020304" pitchFamily="18" charset="0"/>
                <a:cs typeface="Times New Roman" panose="02020603050405020304" pitchFamily="18" charset="0"/>
              </a:rPr>
              <a:t>(</a:t>
            </a:r>
            <a:r>
              <a:rPr lang="es-ES" sz="2000" dirty="0" smtClean="0">
                <a:latin typeface="Times New Roman" panose="02020603050405020304" pitchFamily="18" charset="0"/>
                <a:cs typeface="Times New Roman" panose="02020603050405020304" pitchFamily="18" charset="0"/>
              </a:rPr>
              <a:t>SICVECA)</a:t>
            </a:r>
            <a:endParaRPr lang="es-C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1692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Operaciones sujetas al requisito de </a:t>
            </a:r>
            <a:r>
              <a:rPr lang="es-CR" altLang="es-CR" sz="2800" b="1" dirty="0" smtClean="0">
                <a:solidFill>
                  <a:schemeClr val="bg1"/>
                </a:solidFill>
                <a:latin typeface="Times New Roman" panose="02020603050405020304" pitchFamily="18" charset="0"/>
                <a:cs typeface="Times New Roman" panose="02020603050405020304" pitchFamily="18" charset="0"/>
              </a:rPr>
              <a:t>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24738" y="1475266"/>
            <a:ext cx="8520157" cy="5262979"/>
          </a:xfrm>
          <a:prstGeom prst="rect">
            <a:avLst/>
          </a:prstGeom>
        </p:spPr>
        <p:txBody>
          <a:bodyPr wrap="square">
            <a:spAutoFit/>
          </a:bodyPr>
          <a:lstStyle/>
          <a:p>
            <a:pPr marL="342900" indent="-342900" algn="just" defTabSz="914400" eaLnBrk="0" fontAlgn="ctr" hangingPunct="0">
              <a:spcBef>
                <a:spcPct val="20000"/>
              </a:spcBef>
              <a:spcAft>
                <a:spcPct val="0"/>
              </a:spcAft>
              <a:buFont typeface="Wingdings" panose="05000000000000000000" pitchFamily="2" charset="2"/>
              <a:buChar char="ü"/>
              <a:defRPr/>
            </a:pPr>
            <a:r>
              <a:rPr lang="es-CR" sz="1400" kern="0" dirty="0" smtClean="0">
                <a:latin typeface="Times New Roman"/>
              </a:rPr>
              <a:t>Las </a:t>
            </a:r>
            <a:r>
              <a:rPr lang="es-CR" sz="1400" kern="0" dirty="0">
                <a:latin typeface="Times New Roman"/>
              </a:rPr>
              <a:t>operaciones de captación de recursos realizadas habitualmente mediante fideicomiso o contratos de administración, específicamente: </a:t>
            </a:r>
          </a:p>
          <a:p>
            <a:pPr marL="857250" lvl="1" indent="-400050" algn="just" defTabSz="914400" eaLnBrk="0" fontAlgn="ctr" hangingPunct="0">
              <a:spcBef>
                <a:spcPct val="20000"/>
              </a:spcBef>
              <a:spcAft>
                <a:spcPct val="0"/>
              </a:spcAft>
              <a:buFont typeface="Wingdings" panose="05000000000000000000" pitchFamily="2" charset="2"/>
              <a:buChar char="§"/>
              <a:defRPr/>
            </a:pPr>
            <a:r>
              <a:rPr lang="es-ES" sz="1400" kern="0" dirty="0">
                <a:latin typeface="Times New Roman"/>
              </a:rPr>
              <a:t>Las comisiones de confianza, los fideicomisos y cualquier contrato de administración de cartera constituido por los intermediarios financieros, mediante los que se reciben recursos del público en forma habitual y abierta. </a:t>
            </a:r>
          </a:p>
          <a:p>
            <a:pPr marL="857250" lvl="1" indent="-400050" algn="just" defTabSz="914400" eaLnBrk="0" fontAlgn="ctr" hangingPunct="0">
              <a:spcBef>
                <a:spcPct val="20000"/>
              </a:spcBef>
              <a:spcAft>
                <a:spcPct val="0"/>
              </a:spcAft>
              <a:buFont typeface="Wingdings" panose="05000000000000000000" pitchFamily="2" charset="2"/>
              <a:buChar char="§"/>
              <a:defRPr/>
            </a:pPr>
            <a:r>
              <a:rPr lang="es-ES" sz="1400" kern="0" dirty="0">
                <a:latin typeface="Times New Roman"/>
              </a:rPr>
              <a:t>ii. Los fideicomisos y contratos de administración que emiten algún tipo de pasivo, mediante los cuales los intermediarios obtienen recursos del público, empleando como respaldo el patrimonio del fideicomiso (letras de cambio, hipotecas, prendas, cuentas por cobrar u otros.) </a:t>
            </a:r>
          </a:p>
          <a:p>
            <a:pPr marL="857250" lvl="1" indent="-400050" algn="just" defTabSz="914400" eaLnBrk="0" fontAlgn="ctr" hangingPunct="0">
              <a:spcBef>
                <a:spcPct val="20000"/>
              </a:spcBef>
              <a:spcAft>
                <a:spcPct val="0"/>
              </a:spcAft>
              <a:buFont typeface="Wingdings" panose="05000000000000000000" pitchFamily="2" charset="2"/>
              <a:buChar char="§"/>
              <a:defRPr/>
            </a:pPr>
            <a:r>
              <a:rPr lang="es-ES" sz="1400" kern="0" dirty="0">
                <a:latin typeface="Times New Roman"/>
              </a:rPr>
              <a:t>Los mecanismos de administración de carteras de títulos que mantienen los puestos de bolsa, tales como los denominados OPAB , CAV,OMED o similares. </a:t>
            </a:r>
          </a:p>
          <a:p>
            <a:pPr marL="285750" indent="-285750" algn="just">
              <a:buFont typeface="Wingdings" panose="05000000000000000000" pitchFamily="2" charset="2"/>
              <a:buChar char="ü"/>
            </a:pPr>
            <a:endParaRPr lang="es-ES" sz="1400" kern="0" dirty="0">
              <a:latin typeface="Times New Roman"/>
            </a:endParaRPr>
          </a:p>
          <a:p>
            <a:pPr marL="285750" indent="-285750" algn="just">
              <a:buFont typeface="Wingdings" panose="05000000000000000000" pitchFamily="2" charset="2"/>
              <a:buChar char="ü"/>
            </a:pPr>
            <a:r>
              <a:rPr lang="es-ES" sz="1400" kern="0" dirty="0" smtClean="0">
                <a:latin typeface="Times New Roman"/>
              </a:rPr>
              <a:t>Las operaciones de endeudamiento externo, sea en moneda nacional o en moneda extranjera. </a:t>
            </a:r>
          </a:p>
          <a:p>
            <a:pPr marL="285750" indent="-285750" algn="just">
              <a:buFont typeface="Wingdings" panose="05000000000000000000" pitchFamily="2" charset="2"/>
              <a:buChar char="ü"/>
            </a:pPr>
            <a:endParaRPr lang="es-ES" sz="1400" kern="0" dirty="0" smtClean="0">
              <a:latin typeface="Times New Roman"/>
            </a:endParaRPr>
          </a:p>
          <a:p>
            <a:pPr marL="342900" indent="-342900" algn="just">
              <a:buFont typeface="Wingdings" panose="05000000000000000000" pitchFamily="2" charset="2"/>
              <a:buChar char="ü"/>
            </a:pPr>
            <a:r>
              <a:rPr lang="es-ES" sz="1400" kern="0" dirty="0" smtClean="0">
                <a:latin typeface="Times New Roman"/>
              </a:rPr>
              <a:t>Cualquier otra operación cuya realidad económica sea semejante a las operaciones indicadas en los numerales anteriores. </a:t>
            </a:r>
          </a:p>
          <a:p>
            <a:pPr marL="342900" indent="-342900" algn="just">
              <a:buAutoNum type="arabicPeriod" startAt="5"/>
            </a:pPr>
            <a:endParaRPr lang="es-ES" sz="1400" kern="0" dirty="0">
              <a:latin typeface="Times New Roman"/>
            </a:endParaRPr>
          </a:p>
          <a:p>
            <a:pPr algn="just"/>
            <a:r>
              <a:rPr lang="es-ES" sz="1400" kern="0" dirty="0" smtClean="0">
                <a:latin typeface="Times New Roman"/>
              </a:rPr>
              <a:t>En este caso, si la Superintendencia General de Entidades Financieras o el Banco Central de Costa Rica determinaran que una figura financiera cumple con las características indicadas y debe ser sujeta a control monetario, informarán al medio financiero. Los intermediarios sujetos a este requerimiento tendrán, a partir de la fecha de notificación, dos quincenas naturales para incorporar dicha figura en el cálculo de los pasivos sujetos a encaje legal. </a:t>
            </a:r>
            <a:endParaRPr lang="es-CR" sz="1400" kern="0" dirty="0" smtClean="0">
              <a:latin typeface="Times New Roman"/>
            </a:endParaRPr>
          </a:p>
          <a:p>
            <a:pPr marL="857250" lvl="1" indent="-400050" algn="just" defTabSz="914400" eaLnBrk="0" fontAlgn="ctr" hangingPunct="0">
              <a:spcBef>
                <a:spcPct val="20000"/>
              </a:spcBef>
              <a:spcAft>
                <a:spcPct val="0"/>
              </a:spcAft>
              <a:buFont typeface="+mj-lt"/>
              <a:buAutoNum type="romanLcPeriod"/>
              <a:defRPr/>
            </a:pPr>
            <a:endParaRPr lang="es-ES" sz="1400" kern="0" dirty="0" smtClean="0">
              <a:latin typeface="Times New Roman"/>
            </a:endParaRPr>
          </a:p>
          <a:p>
            <a:pPr marL="342900" marR="0" lvl="0" indent="-342900" algn="just" defTabSz="914400" eaLnBrk="0" fontAlgn="ctr" latinLnBrk="0" hangingPunct="0">
              <a:lnSpc>
                <a:spcPct val="100000"/>
              </a:lnSpc>
              <a:spcBef>
                <a:spcPct val="20000"/>
              </a:spcBef>
              <a:spcAft>
                <a:spcPct val="0"/>
              </a:spcAft>
              <a:buClrTx/>
              <a:buSzTx/>
              <a:buFontTx/>
              <a:buAutoNum type="arabicPeriod" startAt="2"/>
              <a:tabLst/>
              <a:defRPr/>
            </a:pPr>
            <a:endParaRPr kumimoji="0" lang="es-CR"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271757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Excepciones y </a:t>
            </a:r>
            <a:r>
              <a:rPr lang="es-CR" altLang="es-CR" sz="2800" b="1" dirty="0" smtClean="0">
                <a:solidFill>
                  <a:schemeClr val="bg1"/>
                </a:solidFill>
                <a:latin typeface="Times New Roman" panose="02020603050405020304" pitchFamily="18" charset="0"/>
                <a:cs typeface="Times New Roman" panose="02020603050405020304" pitchFamily="18" charset="0"/>
              </a:rPr>
              <a:t>Deducciones del 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99104" y="1287259"/>
            <a:ext cx="8387696" cy="4339650"/>
          </a:xfrm>
          <a:prstGeom prst="rect">
            <a:avLst/>
          </a:prstGeom>
        </p:spPr>
        <p:txBody>
          <a:bodyPr wrap="square">
            <a:spAutoFit/>
          </a:bodyPr>
          <a:lstStyle/>
          <a:p>
            <a:pPr algn="just" defTabSz="914400" fontAlgn="base">
              <a:spcBef>
                <a:spcPct val="0"/>
              </a:spcBef>
              <a:spcAft>
                <a:spcPct val="0"/>
              </a:spcAft>
              <a:defRPr/>
            </a:pPr>
            <a:r>
              <a:rPr lang="es-ES" dirty="0" smtClean="0">
                <a:latin typeface="Times New Roman" panose="02020603050405020304" pitchFamily="18" charset="0"/>
                <a:cs typeface="Times New Roman" panose="02020603050405020304" pitchFamily="18" charset="0"/>
              </a:rPr>
              <a:t>Se </a:t>
            </a:r>
            <a:r>
              <a:rPr lang="es-ES" dirty="0">
                <a:latin typeface="Times New Roman" panose="02020603050405020304" pitchFamily="18" charset="0"/>
                <a:cs typeface="Times New Roman" panose="02020603050405020304" pitchFamily="18" charset="0"/>
              </a:rPr>
              <a:t>exceptúan del requerimiento de Encaje Mínimo Legal las operaciones cuyo  </a:t>
            </a:r>
            <a:r>
              <a:rPr lang="es-CR" dirty="0">
                <a:latin typeface="Times New Roman" panose="02020603050405020304" pitchFamily="18" charset="0"/>
                <a:cs typeface="Times New Roman" panose="02020603050405020304" pitchFamily="18" charset="0"/>
              </a:rPr>
              <a:t>origen </a:t>
            </a:r>
            <a:r>
              <a:rPr lang="es-CR" dirty="0" smtClean="0">
                <a:latin typeface="Times New Roman" panose="02020603050405020304" pitchFamily="18" charset="0"/>
                <a:cs typeface="Times New Roman" panose="02020603050405020304" pitchFamily="18" charset="0"/>
              </a:rPr>
              <a:t>   esté </a:t>
            </a:r>
            <a:r>
              <a:rPr lang="es-CR" dirty="0">
                <a:latin typeface="Times New Roman" panose="02020603050405020304" pitchFamily="18" charset="0"/>
                <a:cs typeface="Times New Roman" panose="02020603050405020304" pitchFamily="18" charset="0"/>
              </a:rPr>
              <a:t>relacionado con: </a:t>
            </a:r>
            <a:endParaRPr lang="es-CR" dirty="0" smtClean="0">
              <a:latin typeface="Times New Roman" panose="02020603050405020304" pitchFamily="18" charset="0"/>
              <a:cs typeface="Times New Roman" panose="02020603050405020304" pitchFamily="18" charset="0"/>
            </a:endParaRPr>
          </a:p>
          <a:p>
            <a:pPr marL="342900" indent="-342900" algn="just" defTabSz="914400" fontAlgn="base">
              <a:spcBef>
                <a:spcPct val="0"/>
              </a:spcBef>
              <a:spcAft>
                <a:spcPct val="0"/>
              </a:spcAft>
              <a:buAutoNum type="arabicPeriod"/>
              <a:defRPr/>
            </a:pPr>
            <a:endParaRPr lang="es-CR" dirty="0">
              <a:latin typeface="Times New Roman" panose="02020603050405020304" pitchFamily="18" charset="0"/>
              <a:cs typeface="Times New Roman" panose="02020603050405020304" pitchFamily="18" charset="0"/>
            </a:endParaRPr>
          </a:p>
          <a:p>
            <a:pPr marL="228600" indent="-228600" algn="just">
              <a:buAutoNum type="arabicPeriod"/>
            </a:pPr>
            <a:endParaRPr lang="es-CR" sz="12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Los préstamos otorgados por el Banco Central de Costa Rica. </a:t>
            </a:r>
          </a:p>
          <a:p>
            <a:pPr marL="800100" lvl="1" indent="-342900" algn="just">
              <a:buFont typeface="Wingdings" panose="05000000000000000000" pitchFamily="2" charset="2"/>
              <a:buChar char="ü"/>
            </a:pPr>
            <a:endParaRPr lang="es-CR"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Los recursos recibidos por la banca estatal de entidades financieras privadas en cumplimiento de las condiciones establecidas, para estas últimas, para tener acceso al redescuento o poder captar depósitos en cuenta corriente, según lo estipulado en los artículos 52 de la Ley Orgánica del Banco Central de Costa Rica y 59 de la Ley Orgánica del Sistema Bancario Nacional. </a:t>
            </a:r>
          </a:p>
          <a:p>
            <a:pPr marL="800100" lvl="1" indent="-342900" algn="just">
              <a:buFont typeface="Wingdings" panose="05000000000000000000" pitchFamily="2" charset="2"/>
              <a:buChar char="ü"/>
            </a:pPr>
            <a:endParaRPr lang="es-CR"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Los depósitos y captaciones con un plazo de vencimiento superior a ocho años, en el tanto los recursos se destinen a crédito de vivienda según lo dispuesto en el artículo 62 bis de la Ley Orgánica del Banco Central de Costa Rica</a:t>
            </a:r>
            <a:r>
              <a:rPr lang="es-ES" sz="1400" dirty="0" smtClean="0">
                <a:latin typeface="Times New Roman" panose="02020603050405020304" pitchFamily="18" charset="0"/>
                <a:cs typeface="Times New Roman" panose="02020603050405020304" pitchFamily="18" charset="0"/>
              </a:rPr>
              <a:t>.  </a:t>
            </a:r>
          </a:p>
          <a:p>
            <a:pPr marL="800100" lvl="1" indent="-342900">
              <a:buFont typeface="+mj-lt"/>
              <a:buAutoNum type="alphaLcParenR"/>
            </a:pPr>
            <a:endParaRPr kumimoji="0" lang="es-CR" sz="1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67994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Excepciones y </a:t>
            </a:r>
            <a:r>
              <a:rPr lang="es-CR" altLang="es-CR" sz="2800" b="1" dirty="0" smtClean="0">
                <a:solidFill>
                  <a:schemeClr val="bg1"/>
                </a:solidFill>
                <a:latin typeface="Times New Roman" panose="02020603050405020304" pitchFamily="18" charset="0"/>
                <a:cs typeface="Times New Roman" panose="02020603050405020304" pitchFamily="18" charset="0"/>
              </a:rPr>
              <a:t>Deducciones del 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99104" y="1287259"/>
            <a:ext cx="8387696" cy="5355312"/>
          </a:xfrm>
          <a:prstGeom prst="rect">
            <a:avLst/>
          </a:prstGeom>
        </p:spPr>
        <p:txBody>
          <a:bodyPr wrap="square">
            <a:spAutoFit/>
          </a:bodyPr>
          <a:lstStyle/>
          <a:p>
            <a:pPr marL="285750" indent="-285750" algn="just" defTabSz="914400" fontAlgn="base">
              <a:spcBef>
                <a:spcPct val="0"/>
              </a:spcBef>
              <a:spcAft>
                <a:spcPct val="0"/>
              </a:spcAft>
              <a:buFont typeface="Wingdings" panose="05000000000000000000" pitchFamily="2" charset="2"/>
              <a:buChar char="ü"/>
              <a:defRPr/>
            </a:pPr>
            <a:r>
              <a:rPr lang="es-ES" dirty="0" smtClean="0">
                <a:latin typeface="Times New Roman" panose="02020603050405020304" pitchFamily="18" charset="0"/>
                <a:cs typeface="Times New Roman" panose="02020603050405020304" pitchFamily="18" charset="0"/>
              </a:rPr>
              <a:t>Las </a:t>
            </a:r>
            <a:r>
              <a:rPr lang="es-ES" dirty="0">
                <a:latin typeface="Times New Roman" panose="02020603050405020304" pitchFamily="18" charset="0"/>
                <a:cs typeface="Times New Roman" panose="02020603050405020304" pitchFamily="18" charset="0"/>
              </a:rPr>
              <a:t>entidades sujetas a control de la </a:t>
            </a:r>
            <a:r>
              <a:rPr lang="es-ES" dirty="0" smtClean="0">
                <a:latin typeface="Times New Roman" panose="02020603050405020304" pitchFamily="18" charset="0"/>
                <a:cs typeface="Times New Roman" panose="02020603050405020304" pitchFamily="18" charset="0"/>
              </a:rPr>
              <a:t>SUGEF podrán </a:t>
            </a:r>
            <a:r>
              <a:rPr lang="es-ES" dirty="0">
                <a:latin typeface="Times New Roman" panose="02020603050405020304" pitchFamily="18" charset="0"/>
                <a:cs typeface="Times New Roman" panose="02020603050405020304" pitchFamily="18" charset="0"/>
              </a:rPr>
              <a:t>deducir de sus obligaciones sujetas a </a:t>
            </a:r>
            <a:r>
              <a:rPr lang="es-ES" dirty="0" smtClean="0">
                <a:latin typeface="Times New Roman" panose="02020603050405020304" pitchFamily="18" charset="0"/>
                <a:cs typeface="Times New Roman" panose="02020603050405020304" pitchFamily="18" charset="0"/>
              </a:rPr>
              <a:t>Encaje </a:t>
            </a:r>
            <a:r>
              <a:rPr lang="es-ES" dirty="0">
                <a:latin typeface="Times New Roman" panose="02020603050405020304" pitchFamily="18" charset="0"/>
                <a:cs typeface="Times New Roman" panose="02020603050405020304" pitchFamily="18" charset="0"/>
              </a:rPr>
              <a:t>los depósitos e inversiones que hagan en instrumentos financieros o bursátiles sujetos al requerimiento de encaje mínimo legal. En el caso de las Entidades Financieras Privadas no pueden deducir los fondos mantenidos en los bancos estatales en cumplimiento de las condiciones establecidas para poder captar depósitos en cuenta corriente o tener acceso al redescuento. Los instrumentos financieros o bursátiles pueden ser deducidos en el tanto la entidad financiera sea la propietaria de los contratos y los títulos y sean contabilizados en sus balances como parte de sus activos (no en cuentas de orden). Si los instrumentos son vendidos, en firme o a plazo, o traspasados a otra entidad, no se aplica dicha rebaja. </a:t>
            </a:r>
            <a:r>
              <a:rPr lang="es-ES" dirty="0" smtClean="0">
                <a:latin typeface="Times New Roman" panose="02020603050405020304" pitchFamily="18" charset="0"/>
                <a:cs typeface="Times New Roman" panose="02020603050405020304" pitchFamily="18" charset="0"/>
              </a:rPr>
              <a:t>La </a:t>
            </a:r>
            <a:r>
              <a:rPr lang="es-ES" dirty="0">
                <a:latin typeface="Times New Roman" panose="02020603050405020304" pitchFamily="18" charset="0"/>
                <a:cs typeface="Times New Roman" panose="02020603050405020304" pitchFamily="18" charset="0"/>
              </a:rPr>
              <a:t>deducción se hará por el importe pagado excluyendo los intereses devengados acumulados por el título y no pagados por el emisor y las comisiones pagadas, esto último siempre y cuando esos intereses y comisiones estén incorporados en el precio pagado por el comprador. </a:t>
            </a:r>
            <a:r>
              <a:rPr lang="es-ES" dirty="0" smtClean="0">
                <a:latin typeface="Times New Roman" panose="02020603050405020304" pitchFamily="18" charset="0"/>
                <a:cs typeface="Times New Roman" panose="02020603050405020304" pitchFamily="18" charset="0"/>
              </a:rPr>
              <a:t>Un </a:t>
            </a:r>
            <a:r>
              <a:rPr lang="es-ES" dirty="0">
                <a:latin typeface="Times New Roman" panose="02020603050405020304" pitchFamily="18" charset="0"/>
                <a:cs typeface="Times New Roman" panose="02020603050405020304" pitchFamily="18" charset="0"/>
              </a:rPr>
              <a:t>título en circulación solo podrá ser deducido cuando sea negociado en un mercado organizado y fiscalizado por alguna de las superintendencias adscritas al Banco Central de Costa Rica. </a:t>
            </a:r>
            <a:r>
              <a:rPr lang="es-ES" dirty="0" smtClean="0">
                <a:latin typeface="Times New Roman" panose="02020603050405020304" pitchFamily="18" charset="0"/>
                <a:cs typeface="Times New Roman" panose="02020603050405020304" pitchFamily="18" charset="0"/>
              </a:rPr>
              <a:t>La </a:t>
            </a:r>
            <a:r>
              <a:rPr lang="es-ES" dirty="0">
                <a:latin typeface="Times New Roman" panose="02020603050405020304" pitchFamily="18" charset="0"/>
                <a:cs typeface="Times New Roman" panose="02020603050405020304" pitchFamily="18" charset="0"/>
              </a:rPr>
              <a:t>deducción de las operaciones interfinancieras se hará en la situación de encaje del intermediario financiero tenedor de las mismas durante el período de su tenencia. </a:t>
            </a:r>
            <a:endParaRPr lang="es-ES" dirty="0" smtClean="0">
              <a:latin typeface="Times New Roman" panose="02020603050405020304" pitchFamily="18" charset="0"/>
              <a:cs typeface="Times New Roman" panose="02020603050405020304" pitchFamily="18" charset="0"/>
            </a:endParaRPr>
          </a:p>
          <a:p>
            <a:pPr algn="just" defTabSz="914400" fontAlgn="base">
              <a:spcBef>
                <a:spcPct val="0"/>
              </a:spcBef>
              <a:spcAft>
                <a:spcPct val="0"/>
              </a:spcAft>
              <a:defRPr/>
            </a:pPr>
            <a:r>
              <a:rPr lang="es-ES" dirty="0" smtClean="0">
                <a:latin typeface="Times New Roman" panose="02020603050405020304" pitchFamily="18" charset="0"/>
                <a:cs typeface="Times New Roman" panose="02020603050405020304" pitchFamily="18" charset="0"/>
              </a:rPr>
              <a:t> </a:t>
            </a:r>
            <a:endParaRPr lang="es-C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91477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Excepciones y </a:t>
            </a:r>
            <a:r>
              <a:rPr lang="es-CR" altLang="es-CR" sz="2800" b="1" dirty="0" smtClean="0">
                <a:solidFill>
                  <a:schemeClr val="bg1"/>
                </a:solidFill>
                <a:latin typeface="Times New Roman" panose="02020603050405020304" pitchFamily="18" charset="0"/>
                <a:cs typeface="Times New Roman" panose="02020603050405020304" pitchFamily="18" charset="0"/>
              </a:rPr>
              <a:t>Deducciones del 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99104" y="1475266"/>
            <a:ext cx="8387696" cy="3693319"/>
          </a:xfrm>
          <a:prstGeom prst="rect">
            <a:avLst/>
          </a:prstGeom>
        </p:spPr>
        <p:txBody>
          <a:bodyPr wrap="square">
            <a:spAutoFit/>
          </a:bodyPr>
          <a:lstStyle/>
          <a:p>
            <a:pPr marL="285750" indent="-28575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En </a:t>
            </a:r>
            <a:r>
              <a:rPr lang="es-ES" dirty="0">
                <a:latin typeface="Times New Roman" panose="02020603050405020304" pitchFamily="18" charset="0"/>
                <a:cs typeface="Times New Roman" panose="02020603050405020304" pitchFamily="18" charset="0"/>
              </a:rPr>
              <a:t>el caso de los fideicomisos, comisiones de confianza y los contratos de administración, para calcular el monto de operaciones sujetas al encaje, se deducirán de la totalidad de los recursos captados, los depósitos o inversiones que mantengan en otros instrumentos financieros o bursátiles sujetos a requerimiento de encaje, en el tanto los mantenga dentro de la cartera inversiones. Si los instrumentos son vendidos, en firme o a plazo, o traspasados a otra entidad, no se aplica dicha rebaja. La deducción se hará por el valor transado de la operación excluyendo el monto correspondiente a los intereses devengados y acumulados por el título y no pagados por el emisor, en caso de que existieran, tampoco se considerarán las comisiones pagadas. Esto último en el tanto esos intereses y comisiones estén incorporadas en el precio pagado por el comprador. </a:t>
            </a:r>
            <a:r>
              <a:rPr lang="es-ES" dirty="0" smtClean="0">
                <a:latin typeface="Times New Roman" panose="02020603050405020304" pitchFamily="18" charset="0"/>
                <a:cs typeface="Times New Roman" panose="02020603050405020304" pitchFamily="18" charset="0"/>
              </a:rPr>
              <a:t>Un </a:t>
            </a:r>
            <a:r>
              <a:rPr lang="es-ES" dirty="0">
                <a:latin typeface="Times New Roman" panose="02020603050405020304" pitchFamily="18" charset="0"/>
                <a:cs typeface="Times New Roman" panose="02020603050405020304" pitchFamily="18" charset="0"/>
              </a:rPr>
              <a:t>título en circulación solo podrá ser deducido cuando sea negociado en un mercado organizado y fiscalizado por alguna de las superintendencias adscritas al Banco Central de Costa Rica. </a:t>
            </a:r>
            <a:endParaRPr lang="es-C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85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Excepciones y </a:t>
            </a:r>
            <a:r>
              <a:rPr lang="es-CR" altLang="es-CR" sz="2800" b="1" dirty="0" smtClean="0">
                <a:solidFill>
                  <a:schemeClr val="bg1"/>
                </a:solidFill>
                <a:latin typeface="Times New Roman" panose="02020603050405020304" pitchFamily="18" charset="0"/>
                <a:cs typeface="Times New Roman" panose="02020603050405020304" pitchFamily="18" charset="0"/>
              </a:rPr>
              <a:t>Deducciones del 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99104" y="1287259"/>
            <a:ext cx="8387696" cy="4247317"/>
          </a:xfrm>
          <a:prstGeom prst="rect">
            <a:avLst/>
          </a:prstGeom>
        </p:spPr>
        <p:txBody>
          <a:bodyPr wrap="square">
            <a:spAutoFit/>
          </a:bodyPr>
          <a:lstStyle/>
          <a:p>
            <a:pPr marL="285750" indent="-28575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Se </a:t>
            </a:r>
            <a:r>
              <a:rPr lang="es-ES" dirty="0">
                <a:latin typeface="Times New Roman" panose="02020603050405020304" pitchFamily="18" charset="0"/>
                <a:cs typeface="Times New Roman" panose="02020603050405020304" pitchFamily="18" charset="0"/>
              </a:rPr>
              <a:t>exceptúan del requerimiento de </a:t>
            </a:r>
            <a:r>
              <a:rPr lang="es-ES" dirty="0" smtClean="0">
                <a:latin typeface="Times New Roman" panose="02020603050405020304" pitchFamily="18" charset="0"/>
                <a:cs typeface="Times New Roman" panose="02020603050405020304" pitchFamily="18" charset="0"/>
              </a:rPr>
              <a:t>Encaje </a:t>
            </a:r>
            <a:r>
              <a:rPr lang="es-ES" dirty="0">
                <a:latin typeface="Times New Roman" panose="02020603050405020304" pitchFamily="18" charset="0"/>
                <a:cs typeface="Times New Roman" panose="02020603050405020304" pitchFamily="18" charset="0"/>
              </a:rPr>
              <a:t>las siguientes figuras: </a:t>
            </a:r>
          </a:p>
          <a:p>
            <a:pPr algn="just"/>
            <a:endParaRPr lang="es-E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s-ES" dirty="0" smtClean="0">
                <a:latin typeface="Times New Roman" panose="02020603050405020304" pitchFamily="18" charset="0"/>
                <a:cs typeface="Times New Roman" panose="02020603050405020304" pitchFamily="18" charset="0"/>
              </a:rPr>
              <a:t>Los </a:t>
            </a:r>
            <a:r>
              <a:rPr lang="es-ES" dirty="0">
                <a:latin typeface="Times New Roman" panose="02020603050405020304" pitchFamily="18" charset="0"/>
                <a:cs typeface="Times New Roman" panose="02020603050405020304" pitchFamily="18" charset="0"/>
              </a:rPr>
              <a:t>fideicomisos o contratos de administración que se constituyen exclusivamente y en forma limitada para administrar un patrimonio, cuyos fines sólo se consiguen después de transcurrido cierto tiempo, por lo que los recursos fideicometidos no se pueden transformar en efectivo hasta que dichas condiciones se cumplan. </a:t>
            </a:r>
            <a:endParaRPr lang="es-ES"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s-E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s-ES" dirty="0" smtClean="0">
                <a:latin typeface="Times New Roman" panose="02020603050405020304" pitchFamily="18" charset="0"/>
                <a:cs typeface="Times New Roman" panose="02020603050405020304" pitchFamily="18" charset="0"/>
              </a:rPr>
              <a:t>La </a:t>
            </a:r>
            <a:r>
              <a:rPr lang="es-ES" dirty="0">
                <a:latin typeface="Times New Roman" panose="02020603050405020304" pitchFamily="18" charset="0"/>
                <a:cs typeface="Times New Roman" panose="02020603050405020304" pitchFamily="18" charset="0"/>
              </a:rPr>
              <a:t>captación de recursos para capital de trabajo o para el financiamiento de proyectos de inversión de carácter no financiero de las empresas emisoras o subsidiarias registradas ante la Superintendencia General de Valores, según lo dispuesto en el Artículo 116 de la Ley Orgánica del Banco Central de Costa Rica. </a:t>
            </a:r>
            <a:endParaRPr lang="es-ES"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s-E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s-ES" dirty="0" smtClean="0">
                <a:latin typeface="Times New Roman" panose="02020603050405020304" pitchFamily="18" charset="0"/>
                <a:cs typeface="Times New Roman" panose="02020603050405020304" pitchFamily="18" charset="0"/>
              </a:rPr>
              <a:t>Las </a:t>
            </a:r>
            <a:r>
              <a:rPr lang="es-ES" dirty="0">
                <a:latin typeface="Times New Roman" panose="02020603050405020304" pitchFamily="18" charset="0"/>
                <a:cs typeface="Times New Roman" panose="02020603050405020304" pitchFamily="18" charset="0"/>
              </a:rPr>
              <a:t>obligaciones a 14 días o menos, constituidas en los mercados organizados de dinero por las entidades sujetas a la supervisión de la SUGEF, SUGEVAL, SUPEN y SUGESE </a:t>
            </a:r>
            <a:endParaRPr lang="es-C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8995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b="1" dirty="0">
                <a:solidFill>
                  <a:schemeClr val="bg1"/>
                </a:solidFill>
                <a:latin typeface="Times New Roman" panose="02020603050405020304" pitchFamily="18" charset="0"/>
                <a:cs typeface="Times New Roman" panose="02020603050405020304" pitchFamily="18" charset="0"/>
              </a:rPr>
              <a:t>Excepciones y </a:t>
            </a:r>
            <a:r>
              <a:rPr lang="es-CR" altLang="es-CR" sz="2800" b="1" dirty="0" smtClean="0">
                <a:solidFill>
                  <a:schemeClr val="bg1"/>
                </a:solidFill>
                <a:latin typeface="Times New Roman" panose="02020603050405020304" pitchFamily="18" charset="0"/>
                <a:cs typeface="Times New Roman" panose="02020603050405020304" pitchFamily="18" charset="0"/>
              </a:rPr>
              <a:t>Deducciones del Encaje Mínimo Legal</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99104" y="1287259"/>
            <a:ext cx="8387696" cy="4801314"/>
          </a:xfrm>
          <a:prstGeom prst="rect">
            <a:avLst/>
          </a:prstGeom>
        </p:spPr>
        <p:txBody>
          <a:bodyPr wrap="square">
            <a:spAutoFit/>
          </a:bodyPr>
          <a:lstStyle/>
          <a:p>
            <a:pPr marL="285750" indent="-28575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Estarán </a:t>
            </a:r>
            <a:r>
              <a:rPr lang="es-ES" dirty="0">
                <a:latin typeface="Times New Roman" panose="02020603050405020304" pitchFamily="18" charset="0"/>
                <a:cs typeface="Times New Roman" panose="02020603050405020304" pitchFamily="18" charset="0"/>
              </a:rPr>
              <a:t>exceptuadas de los requisitos de </a:t>
            </a:r>
            <a:r>
              <a:rPr lang="es-ES" dirty="0" smtClean="0">
                <a:latin typeface="Times New Roman" panose="02020603050405020304" pitchFamily="18" charset="0"/>
                <a:cs typeface="Times New Roman" panose="02020603050405020304" pitchFamily="18" charset="0"/>
              </a:rPr>
              <a:t>Encaje Mínimo Legal las </a:t>
            </a:r>
            <a:r>
              <a:rPr lang="es-ES" dirty="0">
                <a:latin typeface="Times New Roman" panose="02020603050405020304" pitchFamily="18" charset="0"/>
                <a:cs typeface="Times New Roman" panose="02020603050405020304" pitchFamily="18" charset="0"/>
              </a:rPr>
              <a:t>entidades que entren en un proceso de liquidación de conformidad con las leyes pertinentes y que al mismo tiempo hayan cesado de realizar intermediación financiera, según lo haga constar ante la Gerencia del Banco Central de Costa Rica el Órgano Supervisor competente, así como constancias de que se han adoptado las medidas necesarias para asegurar la correcta liquidación de la entidad en beneficio de los intereses de los ahorrantes relacionados. </a:t>
            </a:r>
            <a:endParaRPr lang="es-ES"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es-E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Asimismo</a:t>
            </a:r>
            <a:r>
              <a:rPr lang="es-ES" dirty="0">
                <a:latin typeface="Times New Roman" panose="02020603050405020304" pitchFamily="18" charset="0"/>
                <a:cs typeface="Times New Roman" panose="02020603050405020304" pitchFamily="18" charset="0"/>
              </a:rPr>
              <a:t>, la Gerencia del Banco Central de Costa Rica podrá eximir del requisito de encaje mínimo legal, previa recomendación del interventor y del Consejo Nacional de Supervisión del Sistema Financiero (CONASSIF), a aquellas entidades sometidas a procesos de intervención derivados de problemas de liquidez extremos, para que con los recursos del encaje mejore las condiciones y se protejan los intereses de los ahorrantes. </a:t>
            </a:r>
            <a:endParaRPr lang="es-ES"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es-E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s-ES" dirty="0" smtClean="0">
                <a:latin typeface="Times New Roman" panose="02020603050405020304" pitchFamily="18" charset="0"/>
                <a:cs typeface="Times New Roman" panose="02020603050405020304" pitchFamily="18" charset="0"/>
              </a:rPr>
              <a:t>Los </a:t>
            </a:r>
            <a:r>
              <a:rPr lang="es-ES" dirty="0">
                <a:latin typeface="Times New Roman" panose="02020603050405020304" pitchFamily="18" charset="0"/>
                <a:cs typeface="Times New Roman" panose="02020603050405020304" pitchFamily="18" charset="0"/>
              </a:rPr>
              <a:t>procedimientos que se seguirán para tales efectos se indican en el Capítulo IV </a:t>
            </a:r>
            <a:r>
              <a:rPr lang="es-ES" dirty="0" smtClean="0">
                <a:latin typeface="Times New Roman" panose="02020603050405020304" pitchFamily="18" charset="0"/>
                <a:cs typeface="Times New Roman" panose="02020603050405020304" pitchFamily="18" charset="0"/>
              </a:rPr>
              <a:t>del Título III de las Regulaciones de Política Monetaria. </a:t>
            </a:r>
            <a:endParaRPr lang="es-C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4106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dirty="0">
                <a:solidFill>
                  <a:schemeClr val="bg1"/>
                </a:solidFill>
                <a:latin typeface="Times New Roman" panose="02020603050405020304" pitchFamily="18" charset="0"/>
                <a:cs typeface="Times New Roman" panose="02020603050405020304" pitchFamily="18" charset="0"/>
              </a:rPr>
              <a:t>Control de la situación de </a:t>
            </a:r>
            <a:r>
              <a:rPr lang="es-CR" altLang="es-CR" sz="2800" dirty="0" smtClean="0">
                <a:solidFill>
                  <a:schemeClr val="bg1"/>
                </a:solidFill>
                <a:latin typeface="Times New Roman" panose="02020603050405020304" pitchFamily="18" charset="0"/>
                <a:cs typeface="Times New Roman" panose="02020603050405020304" pitchFamily="18" charset="0"/>
              </a:rPr>
              <a:t>Encaje Mínimo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90557" y="1473260"/>
            <a:ext cx="8537249" cy="3970318"/>
          </a:xfrm>
          <a:prstGeom prst="rect">
            <a:avLst/>
          </a:prstGeom>
        </p:spPr>
        <p:txBody>
          <a:bodyPr wrap="square">
            <a:spAutoFit/>
          </a:bodyPr>
          <a:lstStyle/>
          <a:p>
            <a:pPr lvl="1" indent="-457200" algn="just">
              <a:spcBef>
                <a:spcPct val="20000"/>
              </a:spcBef>
              <a:buFont typeface="Wingdings" panose="05000000000000000000" pitchFamily="2" charset="2"/>
              <a:buChar char="§"/>
              <a:defRPr/>
            </a:pPr>
            <a:r>
              <a:rPr lang="es-ES" dirty="0" smtClean="0">
                <a:latin typeface="Times New Roman" panose="02020603050405020304" pitchFamily="18" charset="0"/>
                <a:cs typeface="Times New Roman" panose="02020603050405020304" pitchFamily="18" charset="0"/>
              </a:rPr>
              <a:t>El </a:t>
            </a:r>
            <a:r>
              <a:rPr lang="es-ES" dirty="0">
                <a:latin typeface="Times New Roman" panose="02020603050405020304" pitchFamily="18" charset="0"/>
                <a:cs typeface="Times New Roman" panose="02020603050405020304" pitchFamily="18" charset="0"/>
              </a:rPr>
              <a:t>cálculo de requerimiento del </a:t>
            </a:r>
            <a:r>
              <a:rPr lang="es-ES" dirty="0" smtClean="0">
                <a:latin typeface="Times New Roman" panose="02020603050405020304" pitchFamily="18" charset="0"/>
                <a:cs typeface="Times New Roman" panose="02020603050405020304" pitchFamily="18" charset="0"/>
              </a:rPr>
              <a:t>Encaje </a:t>
            </a:r>
            <a:r>
              <a:rPr lang="es-ES" dirty="0">
                <a:latin typeface="Times New Roman" panose="02020603050405020304" pitchFamily="18" charset="0"/>
                <a:cs typeface="Times New Roman" panose="02020603050405020304" pitchFamily="18" charset="0"/>
              </a:rPr>
              <a:t>se realizará sobre el promedio de saldos diarios de las operaciones sujetas a este requisito, de una quincena natural, esto es, del 1° al 15 y del 16 al 30 </a:t>
            </a:r>
            <a:r>
              <a:rPr lang="es-ES" dirty="0" smtClean="0">
                <a:latin typeface="Times New Roman" panose="02020603050405020304" pitchFamily="18" charset="0"/>
                <a:cs typeface="Times New Roman" panose="02020603050405020304" pitchFamily="18" charset="0"/>
              </a:rPr>
              <a:t>o </a:t>
            </a:r>
            <a:r>
              <a:rPr lang="es-ES" dirty="0">
                <a:latin typeface="Times New Roman" panose="02020603050405020304" pitchFamily="18" charset="0"/>
                <a:cs typeface="Times New Roman" panose="02020603050405020304" pitchFamily="18" charset="0"/>
              </a:rPr>
              <a:t>31 de cada mes. </a:t>
            </a:r>
          </a:p>
          <a:p>
            <a:pPr lvl="1" indent="-457200" algn="just">
              <a:spcBef>
                <a:spcPct val="20000"/>
              </a:spcBef>
              <a:buFont typeface="Wingdings" panose="05000000000000000000" pitchFamily="2" charset="2"/>
              <a:buChar char="§"/>
              <a:defRPr/>
            </a:pPr>
            <a:endParaRPr lang="es-ES" dirty="0">
              <a:latin typeface="Times New Roman" panose="02020603050405020304" pitchFamily="18" charset="0"/>
              <a:cs typeface="Times New Roman" panose="02020603050405020304" pitchFamily="18" charset="0"/>
            </a:endParaRPr>
          </a:p>
          <a:p>
            <a:pPr lvl="1" indent="-457200" algn="just">
              <a:spcBef>
                <a:spcPct val="20000"/>
              </a:spcBef>
              <a:buFont typeface="Wingdings" panose="05000000000000000000" pitchFamily="2" charset="2"/>
              <a:buChar char="§"/>
              <a:defRPr/>
            </a:pPr>
            <a:r>
              <a:rPr lang="es-ES" dirty="0" smtClean="0">
                <a:latin typeface="Times New Roman" panose="02020603050405020304" pitchFamily="18" charset="0"/>
                <a:cs typeface="Times New Roman" panose="02020603050405020304" pitchFamily="18" charset="0"/>
              </a:rPr>
              <a:t>En </a:t>
            </a:r>
            <a:r>
              <a:rPr lang="es-ES" dirty="0">
                <a:latin typeface="Times New Roman" panose="02020603050405020304" pitchFamily="18" charset="0"/>
                <a:cs typeface="Times New Roman" panose="02020603050405020304" pitchFamily="18" charset="0"/>
              </a:rPr>
              <a:t>el cálculo intervendrán todos los días de la quincena, para los fines de semana y días feriados se repite la información del último día hábil anterior</a:t>
            </a:r>
            <a:r>
              <a:rPr lang="es-ES" dirty="0" smtClean="0">
                <a:latin typeface="Times New Roman" panose="02020603050405020304" pitchFamily="18" charset="0"/>
                <a:cs typeface="Times New Roman" panose="02020603050405020304" pitchFamily="18" charset="0"/>
              </a:rPr>
              <a:t>.</a:t>
            </a:r>
          </a:p>
          <a:p>
            <a:pPr lvl="1" indent="-457200" algn="just">
              <a:spcBef>
                <a:spcPct val="20000"/>
              </a:spcBef>
              <a:buFont typeface="Wingdings" panose="05000000000000000000" pitchFamily="2" charset="2"/>
              <a:buChar char="§"/>
              <a:defRPr/>
            </a:pPr>
            <a:endParaRPr lang="es-ES" dirty="0" smtClean="0">
              <a:latin typeface="Times New Roman" panose="02020603050405020304" pitchFamily="18" charset="0"/>
              <a:cs typeface="Times New Roman" panose="02020603050405020304" pitchFamily="18" charset="0"/>
            </a:endParaRPr>
          </a:p>
          <a:p>
            <a:pPr lvl="1" indent="-457200" algn="just">
              <a:spcBef>
                <a:spcPct val="20000"/>
              </a:spcBef>
              <a:buFont typeface="Wingdings" panose="05000000000000000000" pitchFamily="2" charset="2"/>
              <a:buChar char="§"/>
              <a:defRPr/>
            </a:pPr>
            <a:r>
              <a:rPr lang="es-ES" dirty="0">
                <a:latin typeface="Times New Roman" panose="02020603050405020304" pitchFamily="18" charset="0"/>
                <a:cs typeface="Times New Roman" panose="02020603050405020304" pitchFamily="18" charset="0"/>
              </a:rPr>
              <a:t>En el caso de operaciones denominadas en unidades de desarrollo, el monto requerido se obtendrá de aplicar la tasa de encaje mínimo legal vigente al promedio quincenal de los saldos de estos pasivos expresados en colones, conversión que se realizará utilizando el valor de la UD correspondiente a la fecha de constitución de la obligación sujeta a encaje. </a:t>
            </a:r>
          </a:p>
          <a:p>
            <a:pPr lvl="0" indent="-457200" algn="just">
              <a:spcBef>
                <a:spcPct val="20000"/>
              </a:spcBef>
              <a:defRPr/>
            </a:pP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0330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471192"/>
            <a:ext cx="8229600" cy="889003"/>
          </a:xfrm>
        </p:spPr>
        <p:txBody>
          <a:bodyPr>
            <a:normAutofit/>
          </a:bodyPr>
          <a:lstStyle/>
          <a:p>
            <a:pPr algn="l"/>
            <a:r>
              <a:rPr lang="es-MX" altLang="es-CR" sz="2800" dirty="0" smtClean="0">
                <a:solidFill>
                  <a:schemeClr val="bg1"/>
                </a:solidFill>
                <a:latin typeface="Times New Roman" panose="02020603050405020304" pitchFamily="18" charset="0"/>
                <a:cs typeface="Times New Roman" panose="02020603050405020304" pitchFamily="18" charset="0"/>
              </a:rPr>
              <a:t>Control sobre el Encaje Mínimo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82011" y="1278953"/>
            <a:ext cx="8665436" cy="5706177"/>
          </a:xfrm>
          <a:prstGeom prst="rect">
            <a:avLst/>
          </a:prstGeom>
        </p:spPr>
        <p:txBody>
          <a:bodyPr wrap="square">
            <a:spAutoFit/>
          </a:bodyPr>
          <a:lstStyle/>
          <a:p>
            <a:pPr indent="-457200" algn="just">
              <a:spcBef>
                <a:spcPct val="20000"/>
              </a:spcBef>
              <a:buFont typeface="Wingdings" panose="05000000000000000000" pitchFamily="2" charset="2"/>
              <a:buChar char="Ø"/>
              <a:defRPr/>
            </a:pPr>
            <a:endParaRPr lang="es-MX" u="sng" dirty="0" smtClean="0">
              <a:latin typeface="Times New Roman" panose="02020603050405020304" pitchFamily="18" charset="0"/>
              <a:cs typeface="Times New Roman" panose="02020603050405020304" pitchFamily="18" charset="0"/>
            </a:endParaRPr>
          </a:p>
          <a:p>
            <a:pPr indent="-457200" algn="just">
              <a:spcBef>
                <a:spcPct val="20000"/>
              </a:spcBef>
              <a:buFont typeface="Wingdings" panose="05000000000000000000" pitchFamily="2" charset="2"/>
              <a:buChar char="Ø"/>
              <a:defRPr/>
            </a:pPr>
            <a:r>
              <a:rPr lang="es-MX" u="sng" dirty="0" smtClean="0">
                <a:latin typeface="Times New Roman" panose="02020603050405020304" pitchFamily="18" charset="0"/>
                <a:cs typeface="Times New Roman" panose="02020603050405020304" pitchFamily="18" charset="0"/>
              </a:rPr>
              <a:t>Control  </a:t>
            </a:r>
            <a:r>
              <a:rPr lang="es-MX" u="sng" dirty="0">
                <a:latin typeface="Times New Roman" panose="02020603050405020304" pitchFamily="18" charset="0"/>
                <a:cs typeface="Times New Roman" panose="02020603050405020304" pitchFamily="18" charset="0"/>
              </a:rPr>
              <a:t>Quincenal</a:t>
            </a:r>
            <a:r>
              <a:rPr lang="es-MX" u="sng" dirty="0" smtClean="0">
                <a:latin typeface="Times New Roman" panose="02020603050405020304" pitchFamily="18" charset="0"/>
                <a:cs typeface="Times New Roman" panose="02020603050405020304" pitchFamily="18" charset="0"/>
              </a:rPr>
              <a:t>:</a:t>
            </a:r>
          </a:p>
          <a:p>
            <a:pPr indent="-457200" algn="just">
              <a:spcBef>
                <a:spcPct val="20000"/>
              </a:spcBef>
              <a:buFont typeface="Wingdings" panose="05000000000000000000" pitchFamily="2" charset="2"/>
              <a:buChar char="Ø"/>
              <a:defRPr/>
            </a:pPr>
            <a:endParaRPr lang="es-MX" u="sng" dirty="0">
              <a:latin typeface="Times New Roman" panose="02020603050405020304" pitchFamily="18" charset="0"/>
              <a:cs typeface="Times New Roman" panose="02020603050405020304" pitchFamily="18" charset="0"/>
            </a:endParaRPr>
          </a:p>
          <a:p>
            <a:pPr indent="-457200" algn="just">
              <a:spcBef>
                <a:spcPct val="20000"/>
              </a:spcBef>
              <a:defRPr/>
            </a:pPr>
            <a:r>
              <a:rPr lang="es-ES" dirty="0">
                <a:latin typeface="Times New Roman" panose="02020603050405020304" pitchFamily="18" charset="0"/>
                <a:cs typeface="Times New Roman" panose="02020603050405020304" pitchFamily="18" charset="0"/>
              </a:rPr>
              <a:t>Se realizará con base en el promedio quincenal de los depósitos en cuenta corriente al final del día, con un rezago de dos quincenas naturales después de iniciada la quincena. </a:t>
            </a:r>
          </a:p>
          <a:p>
            <a:pPr marL="457200" lvl="0" indent="-457200" algn="just" defTabSz="914400">
              <a:spcBef>
                <a:spcPct val="20000"/>
              </a:spcBef>
              <a:defRPr/>
            </a:pPr>
            <a:endParaRPr lang="es-ES" sz="1400" kern="0" dirty="0">
              <a:solidFill>
                <a:srgbClr val="3333CC">
                  <a:lumMod val="75000"/>
                </a:srgbClr>
              </a:solidFill>
              <a:latin typeface="Times New Roman"/>
            </a:endParaRPr>
          </a:p>
          <a:p>
            <a:pPr indent="-457200" algn="just" fontAlgn="base">
              <a:spcBef>
                <a:spcPct val="20000"/>
              </a:spcBef>
              <a:spcAft>
                <a:spcPct val="0"/>
              </a:spcAft>
              <a:buFont typeface="Wingdings" panose="05000000000000000000" pitchFamily="2" charset="2"/>
              <a:buChar char="Ø"/>
              <a:defRPr/>
            </a:pPr>
            <a:r>
              <a:rPr lang="es-MX" u="sng" dirty="0" smtClean="0">
                <a:latin typeface="Times New Roman" panose="02020603050405020304" pitchFamily="18" charset="0"/>
                <a:cs typeface="Times New Roman" panose="02020603050405020304" pitchFamily="18" charset="0"/>
              </a:rPr>
              <a:t>Control  </a:t>
            </a:r>
            <a:r>
              <a:rPr lang="es-MX" u="sng" dirty="0">
                <a:latin typeface="Times New Roman" panose="02020603050405020304" pitchFamily="18" charset="0"/>
                <a:cs typeface="Times New Roman" panose="02020603050405020304" pitchFamily="18" charset="0"/>
              </a:rPr>
              <a:t>Diario</a:t>
            </a:r>
            <a:r>
              <a:rPr lang="es-CR" u="sng" dirty="0" smtClean="0">
                <a:latin typeface="Times New Roman" panose="02020603050405020304" pitchFamily="18" charset="0"/>
                <a:cs typeface="Times New Roman" panose="02020603050405020304" pitchFamily="18" charset="0"/>
              </a:rPr>
              <a:t>:</a:t>
            </a:r>
          </a:p>
          <a:p>
            <a:pPr indent="-457200" algn="just" fontAlgn="base">
              <a:spcBef>
                <a:spcPct val="20000"/>
              </a:spcBef>
              <a:spcAft>
                <a:spcPct val="0"/>
              </a:spcAft>
              <a:buFont typeface="Wingdings" panose="05000000000000000000" pitchFamily="2" charset="2"/>
              <a:buChar char="Ø"/>
              <a:defRPr/>
            </a:pPr>
            <a:endParaRPr lang="es-MX" u="sng" dirty="0">
              <a:latin typeface="Times New Roman" panose="02020603050405020304" pitchFamily="18" charset="0"/>
              <a:cs typeface="Times New Roman" panose="02020603050405020304" pitchFamily="18" charset="0"/>
            </a:endParaRPr>
          </a:p>
          <a:p>
            <a:pPr indent="-457200" algn="just">
              <a:spcBef>
                <a:spcPct val="20000"/>
              </a:spcBef>
              <a:defRPr/>
            </a:pPr>
            <a:r>
              <a:rPr lang="es-ES" dirty="0" smtClean="0">
                <a:latin typeface="Times New Roman" panose="02020603050405020304" pitchFamily="18" charset="0"/>
                <a:cs typeface="Times New Roman" panose="02020603050405020304" pitchFamily="18" charset="0"/>
              </a:rPr>
              <a:t>Durante </a:t>
            </a:r>
            <a:r>
              <a:rPr lang="es-ES" dirty="0">
                <a:latin typeface="Times New Roman" panose="02020603050405020304" pitchFamily="18" charset="0"/>
                <a:cs typeface="Times New Roman" panose="02020603050405020304" pitchFamily="18" charset="0"/>
              </a:rPr>
              <a:t>todos y cada uno de los días del período de control del encaje, el saldo al final del día de los depósitos en el Banco Central no deberá ser inferior al 97,5% del Encaje Mínimo Legal requerido dos quincenas naturales previas. Es decir, para todos y cada uno de los días de la primera quincena de un determinado mes (t), el saldo al final del día de los depósitos en el Banco Central no deberá ser menor al 97,50% del </a:t>
            </a:r>
            <a:r>
              <a:rPr lang="es-ES" dirty="0" smtClean="0">
                <a:latin typeface="Times New Roman" panose="02020603050405020304" pitchFamily="18" charset="0"/>
                <a:cs typeface="Times New Roman" panose="02020603050405020304" pitchFamily="18" charset="0"/>
              </a:rPr>
              <a:t>Encaje Mínimo Legal </a:t>
            </a:r>
            <a:r>
              <a:rPr lang="es-ES" dirty="0">
                <a:latin typeface="Times New Roman" panose="02020603050405020304" pitchFamily="18" charset="0"/>
                <a:cs typeface="Times New Roman" panose="02020603050405020304" pitchFamily="18" charset="0"/>
              </a:rPr>
              <a:t>requerido para la primera quincena del mes anterior (t-1). Asimismo, para todos y cada uno de los días de la segunda quincena de un determinado mes (t), el saldo al final del día de los depósitos en el Banco Central no deberá ser menor al 97,50% del Encaje Mínimo Legal requerido para la segunda quincena del mes anterior (t-1).</a:t>
            </a:r>
          </a:p>
          <a:p>
            <a:pPr indent="-457200" algn="just">
              <a:spcBef>
                <a:spcPct val="20000"/>
              </a:spcBef>
              <a:defRPr/>
            </a:pPr>
            <a:endParaRPr lang="es-MX" dirty="0">
              <a:latin typeface="Times New Roman" panose="02020603050405020304" pitchFamily="18" charset="0"/>
              <a:cs typeface="Times New Roman" panose="02020603050405020304" pitchFamily="18" charset="0"/>
            </a:endParaRPr>
          </a:p>
          <a:p>
            <a:pPr marL="457200" lvl="0" indent="-457200" algn="just" defTabSz="914400">
              <a:spcBef>
                <a:spcPct val="20000"/>
              </a:spcBef>
              <a:defRPr/>
            </a:pPr>
            <a:endParaRPr lang="es-ES" sz="1400" kern="0" dirty="0">
              <a:solidFill>
                <a:srgbClr val="3333CC">
                  <a:lumMod val="75000"/>
                </a:srgbClr>
              </a:solidFill>
              <a:latin typeface="Times New Roman"/>
            </a:endParaRPr>
          </a:p>
        </p:txBody>
      </p:sp>
    </p:spTree>
    <p:extLst>
      <p:ext uri="{BB962C8B-B14F-4D97-AF65-F5344CB8AC3E}">
        <p14:creationId xmlns:p14="http://schemas.microsoft.com/office/powerpoint/2010/main" val="1722106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471192"/>
            <a:ext cx="8229600" cy="889003"/>
          </a:xfrm>
        </p:spPr>
        <p:txBody>
          <a:bodyPr>
            <a:normAutofit/>
          </a:bodyPr>
          <a:lstStyle/>
          <a:p>
            <a:pPr algn="l"/>
            <a:r>
              <a:rPr lang="es-MX" altLang="es-CR" sz="2800" dirty="0" smtClean="0">
                <a:solidFill>
                  <a:schemeClr val="bg1"/>
                </a:solidFill>
                <a:latin typeface="Times New Roman" panose="02020603050405020304" pitchFamily="18" charset="0"/>
                <a:cs typeface="Times New Roman" panose="02020603050405020304" pitchFamily="18" charset="0"/>
              </a:rPr>
              <a:t>Control sobre el Encaje Mínimo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282011" y="1266192"/>
            <a:ext cx="8665436" cy="5016758"/>
          </a:xfrm>
          <a:prstGeom prst="rect">
            <a:avLst/>
          </a:prstGeom>
        </p:spPr>
        <p:txBody>
          <a:bodyPr wrap="square">
            <a:spAutoFit/>
          </a:bodyPr>
          <a:lstStyle/>
          <a:p>
            <a:pPr marL="285750" indent="-285750" algn="just">
              <a:buFont typeface="Arial" panose="020B0604020202020204" pitchFamily="34" charset="0"/>
              <a:buChar char="•"/>
            </a:pPr>
            <a:r>
              <a:rPr lang="es-ES" sz="1600" dirty="0">
                <a:latin typeface="Times New Roman" panose="02020603050405020304" pitchFamily="18" charset="0"/>
                <a:cs typeface="Times New Roman" panose="02020603050405020304" pitchFamily="18" charset="0"/>
              </a:rPr>
              <a:t>En caso de que un intermediario opere custodias auxiliares de numerario (CAN), el saldo diario considerado para efectos del promedio quincenal y del control diario tendrá dos componentes aditivos: el primero de ellos es el saldo de depósitos disponibles en el BCCR al final del día y, el segundo, es el promedio ponderado, por tiempo de permanencia a lo largo del horario bancario, de los depósitos en cuenta corriente cuya naturaleza responde al numerario que esos intermediarios financieros mantienen en las CAN. </a:t>
            </a:r>
            <a:endParaRPr lang="es-ES" sz="16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s-ES" sz="16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s-ES" sz="1600" dirty="0">
                <a:latin typeface="Times New Roman" panose="02020603050405020304" pitchFamily="18" charset="0"/>
                <a:cs typeface="Times New Roman" panose="02020603050405020304" pitchFamily="18" charset="0"/>
              </a:rPr>
              <a:t>Se entiende por depósitos disponibles la diferencia entre el saldo de los depósitos en cuenta corriente en el BCCR menos aquellos que se originan en el numerario que esos intermediarios financieros mantienen en las CAN. </a:t>
            </a:r>
            <a:endParaRPr lang="es-ES" sz="16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s-ES" sz="16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s-ES" sz="1600" dirty="0">
                <a:latin typeface="Times New Roman" panose="02020603050405020304" pitchFamily="18" charset="0"/>
                <a:cs typeface="Times New Roman" panose="02020603050405020304" pitchFamily="18" charset="0"/>
              </a:rPr>
              <a:t>Los puestos de bolsa que operen fideicomisos o contratos de administración de cartera sujetos de encaje</a:t>
            </a:r>
            <a:r>
              <a:rPr lang="es-ES" sz="1600" dirty="0" smtClean="0">
                <a:latin typeface="Times New Roman" panose="02020603050405020304" pitchFamily="18" charset="0"/>
                <a:cs typeface="Times New Roman" panose="02020603050405020304" pitchFamily="18" charset="0"/>
              </a:rPr>
              <a:t>, </a:t>
            </a:r>
            <a:r>
              <a:rPr lang="es-ES" sz="1600" dirty="0">
                <a:latin typeface="Times New Roman" panose="02020603050405020304" pitchFamily="18" charset="0"/>
                <a:cs typeface="Times New Roman" panose="02020603050405020304" pitchFamily="18" charset="0"/>
              </a:rPr>
              <a:t>deberán enviar a la </a:t>
            </a:r>
            <a:r>
              <a:rPr lang="es-ES" sz="1600" dirty="0" smtClean="0">
                <a:latin typeface="Times New Roman" panose="02020603050405020304" pitchFamily="18" charset="0"/>
                <a:cs typeface="Times New Roman" panose="02020603050405020304" pitchFamily="18" charset="0"/>
              </a:rPr>
              <a:t>SUGEVAL, dentro </a:t>
            </a:r>
            <a:r>
              <a:rPr lang="es-ES" sz="1600" dirty="0">
                <a:latin typeface="Times New Roman" panose="02020603050405020304" pitchFamily="18" charset="0"/>
                <a:cs typeface="Times New Roman" panose="02020603050405020304" pitchFamily="18" charset="0"/>
              </a:rPr>
              <a:t>de un plazo de ocho días naturales siguientes al fin de cada quincena natural, un estado que muestre su situación de encaje, de acuerdo con los procedimientos determinados por la Junta Directiva del Banco Central de Costa Rica y según los formatos establecidos por esa </a:t>
            </a:r>
            <a:r>
              <a:rPr lang="es-ES" sz="1600" dirty="0" smtClean="0">
                <a:latin typeface="Times New Roman" panose="02020603050405020304" pitchFamily="18" charset="0"/>
                <a:cs typeface="Times New Roman" panose="02020603050405020304" pitchFamily="18" charset="0"/>
              </a:rPr>
              <a:t>Superintendencia, la cual verificará </a:t>
            </a:r>
            <a:r>
              <a:rPr lang="es-ES" sz="1600" dirty="0">
                <a:latin typeface="Times New Roman" panose="02020603050405020304" pitchFamily="18" charset="0"/>
                <a:cs typeface="Times New Roman" panose="02020603050405020304" pitchFamily="18" charset="0"/>
              </a:rPr>
              <a:t>el cumplimiento del encaje y en caso de que detectare incumplimiento, procederá a la apertura e instrucción de los procedimientos administrativos para la aplicación de las sanciones que se detallan en el siguiente capítulo y así poder comunicarlo a la Junta Directiva del Banco Central de Costa Rica, a cuyo cargo queda resolver la sanción que se impone. </a:t>
            </a:r>
            <a:endParaRPr lang="es-ES" sz="1600" kern="0" dirty="0">
              <a:solidFill>
                <a:srgbClr val="3333CC">
                  <a:lumMod val="75000"/>
                </a:srgbClr>
              </a:solidFill>
              <a:latin typeface="Times New Roman"/>
            </a:endParaRPr>
          </a:p>
        </p:txBody>
      </p:sp>
    </p:spTree>
    <p:extLst>
      <p:ext uri="{BB962C8B-B14F-4D97-AF65-F5344CB8AC3E}">
        <p14:creationId xmlns:p14="http://schemas.microsoft.com/office/powerpoint/2010/main" val="330403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r>
              <a:rPr lang="es-MX" altLang="es-CR" sz="2800" dirty="0">
                <a:solidFill>
                  <a:schemeClr val="bg1"/>
                </a:solidFill>
                <a:latin typeface="Times New Roman" panose="02020603050405020304" pitchFamily="18" charset="0"/>
                <a:cs typeface="Times New Roman" panose="02020603050405020304" pitchFamily="18" charset="0"/>
              </a:rPr>
              <a:t>Presentación de la </a:t>
            </a:r>
            <a:r>
              <a:rPr lang="es-MX" altLang="es-CR" sz="2800" dirty="0" smtClean="0">
                <a:solidFill>
                  <a:schemeClr val="bg1"/>
                </a:solidFill>
                <a:latin typeface="Times New Roman" panose="02020603050405020304" pitchFamily="18" charset="0"/>
                <a:cs typeface="Times New Roman" panose="02020603050405020304" pitchFamily="18" charset="0"/>
              </a:rPr>
              <a:t>Información </a:t>
            </a:r>
            <a:r>
              <a:rPr lang="es-MX" altLang="es-CR" sz="2800" dirty="0">
                <a:solidFill>
                  <a:schemeClr val="bg1"/>
                </a:solidFill>
                <a:latin typeface="Times New Roman" panose="02020603050405020304" pitchFamily="18" charset="0"/>
                <a:cs typeface="Times New Roman" panose="02020603050405020304" pitchFamily="18" charset="0"/>
              </a:rPr>
              <a:t>de </a:t>
            </a:r>
            <a:r>
              <a:rPr lang="es-MX" altLang="es-CR" sz="2800" dirty="0" smtClean="0">
                <a:solidFill>
                  <a:schemeClr val="bg1"/>
                </a:solidFill>
                <a:latin typeface="Times New Roman" panose="02020603050405020304" pitchFamily="18" charset="0"/>
                <a:cs typeface="Times New Roman" panose="02020603050405020304" pitchFamily="18" charset="0"/>
              </a:rPr>
              <a:t>Encaje Mínimo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538384" y="1389808"/>
            <a:ext cx="8148415" cy="338554"/>
          </a:xfrm>
          <a:prstGeom prst="rect">
            <a:avLst/>
          </a:prstGeom>
        </p:spPr>
        <p:txBody>
          <a:bodyPr wrap="square">
            <a:spAutoFit/>
          </a:bodyPr>
          <a:lstStyle/>
          <a:p>
            <a:pPr marL="342900" marR="0" lvl="0" indent="-342900" algn="just" defTabSz="914400" eaLnBrk="0" fontAlgn="ctr" latinLnBrk="0" hangingPunct="0">
              <a:lnSpc>
                <a:spcPct val="100000"/>
              </a:lnSpc>
              <a:spcBef>
                <a:spcPct val="20000"/>
              </a:spcBef>
              <a:spcAft>
                <a:spcPct val="0"/>
              </a:spcAft>
              <a:buClrTx/>
              <a:buSzTx/>
              <a:buFontTx/>
              <a:buNone/>
              <a:tabLst/>
              <a:defRPr/>
            </a:pPr>
            <a:r>
              <a:rPr kumimoji="0" lang="es-CR" sz="1600" b="0" i="0" u="none" strike="noStrike" kern="0" cap="none" spc="0" normalizeH="0" baseline="0" noProof="0" dirty="0" smtClean="0">
                <a:ln>
                  <a:noFill/>
                </a:ln>
                <a:solidFill>
                  <a:srgbClr val="3333CC">
                    <a:lumMod val="75000"/>
                  </a:srgbClr>
                </a:solidFill>
                <a:effectLst/>
                <a:uLnTx/>
                <a:uFillTx/>
                <a:latin typeface="Times New Roman"/>
              </a:rPr>
              <a:t>	</a:t>
            </a:r>
            <a:endParaRPr kumimoji="0" lang="es-CR" sz="1400" b="0" i="0" u="none" strike="noStrike" kern="0" cap="none" spc="0" normalizeH="0" baseline="0" noProof="0" dirty="0">
              <a:ln>
                <a:noFill/>
              </a:ln>
              <a:solidFill>
                <a:sysClr val="windowText" lastClr="000000"/>
              </a:solidFill>
              <a:effectLst/>
              <a:uLnTx/>
              <a:uFillTx/>
            </a:endParaRPr>
          </a:p>
        </p:txBody>
      </p:sp>
      <p:sp>
        <p:nvSpPr>
          <p:cNvPr id="3" name="2 Rectángulo"/>
          <p:cNvSpPr/>
          <p:nvPr/>
        </p:nvSpPr>
        <p:spPr>
          <a:xfrm>
            <a:off x="213644" y="1832767"/>
            <a:ext cx="8682527" cy="5521512"/>
          </a:xfrm>
          <a:prstGeom prst="rect">
            <a:avLst/>
          </a:prstGeom>
        </p:spPr>
        <p:txBody>
          <a:bodyPr wrap="square">
            <a:spAutoFit/>
          </a:bodyPr>
          <a:lstStyle/>
          <a:p>
            <a:pPr marL="342900" lvl="0" indent="-342900" algn="just" defTabSz="914400" fontAlgn="base">
              <a:spcBef>
                <a:spcPct val="20000"/>
              </a:spcBef>
              <a:spcAft>
                <a:spcPct val="0"/>
              </a:spcAft>
              <a:buFont typeface="Wingdings" panose="05000000000000000000" pitchFamily="2" charset="2"/>
              <a:buChar char="q"/>
              <a:defRPr/>
            </a:pPr>
            <a:r>
              <a:rPr lang="es-MX" sz="2000" dirty="0" smtClean="0">
                <a:latin typeface="Times New Roman" panose="02020603050405020304" pitchFamily="18" charset="0"/>
                <a:cs typeface="Times New Roman" panose="02020603050405020304" pitchFamily="18" charset="0"/>
              </a:rPr>
              <a:t>L</a:t>
            </a:r>
            <a:r>
              <a:rPr lang="es-CR" sz="2000" dirty="0" smtClean="0">
                <a:latin typeface="Times New Roman" panose="02020603050405020304" pitchFamily="18" charset="0"/>
                <a:cs typeface="Times New Roman" panose="02020603050405020304" pitchFamily="18" charset="0"/>
              </a:rPr>
              <a:t>as Entidades </a:t>
            </a:r>
            <a:r>
              <a:rPr lang="es-CR" sz="2000" dirty="0">
                <a:latin typeface="Times New Roman" panose="02020603050405020304" pitchFamily="18" charset="0"/>
                <a:cs typeface="Times New Roman" panose="02020603050405020304" pitchFamily="18" charset="0"/>
              </a:rPr>
              <a:t>sujetas al control del Encaje deben enviar a su respectivo órgano supervisor, dentro de un plazo máximo de ocho días naturales siguientes al fin de cada quincena natural, un estado que muestre su situación de encaje, de acuerdo con los procedimientos determinados por la Junta Directiva del Banco Central de Costa </a:t>
            </a:r>
            <a:r>
              <a:rPr lang="es-CR" sz="2000" dirty="0" smtClean="0">
                <a:latin typeface="Times New Roman" panose="02020603050405020304" pitchFamily="18" charset="0"/>
                <a:cs typeface="Times New Roman" panose="02020603050405020304" pitchFamily="18" charset="0"/>
              </a:rPr>
              <a:t>Rica.</a:t>
            </a:r>
          </a:p>
          <a:p>
            <a:pPr marL="342900" lvl="0" indent="-342900" algn="just" defTabSz="914400" fontAlgn="base">
              <a:spcBef>
                <a:spcPct val="20000"/>
              </a:spcBef>
              <a:spcAft>
                <a:spcPct val="0"/>
              </a:spcAft>
              <a:buFont typeface="Wingdings" panose="05000000000000000000" pitchFamily="2" charset="2"/>
              <a:buChar char="q"/>
              <a:defRPr/>
            </a:pPr>
            <a:endParaRPr lang="es-CR" sz="2000" dirty="0">
              <a:latin typeface="Times New Roman" panose="02020603050405020304" pitchFamily="18" charset="0"/>
              <a:cs typeface="Times New Roman" panose="02020603050405020304" pitchFamily="18" charset="0"/>
            </a:endParaRPr>
          </a:p>
          <a:p>
            <a:pPr marL="342900" lvl="0" indent="-342900" algn="just" defTabSz="914400" fontAlgn="base">
              <a:spcBef>
                <a:spcPct val="20000"/>
              </a:spcBef>
              <a:spcAft>
                <a:spcPct val="0"/>
              </a:spcAft>
              <a:buFont typeface="Wingdings" panose="05000000000000000000" pitchFamily="2" charset="2"/>
              <a:buChar char="q"/>
              <a:defRPr/>
            </a:pPr>
            <a:r>
              <a:rPr lang="es-CR" sz="2000" dirty="0" smtClean="0">
                <a:latin typeface="Times New Roman" panose="02020603050405020304" pitchFamily="18" charset="0"/>
                <a:cs typeface="Times New Roman" panose="02020603050405020304" pitchFamily="18" charset="0"/>
              </a:rPr>
              <a:t>La </a:t>
            </a:r>
            <a:r>
              <a:rPr lang="es-CR" sz="2000" u="sng" dirty="0">
                <a:latin typeface="Times New Roman" panose="02020603050405020304" pitchFamily="18" charset="0"/>
                <a:cs typeface="Times New Roman" panose="02020603050405020304" pitchFamily="18" charset="0"/>
              </a:rPr>
              <a:t>fecha limite de envío </a:t>
            </a:r>
            <a:r>
              <a:rPr lang="es-CR" sz="2000" dirty="0">
                <a:latin typeface="Times New Roman" panose="02020603050405020304" pitchFamily="18" charset="0"/>
                <a:cs typeface="Times New Roman" panose="02020603050405020304" pitchFamily="18" charset="0"/>
              </a:rPr>
              <a:t>de la información de </a:t>
            </a:r>
            <a:r>
              <a:rPr lang="es-CR" sz="2000" dirty="0" smtClean="0">
                <a:latin typeface="Times New Roman" panose="02020603050405020304" pitchFamily="18" charset="0"/>
                <a:cs typeface="Times New Roman" panose="02020603050405020304" pitchFamily="18" charset="0"/>
              </a:rPr>
              <a:t>Encaje Mínimo Legal </a:t>
            </a:r>
            <a:r>
              <a:rPr lang="es-CR" sz="2000" dirty="0">
                <a:latin typeface="Times New Roman" panose="02020603050405020304" pitchFamily="18" charset="0"/>
                <a:cs typeface="Times New Roman" panose="02020603050405020304" pitchFamily="18" charset="0"/>
              </a:rPr>
              <a:t>a la SUGEF, </a:t>
            </a:r>
            <a:r>
              <a:rPr lang="es-CR" sz="2000" dirty="0" smtClean="0">
                <a:latin typeface="Times New Roman" panose="02020603050405020304" pitchFamily="18" charset="0"/>
                <a:cs typeface="Times New Roman" panose="02020603050405020304" pitchFamily="18" charset="0"/>
              </a:rPr>
              <a:t> </a:t>
            </a:r>
            <a:r>
              <a:rPr lang="es-CR" sz="2000" u="sng" dirty="0" smtClean="0">
                <a:latin typeface="Times New Roman" panose="02020603050405020304" pitchFamily="18" charset="0"/>
                <a:cs typeface="Times New Roman" panose="02020603050405020304" pitchFamily="18" charset="0"/>
              </a:rPr>
              <a:t>son </a:t>
            </a:r>
            <a:r>
              <a:rPr lang="es-CR" sz="2000" u="sng" dirty="0">
                <a:latin typeface="Times New Roman" panose="02020603050405020304" pitchFamily="18" charset="0"/>
                <a:cs typeface="Times New Roman" panose="02020603050405020304" pitchFamily="18" charset="0"/>
              </a:rPr>
              <a:t>los días 8 y 23 de cada mes</a:t>
            </a:r>
            <a:r>
              <a:rPr lang="es-CR" sz="2000" dirty="0">
                <a:latin typeface="Times New Roman" panose="02020603050405020304" pitchFamily="18" charset="0"/>
                <a:cs typeface="Times New Roman" panose="02020603050405020304" pitchFamily="18" charset="0"/>
              </a:rPr>
              <a:t>.</a:t>
            </a:r>
          </a:p>
          <a:p>
            <a:pPr marL="342900" lvl="0" indent="-342900" algn="just" defTabSz="914400" fontAlgn="base">
              <a:spcBef>
                <a:spcPct val="20000"/>
              </a:spcBef>
              <a:spcAft>
                <a:spcPct val="0"/>
              </a:spcAft>
              <a:defRPr/>
            </a:pPr>
            <a:endParaRPr lang="es-CR" sz="1400" b="1" i="1" u="sng" kern="0" dirty="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smtClean="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smtClean="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smtClean="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smtClean="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CR" sz="1400" b="1" i="1" u="sng" kern="0" dirty="0" smtClean="0">
              <a:solidFill>
                <a:srgbClr val="3333CC">
                  <a:lumMod val="75000"/>
                </a:srgbClr>
              </a:solidFill>
              <a:latin typeface="Book Antiqua" pitchFamily="18" charset="0"/>
            </a:endParaRPr>
          </a:p>
          <a:p>
            <a:pPr marL="342900" lvl="0" indent="-342900" algn="just" defTabSz="914400" fontAlgn="base">
              <a:spcBef>
                <a:spcPct val="20000"/>
              </a:spcBef>
              <a:spcAft>
                <a:spcPct val="0"/>
              </a:spcAft>
              <a:defRPr/>
            </a:pPr>
            <a:endParaRPr lang="es-ES" sz="1400" dirty="0">
              <a:solidFill>
                <a:srgbClr val="3333CC">
                  <a:lumMod val="75000"/>
                </a:srgbClr>
              </a:solidFill>
              <a:latin typeface="Book Antiqua" pitchFamily="18" charset="0"/>
            </a:endParaRPr>
          </a:p>
        </p:txBody>
      </p:sp>
    </p:spTree>
    <p:extLst>
      <p:ext uri="{BB962C8B-B14F-4D97-AF65-F5344CB8AC3E}">
        <p14:creationId xmlns:p14="http://schemas.microsoft.com/office/powerpoint/2010/main" val="428745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smtClean="0">
                <a:solidFill>
                  <a:schemeClr val="bg1"/>
                </a:solidFill>
                <a:latin typeface="Times New Roman" panose="02020603050405020304" pitchFamily="18" charset="0"/>
                <a:cs typeface="Times New Roman" panose="02020603050405020304" pitchFamily="18" charset="0"/>
              </a:rPr>
              <a:t>Conceptos Básicos</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632389" y="1276459"/>
            <a:ext cx="7725398" cy="5347618"/>
          </a:xfrm>
          <a:prstGeom prst="rect">
            <a:avLst/>
          </a:prstGeom>
        </p:spPr>
        <p:txBody>
          <a:bodyPr wrap="square">
            <a:spAutoFit/>
          </a:bodyPr>
          <a:lstStyle/>
          <a:p>
            <a:r>
              <a:rPr lang="es-ES" u="sng" dirty="0">
                <a:latin typeface="Times New Roman" panose="02020603050405020304" pitchFamily="18" charset="0"/>
                <a:cs typeface="Times New Roman" panose="02020603050405020304" pitchFamily="18" charset="0"/>
              </a:rPr>
              <a:t>Sinónimos de encajar</a:t>
            </a:r>
            <a:r>
              <a:rPr lang="es-ES" dirty="0">
                <a:latin typeface="Times New Roman" panose="02020603050405020304" pitchFamily="18" charset="0"/>
                <a:cs typeface="Times New Roman" panose="02020603050405020304" pitchFamily="18" charset="0"/>
              </a:rPr>
              <a:t>: </a:t>
            </a:r>
            <a:endParaRPr lang="es-ES" dirty="0" smtClean="0">
              <a:latin typeface="Times New Roman" panose="02020603050405020304" pitchFamily="18" charset="0"/>
              <a:cs typeface="Times New Roman" panose="02020603050405020304" pitchFamily="18" charset="0"/>
            </a:endParaRPr>
          </a:p>
          <a:p>
            <a:endParaRPr lang="es-ES"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s-ES" sz="11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s-ES" sz="1600" dirty="0" smtClean="0">
                <a:latin typeface="Times New Roman" panose="02020603050405020304" pitchFamily="18" charset="0"/>
                <a:cs typeface="Times New Roman" panose="02020603050405020304" pitchFamily="18" charset="0"/>
              </a:rPr>
              <a:t>Coincidir</a:t>
            </a:r>
            <a:r>
              <a:rPr lang="es-ES" sz="1600" dirty="0">
                <a:latin typeface="Times New Roman" panose="02020603050405020304" pitchFamily="18" charset="0"/>
                <a:cs typeface="Times New Roman" panose="02020603050405020304" pitchFamily="18" charset="0"/>
              </a:rPr>
              <a:t>, </a:t>
            </a:r>
            <a:r>
              <a:rPr lang="es-ES" sz="1600" dirty="0" smtClean="0">
                <a:latin typeface="Times New Roman" panose="02020603050405020304" pitchFamily="18" charset="0"/>
                <a:cs typeface="Times New Roman" panose="02020603050405020304" pitchFamily="18" charset="0"/>
              </a:rPr>
              <a:t>cerrar</a:t>
            </a:r>
            <a:r>
              <a:rPr lang="es-ES" sz="1600" dirty="0">
                <a:latin typeface="Times New Roman" panose="02020603050405020304" pitchFamily="18" charset="0"/>
                <a:cs typeface="Times New Roman" panose="02020603050405020304" pitchFamily="18" charset="0"/>
              </a:rPr>
              <a:t>, converger, </a:t>
            </a:r>
            <a:r>
              <a:rPr lang="es-ES" sz="1600" dirty="0" smtClean="0">
                <a:latin typeface="Times New Roman" panose="02020603050405020304" pitchFamily="18" charset="0"/>
                <a:cs typeface="Times New Roman" panose="02020603050405020304" pitchFamily="18" charset="0"/>
              </a:rPr>
              <a:t>concurrir, </a:t>
            </a:r>
            <a:r>
              <a:rPr lang="es-ES" sz="1600" dirty="0">
                <a:latin typeface="Times New Roman" panose="02020603050405020304" pitchFamily="18" charset="0"/>
                <a:cs typeface="Times New Roman" panose="02020603050405020304" pitchFamily="18" charset="0"/>
              </a:rPr>
              <a:t>encontrarse, juntarse</a:t>
            </a:r>
            <a:r>
              <a:rPr lang="es-ES" sz="16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
            </a:pPr>
            <a:endParaRPr lang="es-ES" sz="16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s-ES" sz="1600" dirty="0" smtClean="0">
                <a:latin typeface="Times New Roman" panose="02020603050405020304" pitchFamily="18" charset="0"/>
                <a:cs typeface="Times New Roman" panose="02020603050405020304" pitchFamily="18" charset="0"/>
              </a:rPr>
              <a:t> Acción </a:t>
            </a:r>
            <a:r>
              <a:rPr lang="es-ES" sz="1600" dirty="0">
                <a:latin typeface="Times New Roman" panose="02020603050405020304" pitchFamily="18" charset="0"/>
                <a:cs typeface="Times New Roman" panose="02020603050405020304" pitchFamily="18" charset="0"/>
              </a:rPr>
              <a:t>de encajar algo en otra </a:t>
            </a:r>
            <a:r>
              <a:rPr lang="es-ES" sz="1600" dirty="0" smtClean="0">
                <a:latin typeface="Times New Roman" panose="02020603050405020304" pitchFamily="18" charset="0"/>
                <a:cs typeface="Times New Roman" panose="02020603050405020304" pitchFamily="18" charset="0"/>
              </a:rPr>
              <a:t>cosa,</a:t>
            </a:r>
          </a:p>
          <a:p>
            <a:pPr marL="285750" indent="-285750">
              <a:spcBef>
                <a:spcPct val="50000"/>
              </a:spcBef>
              <a:buFont typeface="Wingdings" panose="05000000000000000000" pitchFamily="2" charset="2"/>
              <a:buChar char="§"/>
              <a:defRPr/>
            </a:pPr>
            <a:endParaRPr lang="es-ES" sz="1600" dirty="0" smtClean="0">
              <a:latin typeface="Times New Roman" panose="02020603050405020304" pitchFamily="18" charset="0"/>
              <a:cs typeface="Times New Roman" panose="02020603050405020304" pitchFamily="18" charset="0"/>
            </a:endParaRPr>
          </a:p>
          <a:p>
            <a:pPr marL="285750" indent="-285750">
              <a:spcBef>
                <a:spcPct val="50000"/>
              </a:spcBef>
              <a:buFont typeface="Wingdings" panose="05000000000000000000" pitchFamily="2" charset="2"/>
              <a:buChar char="§"/>
              <a:defRPr/>
            </a:pPr>
            <a:r>
              <a:rPr lang="es-ES" sz="1600" dirty="0" smtClean="0">
                <a:latin typeface="Times New Roman" panose="02020603050405020304" pitchFamily="18" charset="0"/>
                <a:cs typeface="Times New Roman" panose="02020603050405020304" pitchFamily="18" charset="0"/>
              </a:rPr>
              <a:t>Sitio en </a:t>
            </a:r>
            <a:r>
              <a:rPr lang="es-ES" sz="1600" dirty="0">
                <a:latin typeface="Times New Roman" panose="02020603050405020304" pitchFamily="18" charset="0"/>
                <a:cs typeface="Times New Roman" panose="02020603050405020304" pitchFamily="18" charset="0"/>
              </a:rPr>
              <a:t>que se mete o encaja </a:t>
            </a:r>
            <a:r>
              <a:rPr lang="es-ES" sz="1600" dirty="0" smtClean="0">
                <a:latin typeface="Times New Roman" panose="02020603050405020304" pitchFamily="18" charset="0"/>
                <a:cs typeface="Times New Roman" panose="02020603050405020304" pitchFamily="18" charset="0"/>
              </a:rPr>
              <a:t>algo,</a:t>
            </a:r>
          </a:p>
          <a:p>
            <a:pPr marL="285750" indent="-285750">
              <a:spcBef>
                <a:spcPct val="50000"/>
              </a:spcBef>
              <a:buFont typeface="Wingdings" panose="05000000000000000000" pitchFamily="2" charset="2"/>
              <a:buChar char="§"/>
              <a:defRPr/>
            </a:pPr>
            <a:endParaRPr lang="es-ES" sz="1600" dirty="0" smtClean="0">
              <a:latin typeface="Times New Roman" panose="02020603050405020304" pitchFamily="18" charset="0"/>
              <a:cs typeface="Times New Roman" panose="02020603050405020304" pitchFamily="18" charset="0"/>
            </a:endParaRPr>
          </a:p>
          <a:p>
            <a:pPr marL="285750" indent="-285750">
              <a:spcBef>
                <a:spcPct val="50000"/>
              </a:spcBef>
              <a:buFont typeface="Wingdings" panose="05000000000000000000" pitchFamily="2" charset="2"/>
              <a:buChar char="§"/>
              <a:defRPr/>
            </a:pPr>
            <a:r>
              <a:rPr lang="es-ES" sz="1600" dirty="0" smtClean="0">
                <a:latin typeface="Times New Roman" panose="02020603050405020304" pitchFamily="18" charset="0"/>
                <a:cs typeface="Times New Roman" panose="02020603050405020304" pitchFamily="18" charset="0"/>
              </a:rPr>
              <a:t>Ajuste </a:t>
            </a:r>
            <a:r>
              <a:rPr lang="es-ES" sz="1600" dirty="0">
                <a:latin typeface="Times New Roman" panose="02020603050405020304" pitchFamily="18" charset="0"/>
                <a:cs typeface="Times New Roman" panose="02020603050405020304" pitchFamily="18" charset="0"/>
              </a:rPr>
              <a:t>de dos piezas que cierran o se adaptan entre </a:t>
            </a:r>
            <a:r>
              <a:rPr lang="es-ES" sz="1600" dirty="0" smtClean="0">
                <a:latin typeface="Times New Roman" panose="02020603050405020304" pitchFamily="18" charset="0"/>
                <a:cs typeface="Times New Roman" panose="02020603050405020304" pitchFamily="18" charset="0"/>
              </a:rPr>
              <a:t>sí,</a:t>
            </a:r>
          </a:p>
          <a:p>
            <a:pPr marL="285750" indent="-285750">
              <a:spcBef>
                <a:spcPct val="50000"/>
              </a:spcBef>
              <a:buFont typeface="Wingdings" panose="05000000000000000000" pitchFamily="2" charset="2"/>
              <a:buChar char="§"/>
              <a:defRPr/>
            </a:pPr>
            <a:endParaRPr lang="es-ES" sz="1600" dirty="0" smtClean="0">
              <a:latin typeface="Times New Roman" panose="02020603050405020304" pitchFamily="18" charset="0"/>
              <a:cs typeface="Times New Roman" panose="02020603050405020304" pitchFamily="18" charset="0"/>
            </a:endParaRPr>
          </a:p>
          <a:p>
            <a:pPr marL="285750" indent="-285750">
              <a:spcBef>
                <a:spcPct val="50000"/>
              </a:spcBef>
              <a:buFont typeface="Wingdings" panose="05000000000000000000" pitchFamily="2" charset="2"/>
              <a:buChar char="§"/>
              <a:defRPr/>
            </a:pPr>
            <a:r>
              <a:rPr lang="es-ES" sz="1600" dirty="0" smtClean="0">
                <a:latin typeface="Times New Roman" panose="02020603050405020304" pitchFamily="18" charset="0"/>
                <a:cs typeface="Times New Roman" panose="02020603050405020304" pitchFamily="18" charset="0"/>
              </a:rPr>
              <a:t>Medida </a:t>
            </a:r>
            <a:r>
              <a:rPr lang="es-ES" sz="1600" dirty="0">
                <a:latin typeface="Times New Roman" panose="02020603050405020304" pitchFamily="18" charset="0"/>
                <a:cs typeface="Times New Roman" panose="02020603050405020304" pitchFamily="18" charset="0"/>
              </a:rPr>
              <a:t>y corte que tiene algo para que venga justa con otra cosa, </a:t>
            </a:r>
            <a:r>
              <a:rPr lang="es-ES" sz="1600" dirty="0" smtClean="0">
                <a:latin typeface="Times New Roman" panose="02020603050405020304" pitchFamily="18" charset="0"/>
                <a:cs typeface="Times New Roman" panose="02020603050405020304" pitchFamily="18" charset="0"/>
              </a:rPr>
              <a:t>y </a:t>
            </a:r>
            <a:r>
              <a:rPr lang="es-ES" sz="1600" dirty="0">
                <a:latin typeface="Times New Roman" panose="02020603050405020304" pitchFamily="18" charset="0"/>
                <a:cs typeface="Times New Roman" panose="02020603050405020304" pitchFamily="18" charset="0"/>
              </a:rPr>
              <a:t>así </a:t>
            </a:r>
            <a:r>
              <a:rPr lang="es-ES" sz="1600" dirty="0" smtClean="0">
                <a:latin typeface="Times New Roman" panose="02020603050405020304" pitchFamily="18" charset="0"/>
                <a:cs typeface="Times New Roman" panose="02020603050405020304" pitchFamily="18" charset="0"/>
              </a:rPr>
              <a:t>unidas </a:t>
            </a:r>
            <a:r>
              <a:rPr lang="es-ES" sz="1600" dirty="0">
                <a:latin typeface="Times New Roman" panose="02020603050405020304" pitchFamily="18" charset="0"/>
                <a:cs typeface="Times New Roman" panose="02020603050405020304" pitchFamily="18" charset="0"/>
              </a:rPr>
              <a:t>se asienten y </a:t>
            </a:r>
            <a:r>
              <a:rPr lang="es-ES" sz="1600" dirty="0" smtClean="0">
                <a:latin typeface="Times New Roman" panose="02020603050405020304" pitchFamily="18" charset="0"/>
                <a:cs typeface="Times New Roman" panose="02020603050405020304" pitchFamily="18" charset="0"/>
              </a:rPr>
              <a:t>enlacen,</a:t>
            </a:r>
          </a:p>
          <a:p>
            <a:pPr marL="285750" indent="-285750">
              <a:spcBef>
                <a:spcPct val="50000"/>
              </a:spcBef>
              <a:buFont typeface="Wingdings" panose="05000000000000000000" pitchFamily="2" charset="2"/>
              <a:buChar char="§"/>
              <a:defRPr/>
            </a:pPr>
            <a:endParaRPr lang="es-ES" sz="1600" b="1" u="sng" dirty="0" smtClean="0">
              <a:latin typeface="Times New Roman" panose="02020603050405020304" pitchFamily="18" charset="0"/>
              <a:cs typeface="Times New Roman" panose="02020603050405020304" pitchFamily="18" charset="0"/>
            </a:endParaRPr>
          </a:p>
          <a:p>
            <a:pPr marL="285750" indent="-285750">
              <a:spcBef>
                <a:spcPct val="50000"/>
              </a:spcBef>
              <a:buFont typeface="Wingdings" panose="05000000000000000000" pitchFamily="2" charset="2"/>
              <a:buChar char="§"/>
              <a:defRPr/>
            </a:pPr>
            <a:r>
              <a:rPr lang="es-ES" sz="1600" b="1" u="sng" dirty="0" smtClean="0">
                <a:latin typeface="Times New Roman" panose="02020603050405020304" pitchFamily="18" charset="0"/>
                <a:cs typeface="Times New Roman" panose="02020603050405020304" pitchFamily="18" charset="0"/>
              </a:rPr>
              <a:t>Dinero </a:t>
            </a:r>
            <a:r>
              <a:rPr lang="es-ES" sz="1600" b="1" u="sng" dirty="0">
                <a:latin typeface="Times New Roman" panose="02020603050405020304" pitchFamily="18" charset="0"/>
                <a:cs typeface="Times New Roman" panose="02020603050405020304" pitchFamily="18" charset="0"/>
              </a:rPr>
              <a:t>que los bancos tienen en caja</a:t>
            </a:r>
            <a:r>
              <a:rPr lang="es-ES" sz="1100" b="1" u="sng" dirty="0" smtClean="0">
                <a:latin typeface="Times New Roman" panose="02020603050405020304" pitchFamily="18" charset="0"/>
                <a:cs typeface="Times New Roman" panose="02020603050405020304" pitchFamily="18" charset="0"/>
              </a:rPr>
              <a:t>.</a:t>
            </a:r>
          </a:p>
          <a:p>
            <a:pPr marL="285750" indent="-285750">
              <a:spcBef>
                <a:spcPct val="50000"/>
              </a:spcBef>
              <a:buFont typeface="Wingdings" panose="05000000000000000000" pitchFamily="2" charset="2"/>
              <a:buChar char="§"/>
              <a:defRPr/>
            </a:pPr>
            <a:endParaRPr lang="es-ES" sz="1100" b="1" u="sng" dirty="0" smtClean="0">
              <a:latin typeface="Times New Roman" panose="02020603050405020304" pitchFamily="18" charset="0"/>
              <a:cs typeface="Times New Roman" panose="02020603050405020304" pitchFamily="18" charset="0"/>
            </a:endParaRPr>
          </a:p>
          <a:p>
            <a:pPr algn="r">
              <a:defRPr/>
            </a:pPr>
            <a:r>
              <a:rPr lang="es-ES" sz="1100" dirty="0" smtClean="0">
                <a:latin typeface="Times New Roman" panose="02020603050405020304" pitchFamily="18" charset="0"/>
                <a:cs typeface="Times New Roman" panose="02020603050405020304" pitchFamily="18" charset="0"/>
              </a:rPr>
              <a:t>Fuente</a:t>
            </a:r>
            <a:r>
              <a:rPr lang="es-ES" sz="1100" dirty="0">
                <a:latin typeface="Times New Roman" panose="02020603050405020304" pitchFamily="18" charset="0"/>
                <a:cs typeface="Times New Roman" panose="02020603050405020304" pitchFamily="18" charset="0"/>
              </a:rPr>
              <a:t>: Diccionario Océano de Sinónimos y Antónimos</a:t>
            </a:r>
          </a:p>
          <a:p>
            <a:pPr algn="r"/>
            <a:endParaRPr lang="es-ES" sz="1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8461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350379" y="274638"/>
            <a:ext cx="8656888" cy="889003"/>
          </a:xfrm>
        </p:spPr>
        <p:txBody>
          <a:bodyPr>
            <a:noAutofit/>
          </a:bodyPr>
          <a:lstStyle/>
          <a:p>
            <a:r>
              <a:rPr lang="es-MX" altLang="es-CR" sz="2800" dirty="0">
                <a:solidFill>
                  <a:schemeClr val="bg1"/>
                </a:solidFill>
                <a:latin typeface="Times New Roman" panose="02020603050405020304" pitchFamily="18" charset="0"/>
                <a:cs typeface="Times New Roman" panose="02020603050405020304" pitchFamily="18" charset="0"/>
              </a:rPr>
              <a:t>Incumplimientos de los requisitos de </a:t>
            </a:r>
            <a:r>
              <a:rPr lang="es-MX" altLang="es-CR" sz="2800" dirty="0" smtClean="0">
                <a:solidFill>
                  <a:schemeClr val="bg1"/>
                </a:solidFill>
                <a:latin typeface="Times New Roman" panose="02020603050405020304" pitchFamily="18" charset="0"/>
                <a:cs typeface="Times New Roman" panose="02020603050405020304" pitchFamily="18" charset="0"/>
              </a:rPr>
              <a:t>Encaje Mínimo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128187" y="1341690"/>
            <a:ext cx="8733802" cy="5053691"/>
          </a:xfrm>
          <a:prstGeom prst="rect">
            <a:avLst/>
          </a:prstGeom>
        </p:spPr>
        <p:txBody>
          <a:bodyPr wrap="square">
            <a:spAutoFit/>
          </a:bodyPr>
          <a:lstStyle/>
          <a:p>
            <a:pPr marL="342900" indent="-342900" algn="just" defTabSz="914400" fontAlgn="base">
              <a:spcBef>
                <a:spcPct val="20000"/>
              </a:spcBef>
              <a:spcAft>
                <a:spcPct val="0"/>
              </a:spcAft>
              <a:buFont typeface="Wingdings" panose="05000000000000000000" pitchFamily="2" charset="2"/>
              <a:buChar char="Ø"/>
              <a:defRPr/>
            </a:pPr>
            <a:r>
              <a:rPr lang="es-ES" sz="2000" dirty="0" smtClean="0">
                <a:latin typeface="Times New Roman" panose="02020603050405020304" pitchFamily="18" charset="0"/>
                <a:cs typeface="Times New Roman" panose="02020603050405020304" pitchFamily="18" charset="0"/>
              </a:rPr>
              <a:t>Se </a:t>
            </a:r>
            <a:r>
              <a:rPr lang="es-ES" sz="2000" dirty="0">
                <a:latin typeface="Times New Roman" panose="02020603050405020304" pitchFamily="18" charset="0"/>
                <a:cs typeface="Times New Roman" panose="02020603050405020304" pitchFamily="18" charset="0"/>
              </a:rPr>
              <a:t>entenderá por </a:t>
            </a:r>
            <a:r>
              <a:rPr lang="es-ES" sz="2000" dirty="0" smtClean="0">
                <a:latin typeface="Times New Roman" panose="02020603050405020304" pitchFamily="18" charset="0"/>
                <a:cs typeface="Times New Roman" panose="02020603050405020304" pitchFamily="18" charset="0"/>
              </a:rPr>
              <a:t>“Insuficiencia </a:t>
            </a:r>
            <a:r>
              <a:rPr lang="es-ES" sz="2000" dirty="0">
                <a:latin typeface="Times New Roman" panose="02020603050405020304" pitchFamily="18" charset="0"/>
                <a:cs typeface="Times New Roman" panose="02020603050405020304" pitchFamily="18" charset="0"/>
              </a:rPr>
              <a:t>en el </a:t>
            </a:r>
            <a:r>
              <a:rPr lang="es-ES" sz="2000" dirty="0" smtClean="0">
                <a:latin typeface="Times New Roman" panose="02020603050405020304" pitchFamily="18" charset="0"/>
                <a:cs typeface="Times New Roman" panose="02020603050405020304" pitchFamily="18" charset="0"/>
              </a:rPr>
              <a:t>Encaje Mínimo Legal</a:t>
            </a:r>
            <a:r>
              <a:rPr lang="es-ES" sz="2000" dirty="0">
                <a:latin typeface="Times New Roman" panose="02020603050405020304" pitchFamily="18" charset="0"/>
                <a:cs typeface="Times New Roman" panose="02020603050405020304" pitchFamily="18" charset="0"/>
              </a:rPr>
              <a:t>” cualesquiera de las siguientes situaciones</a:t>
            </a:r>
            <a:r>
              <a:rPr lang="es-ES" sz="2000" dirty="0" smtClean="0">
                <a:latin typeface="Times New Roman" panose="02020603050405020304" pitchFamily="18" charset="0"/>
                <a:cs typeface="Times New Roman" panose="02020603050405020304" pitchFamily="18" charset="0"/>
              </a:rPr>
              <a:t>:</a:t>
            </a:r>
          </a:p>
          <a:p>
            <a:pPr marL="342900" indent="-342900" algn="just" defTabSz="914400" fontAlgn="base">
              <a:spcBef>
                <a:spcPct val="20000"/>
              </a:spcBef>
              <a:spcAft>
                <a:spcPct val="0"/>
              </a:spcAft>
              <a:buFont typeface="Wingdings" panose="05000000000000000000" pitchFamily="2" charset="2"/>
              <a:buChar char="Ø"/>
              <a:defRPr/>
            </a:pPr>
            <a:endParaRPr lang="es-ES" sz="2000" dirty="0">
              <a:latin typeface="Times New Roman" panose="02020603050405020304" pitchFamily="18" charset="0"/>
              <a:cs typeface="Times New Roman" panose="02020603050405020304" pitchFamily="18" charset="0"/>
            </a:endParaRPr>
          </a:p>
          <a:p>
            <a:pPr marL="342900" indent="-342900" algn="just" defTabSz="914400" fontAlgn="base">
              <a:spcBef>
                <a:spcPct val="20000"/>
              </a:spcBef>
              <a:spcAft>
                <a:spcPct val="0"/>
              </a:spcAft>
              <a:buFont typeface="Wingdings" panose="05000000000000000000" pitchFamily="2" charset="2"/>
              <a:buChar char="q"/>
              <a:defRPr/>
            </a:pPr>
            <a:r>
              <a:rPr lang="es-ES" sz="1600" dirty="0" smtClean="0">
                <a:latin typeface="Times New Roman" panose="02020603050405020304" pitchFamily="18" charset="0"/>
                <a:cs typeface="Times New Roman" panose="02020603050405020304" pitchFamily="18" charset="0"/>
              </a:rPr>
              <a:t>Cuando </a:t>
            </a:r>
            <a:r>
              <a:rPr lang="es-ES" sz="1600" dirty="0">
                <a:latin typeface="Times New Roman" panose="02020603050405020304" pitchFamily="18" charset="0"/>
                <a:cs typeface="Times New Roman" panose="02020603050405020304" pitchFamily="18" charset="0"/>
              </a:rPr>
              <a:t>el estado de encaje muestre deficiencia en el promedio quincenal de depósito en cuenta corriente, con respecto al requerimiento promedio del </a:t>
            </a:r>
            <a:r>
              <a:rPr lang="es-ES" sz="1600" dirty="0" smtClean="0">
                <a:latin typeface="Times New Roman" panose="02020603050405020304" pitchFamily="18" charset="0"/>
                <a:cs typeface="Times New Roman" panose="02020603050405020304" pitchFamily="18" charset="0"/>
              </a:rPr>
              <a:t>Encaje Mínimo Legal</a:t>
            </a:r>
            <a:r>
              <a:rPr lang="es-ES" sz="1600" dirty="0">
                <a:latin typeface="Times New Roman" panose="02020603050405020304" pitchFamily="18" charset="0"/>
                <a:cs typeface="Times New Roman" panose="02020603050405020304" pitchFamily="18" charset="0"/>
              </a:rPr>
              <a:t>. </a:t>
            </a:r>
          </a:p>
          <a:p>
            <a:pPr marL="342900" indent="-342900" algn="just" defTabSz="914400" fontAlgn="base">
              <a:spcBef>
                <a:spcPct val="20000"/>
              </a:spcBef>
              <a:spcAft>
                <a:spcPct val="0"/>
              </a:spcAft>
              <a:buFont typeface="Wingdings" panose="05000000000000000000" pitchFamily="2" charset="2"/>
              <a:buChar char="q"/>
              <a:defRPr/>
            </a:pPr>
            <a:r>
              <a:rPr lang="es-ES" sz="1600" dirty="0" smtClean="0">
                <a:latin typeface="Times New Roman" panose="02020603050405020304" pitchFamily="18" charset="0"/>
                <a:cs typeface="Times New Roman" panose="02020603050405020304" pitchFamily="18" charset="0"/>
              </a:rPr>
              <a:t>Cuando </a:t>
            </a:r>
            <a:r>
              <a:rPr lang="es-ES" sz="1600" dirty="0">
                <a:latin typeface="Times New Roman" panose="02020603050405020304" pitchFamily="18" charset="0"/>
                <a:cs typeface="Times New Roman" panose="02020603050405020304" pitchFamily="18" charset="0"/>
              </a:rPr>
              <a:t>no mantenga cada día del período de control del encaje en depósitos en el BCCR al menos el 97,50% del encaje mínimo legal requerido dos quincenas naturales previas. Es decir, para todos y cada uno de los días de la primera quincena de un determinado mes (t), el saldo al final del día de los depósitos en el Banco Central no deberá ser menor al 97,50% del encaje mínimo legal requerido para la primera quincena del mes anterior (t-1). </a:t>
            </a:r>
            <a:r>
              <a:rPr lang="es-ES" sz="1600" dirty="0" smtClean="0">
                <a:latin typeface="Times New Roman" panose="02020603050405020304" pitchFamily="18" charset="0"/>
                <a:cs typeface="Times New Roman" panose="02020603050405020304" pitchFamily="18" charset="0"/>
              </a:rPr>
              <a:t>Asimismo</a:t>
            </a:r>
            <a:r>
              <a:rPr lang="es-ES" sz="1600" dirty="0">
                <a:latin typeface="Times New Roman" panose="02020603050405020304" pitchFamily="18" charset="0"/>
                <a:cs typeface="Times New Roman" panose="02020603050405020304" pitchFamily="18" charset="0"/>
              </a:rPr>
              <a:t>, para todos y cada uno de los días de la segunda quincena de un determinado mes (t), el saldo al final del día de los depósitos en el Banco Central no deberá ser menor al 97,50% del encaje mínimo legal requerido para la segunda quincena del mes anterior (t-1</a:t>
            </a:r>
            <a:r>
              <a:rPr lang="es-ES" sz="1600" dirty="0" smtClean="0">
                <a:latin typeface="Times New Roman" panose="02020603050405020304" pitchFamily="18" charset="0"/>
                <a:cs typeface="Times New Roman" panose="02020603050405020304" pitchFamily="18" charset="0"/>
              </a:rPr>
              <a:t>). </a:t>
            </a:r>
          </a:p>
          <a:p>
            <a:pPr marL="342900" indent="-342900" algn="just" defTabSz="914400" fontAlgn="base">
              <a:spcBef>
                <a:spcPct val="20000"/>
              </a:spcBef>
              <a:spcAft>
                <a:spcPct val="0"/>
              </a:spcAft>
              <a:buFont typeface="Wingdings" panose="05000000000000000000" pitchFamily="2" charset="2"/>
              <a:buChar char="q"/>
              <a:defRPr/>
            </a:pPr>
            <a:endParaRPr lang="es-ES" sz="1600" dirty="0">
              <a:latin typeface="Times New Roman" panose="02020603050405020304" pitchFamily="18" charset="0"/>
              <a:cs typeface="Times New Roman" panose="02020603050405020304" pitchFamily="18" charset="0"/>
            </a:endParaRPr>
          </a:p>
          <a:p>
            <a:pPr algn="just" defTabSz="914400" fontAlgn="base">
              <a:spcBef>
                <a:spcPct val="20000"/>
              </a:spcBef>
              <a:spcAft>
                <a:spcPct val="0"/>
              </a:spcAft>
              <a:defRPr/>
            </a:pPr>
            <a:r>
              <a:rPr lang="es-ES" sz="1600" dirty="0" smtClean="0">
                <a:latin typeface="Times New Roman" panose="02020603050405020304" pitchFamily="18" charset="0"/>
                <a:cs typeface="Times New Roman" panose="02020603050405020304" pitchFamily="18" charset="0"/>
              </a:rPr>
              <a:t>El </a:t>
            </a:r>
            <a:r>
              <a:rPr lang="es-ES" sz="1600" dirty="0">
                <a:latin typeface="Times New Roman" panose="02020603050405020304" pitchFamily="18" charset="0"/>
                <a:cs typeface="Times New Roman" panose="02020603050405020304" pitchFamily="18" charset="0"/>
              </a:rPr>
              <a:t>monto de la insuficiencia en el </a:t>
            </a:r>
            <a:r>
              <a:rPr lang="es-ES" sz="1600" dirty="0" smtClean="0">
                <a:latin typeface="Times New Roman" panose="02020603050405020304" pitchFamily="18" charset="0"/>
                <a:cs typeface="Times New Roman" panose="02020603050405020304" pitchFamily="18" charset="0"/>
              </a:rPr>
              <a:t>Encaje Mínimo Legal </a:t>
            </a:r>
            <a:r>
              <a:rPr lang="es-ES" sz="1600" dirty="0">
                <a:latin typeface="Times New Roman" panose="02020603050405020304" pitchFamily="18" charset="0"/>
                <a:cs typeface="Times New Roman" panose="02020603050405020304" pitchFamily="18" charset="0"/>
              </a:rPr>
              <a:t>estará determinado por la sumatoria de la insuficiencia en el promedio quincenal del depósito en cuenta corriente, </a:t>
            </a:r>
            <a:r>
              <a:rPr lang="es-ES" sz="1600" dirty="0" smtClean="0">
                <a:latin typeface="Times New Roman" panose="02020603050405020304" pitchFamily="18" charset="0"/>
                <a:cs typeface="Times New Roman" panose="02020603050405020304" pitchFamily="18" charset="0"/>
              </a:rPr>
              <a:t>y </a:t>
            </a:r>
            <a:r>
              <a:rPr lang="es-ES" sz="1600" dirty="0">
                <a:latin typeface="Times New Roman" panose="02020603050405020304" pitchFamily="18" charset="0"/>
                <a:cs typeface="Times New Roman" panose="02020603050405020304" pitchFamily="18" charset="0"/>
              </a:rPr>
              <a:t>el monto de la insuficiencia diaria calculada según lo </a:t>
            </a:r>
            <a:r>
              <a:rPr lang="es-ES" sz="1600" dirty="0" smtClean="0">
                <a:latin typeface="Times New Roman" panose="02020603050405020304" pitchFamily="18" charset="0"/>
                <a:cs typeface="Times New Roman" panose="02020603050405020304" pitchFamily="18" charset="0"/>
              </a:rPr>
              <a:t>anteriormente señalado.</a:t>
            </a:r>
            <a:endParaRPr lang="es-ES" sz="1600" dirty="0">
              <a:latin typeface="Times New Roman" panose="02020603050405020304" pitchFamily="18" charset="0"/>
              <a:cs typeface="Times New Roman" panose="02020603050405020304" pitchFamily="18" charset="0"/>
            </a:endParaRPr>
          </a:p>
          <a:p>
            <a:pPr marL="342900" indent="-342900" algn="just" defTabSz="914400" fontAlgn="base">
              <a:spcBef>
                <a:spcPct val="20000"/>
              </a:spcBef>
              <a:spcAft>
                <a:spcPct val="0"/>
              </a:spcAft>
              <a:buFont typeface="Wingdings" panose="05000000000000000000" pitchFamily="2" charset="2"/>
              <a:buChar char="ü"/>
              <a:defRPr/>
            </a:pP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4209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350379" y="274638"/>
            <a:ext cx="8656888" cy="889003"/>
          </a:xfrm>
        </p:spPr>
        <p:txBody>
          <a:bodyPr>
            <a:noAutofit/>
          </a:bodyPr>
          <a:lstStyle/>
          <a:p>
            <a:pPr marL="342900" indent="-342900" algn="just" defTabSz="914400" fontAlgn="base">
              <a:spcBef>
                <a:spcPct val="20000"/>
              </a:spcBef>
              <a:spcAft>
                <a:spcPct val="0"/>
              </a:spcAft>
              <a:defRPr/>
            </a:pPr>
            <a:r>
              <a:rPr lang="es-MX" altLang="es-CR" sz="2800" dirty="0">
                <a:solidFill>
                  <a:schemeClr val="bg1"/>
                </a:solidFill>
                <a:latin typeface="Times New Roman" panose="02020603050405020304" pitchFamily="18" charset="0"/>
                <a:cs typeface="Times New Roman" panose="02020603050405020304" pitchFamily="18" charset="0"/>
              </a:rPr>
              <a:t>Procedimiento para comunicar </a:t>
            </a:r>
            <a:r>
              <a:rPr lang="es-MX" altLang="es-CR" sz="2800" dirty="0" smtClean="0">
                <a:solidFill>
                  <a:schemeClr val="bg1"/>
                </a:solidFill>
                <a:latin typeface="Times New Roman" panose="02020603050405020304" pitchFamily="18" charset="0"/>
                <a:cs typeface="Times New Roman" panose="02020603050405020304" pitchFamily="18" charset="0"/>
              </a:rPr>
              <a:t>una deficiencia en el EML</a:t>
            </a:r>
            <a:endParaRPr lang="es-MX"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128187" y="1341690"/>
            <a:ext cx="8733802" cy="4659737"/>
          </a:xfrm>
          <a:prstGeom prst="rect">
            <a:avLst/>
          </a:prstGeom>
        </p:spPr>
        <p:txBody>
          <a:bodyPr wrap="square">
            <a:spAutoFit/>
          </a:bodyPr>
          <a:lstStyle/>
          <a:p>
            <a:pPr marL="342900" lvl="0" indent="-342900" algn="just" defTabSz="914400" eaLnBrk="0" fontAlgn="ctr" hangingPunct="0">
              <a:spcBef>
                <a:spcPct val="20000"/>
              </a:spcBef>
              <a:spcAft>
                <a:spcPct val="0"/>
              </a:spcAft>
              <a:buFont typeface="Wingdings" panose="05000000000000000000" pitchFamily="2" charset="2"/>
              <a:buChar char="q"/>
              <a:defRPr/>
            </a:pPr>
            <a:r>
              <a:rPr lang="es-CR" sz="2000" b="1" i="1" u="sng" kern="0" dirty="0" smtClean="0">
                <a:latin typeface="Times New Roman"/>
              </a:rPr>
              <a:t>ARTICULO </a:t>
            </a:r>
            <a:r>
              <a:rPr lang="es-CR" sz="2000" b="1" i="1" u="sng" kern="0" dirty="0">
                <a:latin typeface="Times New Roman"/>
              </a:rPr>
              <a:t>67</a:t>
            </a:r>
            <a:r>
              <a:rPr lang="es-CR" sz="2000" b="1" i="1" u="sng" kern="0" dirty="0" smtClean="0">
                <a:latin typeface="Times New Roman"/>
              </a:rPr>
              <a:t>.</a:t>
            </a:r>
          </a:p>
          <a:p>
            <a:pPr marL="342900" lvl="0" indent="-342900" algn="just" defTabSz="914400" eaLnBrk="0" fontAlgn="ctr" hangingPunct="0">
              <a:spcBef>
                <a:spcPct val="20000"/>
              </a:spcBef>
              <a:spcAft>
                <a:spcPct val="0"/>
              </a:spcAft>
              <a:buFont typeface="Wingdings" panose="05000000000000000000" pitchFamily="2" charset="2"/>
              <a:buChar char="q"/>
              <a:defRPr/>
            </a:pPr>
            <a:endParaRPr lang="es-CR" sz="2000" b="1" i="1" u="sng" kern="0" dirty="0">
              <a:latin typeface="Times New Roman"/>
            </a:endParaRPr>
          </a:p>
          <a:p>
            <a:pPr marL="342900" lvl="0" indent="-342900" algn="just" defTabSz="914400" eaLnBrk="0" fontAlgn="ctr" hangingPunct="0">
              <a:spcBef>
                <a:spcPct val="20000"/>
              </a:spcBef>
              <a:spcAft>
                <a:spcPct val="0"/>
              </a:spcAft>
              <a:buFont typeface="Wingdings" panose="05000000000000000000" pitchFamily="2" charset="2"/>
              <a:buChar char="q"/>
              <a:defRPr/>
            </a:pPr>
            <a:endParaRPr lang="es-CR" sz="2000" b="1" i="1" u="sng" kern="0" dirty="0">
              <a:latin typeface="Times New Roman"/>
            </a:endParaRPr>
          </a:p>
          <a:p>
            <a:pPr marL="342900" lvl="0" indent="-342900" algn="just" defTabSz="914400" eaLnBrk="0" fontAlgn="base" hangingPunct="0">
              <a:spcBef>
                <a:spcPct val="20000"/>
              </a:spcBef>
              <a:spcAft>
                <a:spcPct val="0"/>
              </a:spcAft>
              <a:defRPr/>
            </a:pPr>
            <a:r>
              <a:rPr lang="es-CR" sz="2000" i="1" kern="0" dirty="0">
                <a:latin typeface="Times New Roman"/>
              </a:rPr>
              <a:t>	</a:t>
            </a:r>
            <a:r>
              <a:rPr lang="es-CR" sz="2000" i="1" kern="0" dirty="0" smtClean="0">
                <a:latin typeface="Times New Roman"/>
              </a:rPr>
              <a:t>“Cuando </a:t>
            </a:r>
            <a:r>
              <a:rPr lang="es-CR" sz="2000" i="1" kern="0" dirty="0">
                <a:latin typeface="Times New Roman"/>
              </a:rPr>
              <a:t>una entidad financiera mostrare una deficiencia quincenal en su </a:t>
            </a:r>
            <a:r>
              <a:rPr lang="es-CR" sz="2000" i="1" kern="0" dirty="0" smtClean="0">
                <a:latin typeface="Times New Roman"/>
              </a:rPr>
              <a:t>Encaje Mínimo Legal</a:t>
            </a:r>
            <a:r>
              <a:rPr lang="es-CR" sz="2000" i="1" kern="0" dirty="0">
                <a:latin typeface="Times New Roman"/>
              </a:rPr>
              <a:t>, calculado en la forma establecida en el artículo anterior, el Superintendente General de Entidades Financieras lo avisará inmediatamente, por escrito, a la Junta Directiva del Banco Central y al Gerente de la entidad infractora, a efecto de que este último tome las medidas necesarias para solventar la situación irregular en que se encuentra la entidad</a:t>
            </a:r>
            <a:r>
              <a:rPr lang="es-CR" sz="2000" i="1" kern="0" dirty="0" smtClean="0">
                <a:latin typeface="Times New Roman"/>
              </a:rPr>
              <a:t>.</a:t>
            </a:r>
          </a:p>
          <a:p>
            <a:pPr marL="342900" lvl="0" indent="-342900" algn="just" defTabSz="914400" eaLnBrk="0" fontAlgn="base" hangingPunct="0">
              <a:spcBef>
                <a:spcPct val="20000"/>
              </a:spcBef>
              <a:spcAft>
                <a:spcPct val="0"/>
              </a:spcAft>
              <a:defRPr/>
            </a:pPr>
            <a:r>
              <a:rPr lang="es-CR" sz="2000" i="1" kern="0" dirty="0">
                <a:latin typeface="Times New Roman"/>
              </a:rPr>
              <a:t>	</a:t>
            </a:r>
            <a:r>
              <a:rPr lang="es-CR" sz="2000" b="1" i="1" u="sng" kern="0" dirty="0" smtClean="0">
                <a:latin typeface="Times New Roman"/>
              </a:rPr>
              <a:t>Si </a:t>
            </a:r>
            <a:r>
              <a:rPr lang="es-CR" sz="2000" b="1" i="1" u="sng" kern="0" dirty="0">
                <a:latin typeface="Times New Roman"/>
              </a:rPr>
              <a:t>la deficiencia persistiere, la Junta Directiva del Banco Central podrá prohibir a la entidad la realización de nuevas operaciones de crédito e </a:t>
            </a:r>
            <a:r>
              <a:rPr lang="es-CR" sz="2000" b="1" i="1" u="sng" kern="0" dirty="0" smtClean="0">
                <a:latin typeface="Times New Roman"/>
              </a:rPr>
              <a:t>inversiones</a:t>
            </a:r>
            <a:r>
              <a:rPr lang="es-CR" sz="2000" i="1" kern="0" dirty="0" smtClean="0">
                <a:latin typeface="Times New Roman"/>
              </a:rPr>
              <a:t>”. </a:t>
            </a:r>
            <a:endParaRPr lang="es-CR" sz="2000" i="1" kern="0" dirty="0">
              <a:latin typeface="Times New Roman"/>
            </a:endParaRPr>
          </a:p>
          <a:p>
            <a:pPr marL="342900" lvl="0" indent="-342900" algn="just" defTabSz="914400" eaLnBrk="0" fontAlgn="base" hangingPunct="0">
              <a:spcBef>
                <a:spcPct val="20000"/>
              </a:spcBef>
              <a:spcAft>
                <a:spcPct val="0"/>
              </a:spcAft>
              <a:defRPr/>
            </a:pPr>
            <a:endParaRPr lang="es-CR" sz="1600" i="1" kern="0" dirty="0">
              <a:solidFill>
                <a:srgbClr val="3333CC">
                  <a:lumMod val="75000"/>
                </a:srgbClr>
              </a:solidFill>
              <a:latin typeface="Times New Roman"/>
            </a:endParaRPr>
          </a:p>
          <a:p>
            <a:pPr marL="342900" indent="-342900" algn="just" defTabSz="914400" fontAlgn="base">
              <a:spcBef>
                <a:spcPct val="20000"/>
              </a:spcBef>
              <a:spcAft>
                <a:spcPct val="0"/>
              </a:spcAft>
              <a:buFont typeface="Wingdings" panose="05000000000000000000" pitchFamily="2" charset="2"/>
              <a:buChar char="ü"/>
              <a:defRPr/>
            </a:pP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9350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ES" sz="2800" dirty="0" smtClean="0">
                <a:solidFill>
                  <a:schemeClr val="bg1"/>
                </a:solidFill>
                <a:latin typeface="Times New Roman" panose="02020603050405020304" pitchFamily="18" charset="0"/>
                <a:cs typeface="Times New Roman" panose="02020603050405020304" pitchFamily="18" charset="0"/>
              </a:rPr>
              <a:t>Ejemplo de cómo se realiza el cálculo de la multa en un desencaje en moneda local (colones)</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166643" y="1371597"/>
            <a:ext cx="8755166" cy="3687163"/>
          </a:xfrm>
          <a:prstGeom prst="rect">
            <a:avLst/>
          </a:prstGeom>
        </p:spPr>
        <p:txBody>
          <a:bodyPr wrap="square">
            <a:spAutoFit/>
          </a:bodyPr>
          <a:lstStyle/>
          <a:p>
            <a:pPr marL="365125" indent="-255588" algn="just" defTabSz="914400" fontAlgn="base">
              <a:spcBef>
                <a:spcPct val="20000"/>
              </a:spcBef>
              <a:spcAft>
                <a:spcPct val="0"/>
              </a:spcAft>
              <a:defRPr/>
            </a:pPr>
            <a:r>
              <a:rPr lang="es-ES" sz="1400" b="1" i="1" u="sng" kern="0" dirty="0" smtClean="0">
                <a:latin typeface="Times New Roman"/>
              </a:rPr>
              <a:t>Colones </a:t>
            </a:r>
            <a:r>
              <a:rPr lang="es-ES" sz="1400" b="1" i="1" u="sng" kern="0" dirty="0">
                <a:latin typeface="Times New Roman"/>
              </a:rPr>
              <a:t>y Unidades de </a:t>
            </a:r>
            <a:r>
              <a:rPr lang="es-ES" sz="1400" b="1" i="1" u="sng" kern="0" dirty="0" smtClean="0">
                <a:latin typeface="Times New Roman"/>
              </a:rPr>
              <a:t>Desarrollo </a:t>
            </a:r>
            <a:r>
              <a:rPr lang="es-ES" i="1" u="sng" kern="0" dirty="0">
                <a:latin typeface="Times New Roman"/>
              </a:rPr>
              <a:t>(¢): </a:t>
            </a:r>
          </a:p>
          <a:p>
            <a:pPr marL="365125" lvl="0" indent="-255588" algn="just" defTabSz="914400" fontAlgn="base">
              <a:spcBef>
                <a:spcPct val="20000"/>
              </a:spcBef>
              <a:spcAft>
                <a:spcPct val="0"/>
              </a:spcAft>
              <a:defRPr/>
            </a:pPr>
            <a:endParaRPr lang="es-ES" sz="1400" i="1" kern="0" dirty="0">
              <a:latin typeface="Times New Roman"/>
            </a:endParaRPr>
          </a:p>
          <a:p>
            <a:pPr marL="365125" lvl="0" indent="-255588" defTabSz="914400" fontAlgn="base">
              <a:spcBef>
                <a:spcPct val="20000"/>
              </a:spcBef>
              <a:spcAft>
                <a:spcPct val="0"/>
              </a:spcAft>
              <a:defRPr/>
            </a:pPr>
            <a:r>
              <a:rPr lang="es-ES" sz="1400" i="1" kern="0" dirty="0" smtClean="0">
                <a:latin typeface="Times New Roman"/>
              </a:rPr>
              <a:t>La </a:t>
            </a:r>
            <a:r>
              <a:rPr lang="es-ES" sz="1400" i="1" kern="0" dirty="0">
                <a:latin typeface="Times New Roman"/>
              </a:rPr>
              <a:t>multa resultará de aplicar la tasa de redescuento, vigente durante el periodo de desencaje, al monto del mismo.</a:t>
            </a:r>
          </a:p>
          <a:p>
            <a:pPr marL="365125" lvl="0" indent="-255588" defTabSz="914400" fontAlgn="base">
              <a:spcBef>
                <a:spcPct val="20000"/>
              </a:spcBef>
              <a:spcAft>
                <a:spcPct val="0"/>
              </a:spcAft>
              <a:defRPr/>
            </a:pPr>
            <a:endParaRPr lang="es-MX" sz="1400" i="1" kern="0" dirty="0" smtClean="0">
              <a:latin typeface="Times New Roman"/>
            </a:endParaRPr>
          </a:p>
          <a:p>
            <a:pPr marL="365125" lvl="0" indent="-255588" defTabSz="914400" fontAlgn="base">
              <a:spcBef>
                <a:spcPct val="20000"/>
              </a:spcBef>
              <a:spcAft>
                <a:spcPct val="0"/>
              </a:spcAft>
              <a:defRPr/>
            </a:pPr>
            <a:r>
              <a:rPr lang="es-MX" sz="1400" i="1" kern="0" dirty="0">
                <a:latin typeface="Times New Roman"/>
              </a:rPr>
              <a:t>	</a:t>
            </a:r>
            <a:r>
              <a:rPr lang="es-MX" sz="1400" i="1" kern="0" dirty="0" smtClean="0">
                <a:latin typeface="Times New Roman"/>
              </a:rPr>
              <a:t>Ejemplo </a:t>
            </a:r>
            <a:r>
              <a:rPr lang="es-MX" sz="1400" i="1" kern="0" dirty="0">
                <a:latin typeface="Times New Roman"/>
              </a:rPr>
              <a:t>de un ente financiero que tuvo un desencaje en moneda nacional de ¢1.000; durante la primera quincena de </a:t>
            </a:r>
            <a:r>
              <a:rPr lang="es-MX" sz="1400" i="1" kern="0" dirty="0" smtClean="0">
                <a:latin typeface="Times New Roman"/>
              </a:rPr>
              <a:t>un </a:t>
            </a:r>
            <a:r>
              <a:rPr lang="es-MX" sz="1400" i="1" kern="0" dirty="0">
                <a:latin typeface="Times New Roman"/>
              </a:rPr>
              <a:t>mes cualquiera:</a:t>
            </a:r>
          </a:p>
          <a:p>
            <a:pPr marL="365125" lvl="0" indent="-255588" algn="just" defTabSz="914400" fontAlgn="base">
              <a:spcBef>
                <a:spcPct val="20000"/>
              </a:spcBef>
              <a:spcAft>
                <a:spcPct val="0"/>
              </a:spcAft>
              <a:defRPr/>
            </a:pPr>
            <a:endParaRPr lang="es-MX" sz="1400" i="1" kern="0" dirty="0">
              <a:latin typeface="Times New Roman"/>
            </a:endParaRPr>
          </a:p>
          <a:p>
            <a:pPr marL="365125" lvl="0" indent="-255588" algn="just" defTabSz="914400" fontAlgn="base">
              <a:spcBef>
                <a:spcPct val="20000"/>
              </a:spcBef>
              <a:spcAft>
                <a:spcPct val="0"/>
              </a:spcAft>
              <a:defRPr/>
            </a:pPr>
            <a:r>
              <a:rPr lang="es-MX" sz="1400" i="1" kern="0" dirty="0">
                <a:latin typeface="Times New Roman"/>
              </a:rPr>
              <a:t>	Saldo promedio		Encaje Mínimo 	Insuficiencia	Monto total de la multa</a:t>
            </a:r>
          </a:p>
          <a:p>
            <a:pPr marL="365125" lvl="0" indent="-255588" algn="just" defTabSz="914400" fontAlgn="base">
              <a:spcBef>
                <a:spcPct val="20000"/>
              </a:spcBef>
              <a:spcAft>
                <a:spcPct val="0"/>
              </a:spcAft>
              <a:defRPr/>
            </a:pPr>
            <a:r>
              <a:rPr lang="es-MX" sz="1400" i="1" kern="0" dirty="0">
                <a:latin typeface="Times New Roman"/>
              </a:rPr>
              <a:t>	Según BCCR		Legal Requerido</a:t>
            </a:r>
          </a:p>
          <a:p>
            <a:pPr marL="365125" lvl="0" indent="-255588" algn="just" defTabSz="914400" fontAlgn="base">
              <a:spcBef>
                <a:spcPct val="20000"/>
              </a:spcBef>
              <a:spcAft>
                <a:spcPct val="0"/>
              </a:spcAft>
              <a:defRPr/>
            </a:pPr>
            <a:r>
              <a:rPr lang="es-MX" sz="1400" i="1" kern="0" dirty="0">
                <a:latin typeface="Times New Roman"/>
              </a:rPr>
              <a:t>	 ¢20.000		¢21.000		¢1.000		</a:t>
            </a:r>
            <a:r>
              <a:rPr lang="es-MX" sz="1400" b="1" i="1" u="sng" kern="0" dirty="0" smtClean="0">
                <a:latin typeface="Times New Roman"/>
              </a:rPr>
              <a:t>¢</a:t>
            </a:r>
            <a:r>
              <a:rPr lang="es-MX" sz="1400" b="1" i="1" u="sng" kern="0" dirty="0">
                <a:latin typeface="Times New Roman"/>
              </a:rPr>
              <a:t>10.68</a:t>
            </a:r>
          </a:p>
          <a:p>
            <a:pPr marL="365125" lvl="0" indent="-255588" algn="just" defTabSz="914400" fontAlgn="base">
              <a:spcBef>
                <a:spcPct val="20000"/>
              </a:spcBef>
              <a:spcAft>
                <a:spcPct val="0"/>
              </a:spcAft>
              <a:defRPr/>
            </a:pPr>
            <a:endParaRPr lang="es-MX" sz="1400" i="1" kern="0" dirty="0">
              <a:latin typeface="Times New Roman"/>
            </a:endParaRPr>
          </a:p>
          <a:p>
            <a:pPr marL="365125" lvl="0" indent="-255588" algn="just" defTabSz="914400" fontAlgn="base">
              <a:spcBef>
                <a:spcPct val="20000"/>
              </a:spcBef>
              <a:spcAft>
                <a:spcPct val="0"/>
              </a:spcAft>
              <a:defRPr/>
            </a:pPr>
            <a:r>
              <a:rPr lang="es-CR" sz="1400" i="1" kern="0" dirty="0" smtClean="0">
                <a:latin typeface="Times New Roman"/>
              </a:rPr>
              <a:t>	Monto </a:t>
            </a:r>
            <a:r>
              <a:rPr lang="es-CR" sz="1400" i="1" kern="0" dirty="0">
                <a:latin typeface="Times New Roman"/>
              </a:rPr>
              <a:t>total de la insuficiencia presentada durante la quincena:		¢1.000</a:t>
            </a:r>
          </a:p>
          <a:p>
            <a:pPr marL="365125" lvl="0" indent="-255588" algn="just" defTabSz="914400" fontAlgn="base">
              <a:spcBef>
                <a:spcPct val="20000"/>
              </a:spcBef>
              <a:spcAft>
                <a:spcPct val="0"/>
              </a:spcAft>
              <a:defRPr/>
            </a:pPr>
            <a:r>
              <a:rPr lang="es-CR" sz="1400" i="1" kern="0" dirty="0" smtClean="0">
                <a:latin typeface="Times New Roman"/>
              </a:rPr>
              <a:t>	Tasa </a:t>
            </a:r>
            <a:r>
              <a:rPr lang="es-CR" sz="1400" i="1" kern="0" dirty="0">
                <a:latin typeface="Times New Roman"/>
              </a:rPr>
              <a:t>de interés de redescuento durante el mes del desencaje:		26.00%</a:t>
            </a:r>
          </a:p>
          <a:p>
            <a:pPr marL="365125" lvl="0" indent="-255588" algn="just" defTabSz="914400" fontAlgn="base">
              <a:spcBef>
                <a:spcPct val="20000"/>
              </a:spcBef>
              <a:spcAft>
                <a:spcPct val="0"/>
              </a:spcAft>
              <a:defRPr/>
            </a:pPr>
            <a:r>
              <a:rPr lang="es-CR" sz="1400" i="1" kern="0" dirty="0" smtClean="0">
                <a:latin typeface="Times New Roman"/>
              </a:rPr>
              <a:t>	Formula</a:t>
            </a:r>
            <a:r>
              <a:rPr lang="es-CR" sz="1400" i="1" kern="0" dirty="0">
                <a:latin typeface="Times New Roman"/>
              </a:rPr>
              <a:t>: 				</a:t>
            </a:r>
            <a:r>
              <a:rPr lang="es-CR" sz="1400" i="1" kern="0" dirty="0" smtClean="0">
                <a:latin typeface="Times New Roman"/>
              </a:rPr>
              <a:t>     	(¢</a:t>
            </a:r>
            <a:r>
              <a:rPr lang="es-CR" sz="1400" i="1" kern="0" dirty="0">
                <a:latin typeface="Times New Roman"/>
              </a:rPr>
              <a:t>1000*26%/</a:t>
            </a:r>
            <a:r>
              <a:rPr lang="es-CR" sz="1400" i="1" kern="0" dirty="0" smtClean="0">
                <a:latin typeface="Times New Roman"/>
              </a:rPr>
              <a:t>365*15=10.68)</a:t>
            </a:r>
            <a:endParaRPr lang="es-CR" sz="1400" i="1" kern="0" dirty="0">
              <a:latin typeface="Times New Roman"/>
            </a:endParaRPr>
          </a:p>
        </p:txBody>
      </p:sp>
    </p:spTree>
    <p:extLst>
      <p:ext uri="{BB962C8B-B14F-4D97-AF65-F5344CB8AC3E}">
        <p14:creationId xmlns:p14="http://schemas.microsoft.com/office/powerpoint/2010/main" val="3666859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ES" sz="2800" dirty="0" smtClean="0">
                <a:solidFill>
                  <a:schemeClr val="bg1"/>
                </a:solidFill>
                <a:latin typeface="Times New Roman" panose="02020603050405020304" pitchFamily="18" charset="0"/>
                <a:cs typeface="Times New Roman" panose="02020603050405020304" pitchFamily="18" charset="0"/>
              </a:rPr>
              <a:t>Ejemplo de cómo se realiza el cálculo de la multa en un desencaje en moneda extranjera (dólares)</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50377" y="1371597"/>
            <a:ext cx="8520157" cy="400110"/>
          </a:xfrm>
          <a:prstGeom prst="rect">
            <a:avLst/>
          </a:prstGeom>
        </p:spPr>
        <p:txBody>
          <a:bodyPr wrap="square">
            <a:spAutoFit/>
          </a:bodyPr>
          <a:lstStyle/>
          <a:p>
            <a:pPr marL="365125" lvl="0" indent="-255588" algn="just" defTabSz="914400" fontAlgn="base">
              <a:spcBef>
                <a:spcPct val="20000"/>
              </a:spcBef>
              <a:spcAft>
                <a:spcPct val="0"/>
              </a:spcAft>
              <a:defRPr/>
            </a:pPr>
            <a:r>
              <a:rPr lang="es-ES" sz="2000" i="1" kern="0" dirty="0" smtClean="0">
                <a:solidFill>
                  <a:srgbClr val="3333CC">
                    <a:lumMod val="75000"/>
                  </a:srgbClr>
                </a:solidFill>
                <a:latin typeface="Times New Roman"/>
              </a:rPr>
              <a:t>	</a:t>
            </a:r>
            <a:endParaRPr lang="es-CR" sz="1400" i="1" kern="0" dirty="0">
              <a:solidFill>
                <a:srgbClr val="3333CC">
                  <a:lumMod val="75000"/>
                </a:srgbClr>
              </a:solidFill>
              <a:latin typeface="Times New Roman"/>
            </a:endParaRPr>
          </a:p>
        </p:txBody>
      </p:sp>
      <p:sp>
        <p:nvSpPr>
          <p:cNvPr id="3" name="2 Rectángulo"/>
          <p:cNvSpPr/>
          <p:nvPr/>
        </p:nvSpPr>
        <p:spPr>
          <a:xfrm>
            <a:off x="350377" y="1308523"/>
            <a:ext cx="8520157" cy="5029069"/>
          </a:xfrm>
          <a:prstGeom prst="rect">
            <a:avLst/>
          </a:prstGeom>
        </p:spPr>
        <p:txBody>
          <a:bodyPr wrap="square">
            <a:spAutoFit/>
          </a:bodyPr>
          <a:lstStyle/>
          <a:p>
            <a:pPr marL="365125" lvl="0" indent="-255588" algn="just" defTabSz="914400" fontAlgn="base">
              <a:spcBef>
                <a:spcPct val="20000"/>
              </a:spcBef>
              <a:spcAft>
                <a:spcPct val="0"/>
              </a:spcAft>
              <a:defRPr/>
            </a:pPr>
            <a:r>
              <a:rPr lang="es-MX" b="1" i="1" kern="0" dirty="0" smtClean="0">
                <a:latin typeface="Times New Roman"/>
              </a:rPr>
              <a:t>	</a:t>
            </a:r>
            <a:r>
              <a:rPr lang="es-MX" b="1" i="1" u="sng" kern="0" dirty="0" smtClean="0">
                <a:latin typeface="Times New Roman"/>
              </a:rPr>
              <a:t>Dólares Estadounidenses </a:t>
            </a:r>
            <a:r>
              <a:rPr lang="es-MX" i="1" u="sng" kern="0" dirty="0">
                <a:latin typeface="Times New Roman"/>
              </a:rPr>
              <a:t>(</a:t>
            </a:r>
            <a:r>
              <a:rPr lang="es-ES" i="1" u="sng" kern="0" dirty="0">
                <a:latin typeface="Times New Roman"/>
              </a:rPr>
              <a:t>EUA</a:t>
            </a:r>
            <a:r>
              <a:rPr lang="es-ES" i="1" u="sng" kern="0" dirty="0" smtClean="0">
                <a:latin typeface="Times New Roman"/>
              </a:rPr>
              <a:t>$):</a:t>
            </a:r>
            <a:endParaRPr lang="es-MX" b="1" i="1" u="sng" kern="0" dirty="0" smtClean="0">
              <a:latin typeface="Times New Roman"/>
            </a:endParaRPr>
          </a:p>
          <a:p>
            <a:pPr marL="365125" lvl="0" indent="-255588" algn="just" defTabSz="914400" fontAlgn="base">
              <a:spcBef>
                <a:spcPct val="20000"/>
              </a:spcBef>
              <a:spcAft>
                <a:spcPct val="0"/>
              </a:spcAft>
              <a:defRPr/>
            </a:pPr>
            <a:r>
              <a:rPr lang="es-ES" i="1" kern="0" dirty="0" smtClean="0">
                <a:latin typeface="Times New Roman"/>
              </a:rPr>
              <a:t>	</a:t>
            </a:r>
            <a:r>
              <a:rPr lang="es-ES" sz="1600" i="1" kern="0" dirty="0" smtClean="0">
                <a:latin typeface="Times New Roman"/>
              </a:rPr>
              <a:t>El </a:t>
            </a:r>
            <a:r>
              <a:rPr lang="es-ES" sz="1600" i="1" kern="0" dirty="0">
                <a:latin typeface="Times New Roman"/>
              </a:rPr>
              <a:t>monto del desencaje se convierte </a:t>
            </a:r>
            <a:r>
              <a:rPr lang="es-ES" sz="1600" i="1" kern="0" dirty="0" smtClean="0">
                <a:latin typeface="Times New Roman"/>
              </a:rPr>
              <a:t>a </a:t>
            </a:r>
            <a:r>
              <a:rPr lang="es-ES" sz="1600" i="1" kern="0" dirty="0">
                <a:latin typeface="Times New Roman"/>
              </a:rPr>
              <a:t>moneda nacional, aplicando el tipo de cambio compra (¢/EUA$) vigente al término del periodo de </a:t>
            </a:r>
            <a:r>
              <a:rPr lang="es-ES" sz="1600" i="1" kern="0" dirty="0" smtClean="0">
                <a:latin typeface="Times New Roman"/>
              </a:rPr>
              <a:t>la insuficiencia suministrado </a:t>
            </a:r>
            <a:r>
              <a:rPr lang="es-ES" sz="1600" i="1" kern="0" dirty="0">
                <a:latin typeface="Times New Roman"/>
              </a:rPr>
              <a:t>por el BCCR. A dicho monto se le aplica la tasa de redescuento vigente durante el periodo de desencaje y la suma resultante se convierte en dólares estadounidenses utilizando el mismo tipo de cambio antes indicado</a:t>
            </a:r>
            <a:r>
              <a:rPr lang="es-ES" i="1" kern="0" dirty="0">
                <a:latin typeface="Times New Roman"/>
              </a:rPr>
              <a:t>. </a:t>
            </a:r>
          </a:p>
          <a:p>
            <a:pPr marL="365125" lvl="0" indent="-255588" algn="just" defTabSz="914400" fontAlgn="base">
              <a:spcBef>
                <a:spcPct val="20000"/>
              </a:spcBef>
              <a:spcAft>
                <a:spcPct val="0"/>
              </a:spcAft>
              <a:defRPr/>
            </a:pPr>
            <a:r>
              <a:rPr lang="es-MX" sz="2000" i="1" kern="0" dirty="0">
                <a:latin typeface="Times New Roman"/>
              </a:rPr>
              <a:t>	</a:t>
            </a:r>
            <a:r>
              <a:rPr lang="es-MX" sz="1600" i="1" kern="0" dirty="0">
                <a:latin typeface="Times New Roman"/>
              </a:rPr>
              <a:t>Ejemplo de un ente financiero que tuvo un desencaje en moneda extranjera de $1.000; durante la primera quincena de un mes cualquiera:</a:t>
            </a:r>
          </a:p>
          <a:p>
            <a:pPr marL="365125" lvl="0" indent="-255588" algn="just" defTabSz="914400" fontAlgn="base">
              <a:spcBef>
                <a:spcPct val="20000"/>
              </a:spcBef>
              <a:spcAft>
                <a:spcPct val="0"/>
              </a:spcAft>
              <a:defRPr/>
            </a:pPr>
            <a:r>
              <a:rPr lang="es-MX" i="1" kern="0" dirty="0">
                <a:latin typeface="Times New Roman"/>
              </a:rPr>
              <a:t>	</a:t>
            </a:r>
            <a:r>
              <a:rPr lang="es-MX" sz="1400" i="1" kern="0" dirty="0">
                <a:latin typeface="Times New Roman"/>
              </a:rPr>
              <a:t>Saldo promedio		Encaje Mínimo 	Insuficiencia	Monto total de la multa</a:t>
            </a:r>
          </a:p>
          <a:p>
            <a:pPr marL="365125" lvl="0" indent="-255588" algn="just" defTabSz="914400" fontAlgn="base">
              <a:spcBef>
                <a:spcPct val="20000"/>
              </a:spcBef>
              <a:spcAft>
                <a:spcPct val="0"/>
              </a:spcAft>
              <a:defRPr/>
            </a:pPr>
            <a:r>
              <a:rPr lang="es-MX" sz="1400" i="1" kern="0" dirty="0">
                <a:latin typeface="Times New Roman"/>
              </a:rPr>
              <a:t>	Según BCCR		Legal Requerido</a:t>
            </a:r>
          </a:p>
          <a:p>
            <a:pPr marL="365125" lvl="0" indent="-255588" defTabSz="914400" fontAlgn="base">
              <a:spcBef>
                <a:spcPct val="20000"/>
              </a:spcBef>
              <a:spcAft>
                <a:spcPct val="0"/>
              </a:spcAft>
              <a:defRPr/>
            </a:pPr>
            <a:r>
              <a:rPr lang="es-MX" sz="1400" i="1" kern="0" dirty="0">
                <a:latin typeface="Times New Roman"/>
              </a:rPr>
              <a:t>	$ 20.000		$21.000		$1.000		</a:t>
            </a:r>
            <a:r>
              <a:rPr lang="es-MX" sz="1400" b="1" i="1" kern="0" dirty="0" smtClean="0">
                <a:latin typeface="Times New Roman"/>
              </a:rPr>
              <a:t>     </a:t>
            </a:r>
            <a:r>
              <a:rPr lang="es-MX" sz="1400" b="1" i="1" u="sng" kern="0" dirty="0">
                <a:latin typeface="Times New Roman"/>
              </a:rPr>
              <a:t>$10.68</a:t>
            </a:r>
          </a:p>
          <a:p>
            <a:pPr marL="365125" lvl="0" indent="-255588" defTabSz="914400" fontAlgn="base">
              <a:spcBef>
                <a:spcPct val="20000"/>
              </a:spcBef>
              <a:spcAft>
                <a:spcPct val="0"/>
              </a:spcAft>
              <a:defRPr/>
            </a:pPr>
            <a:r>
              <a:rPr lang="es-CR" sz="1400" i="1" kern="0" dirty="0">
                <a:latin typeface="Times New Roman"/>
              </a:rPr>
              <a:t>Monto total de la insuficiencia presentada durante la quincena:		</a:t>
            </a:r>
            <a:r>
              <a:rPr lang="es-CR" sz="1400" i="1" kern="0" dirty="0" smtClean="0">
                <a:latin typeface="Times New Roman"/>
              </a:rPr>
              <a:t>    </a:t>
            </a:r>
            <a:r>
              <a:rPr lang="es-CR" sz="1400" i="1" kern="0" dirty="0">
                <a:latin typeface="Times New Roman"/>
              </a:rPr>
              <a:t>$1.000</a:t>
            </a:r>
          </a:p>
          <a:p>
            <a:pPr marL="365125" lvl="0" indent="-255588" defTabSz="914400" fontAlgn="base">
              <a:spcBef>
                <a:spcPct val="20000"/>
              </a:spcBef>
              <a:spcAft>
                <a:spcPct val="0"/>
              </a:spcAft>
              <a:defRPr/>
            </a:pPr>
            <a:r>
              <a:rPr lang="es-CR" sz="1400" i="1" kern="0" dirty="0">
                <a:latin typeface="Times New Roman"/>
              </a:rPr>
              <a:t>Tipo de cambio de compra del dólar de EUA:				    564.05</a:t>
            </a:r>
          </a:p>
          <a:p>
            <a:pPr marL="365125" lvl="0" indent="-255588" defTabSz="914400" fontAlgn="base">
              <a:spcBef>
                <a:spcPct val="20000"/>
              </a:spcBef>
              <a:spcAft>
                <a:spcPct val="0"/>
              </a:spcAft>
              <a:defRPr/>
            </a:pPr>
            <a:r>
              <a:rPr lang="es-CR" sz="1400" i="1" kern="0" dirty="0">
                <a:latin typeface="Times New Roman"/>
              </a:rPr>
              <a:t>Tasa de interés de redescuento durante el mes del desencaje:			   26.00%</a:t>
            </a:r>
          </a:p>
          <a:p>
            <a:pPr marL="365125" lvl="0" indent="-255588" defTabSz="914400" fontAlgn="base">
              <a:spcBef>
                <a:spcPct val="20000"/>
              </a:spcBef>
              <a:spcAft>
                <a:spcPct val="0"/>
              </a:spcAft>
              <a:defRPr/>
            </a:pPr>
            <a:r>
              <a:rPr lang="es-CR" sz="1400" i="1" kern="0" dirty="0">
                <a:latin typeface="Times New Roman"/>
              </a:rPr>
              <a:t>Convirtiendo la insuficiencia a su equivalencia en moneda nacional:		 ¢564.050 </a:t>
            </a:r>
          </a:p>
          <a:p>
            <a:pPr marL="365125" lvl="0" indent="-255588" defTabSz="914400" fontAlgn="base">
              <a:spcBef>
                <a:spcPct val="20000"/>
              </a:spcBef>
              <a:spcAft>
                <a:spcPct val="0"/>
              </a:spcAft>
              <a:defRPr/>
            </a:pPr>
            <a:r>
              <a:rPr lang="es-CR" sz="1400" i="1" kern="0" dirty="0">
                <a:latin typeface="Times New Roman"/>
              </a:rPr>
              <a:t>Aplicando la tasa de interés de redescuento vigente durante el mes del desencaje:	 ¢146.653</a:t>
            </a:r>
          </a:p>
          <a:p>
            <a:pPr marL="365125" lvl="0" indent="-255588" defTabSz="914400" fontAlgn="base">
              <a:spcBef>
                <a:spcPct val="20000"/>
              </a:spcBef>
              <a:spcAft>
                <a:spcPct val="0"/>
              </a:spcAft>
              <a:defRPr/>
            </a:pPr>
            <a:r>
              <a:rPr lang="es-CR" sz="1400" i="1" kern="0" dirty="0">
                <a:latin typeface="Times New Roman"/>
              </a:rPr>
              <a:t>Aplicando tasa de redescuento durante lo 15 días del desencaje(564.050*26%/365*15) 	¢6.026.84</a:t>
            </a:r>
          </a:p>
          <a:p>
            <a:pPr marL="365125" lvl="0" indent="-255588" defTabSz="914400" fontAlgn="base">
              <a:spcBef>
                <a:spcPct val="20000"/>
              </a:spcBef>
              <a:spcAft>
                <a:spcPct val="0"/>
              </a:spcAft>
              <a:defRPr/>
            </a:pPr>
            <a:r>
              <a:rPr lang="es-CR" sz="1400" i="1" kern="0" dirty="0">
                <a:latin typeface="Times New Roman"/>
              </a:rPr>
              <a:t>Convirtiendo la suma anterior en colones a moneda </a:t>
            </a:r>
            <a:r>
              <a:rPr lang="es-CR" sz="1600" i="1" kern="0" dirty="0">
                <a:latin typeface="Times New Roman"/>
              </a:rPr>
              <a:t>extranjera </a:t>
            </a:r>
            <a:r>
              <a:rPr lang="es-CR" sz="1600" i="1" kern="0" dirty="0" smtClean="0">
                <a:latin typeface="Times New Roman"/>
              </a:rPr>
              <a:t>dólares	(¢</a:t>
            </a:r>
            <a:r>
              <a:rPr lang="es-CR" sz="1600" i="1" kern="0" dirty="0">
                <a:latin typeface="Times New Roman"/>
              </a:rPr>
              <a:t>6.026.84/564.05) $10.68</a:t>
            </a:r>
          </a:p>
        </p:txBody>
      </p:sp>
    </p:spTree>
    <p:extLst>
      <p:ext uri="{BB962C8B-B14F-4D97-AF65-F5344CB8AC3E}">
        <p14:creationId xmlns:p14="http://schemas.microsoft.com/office/powerpoint/2010/main" val="1331068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ES" sz="2800" dirty="0" smtClean="0">
                <a:solidFill>
                  <a:schemeClr val="bg1"/>
                </a:solidFill>
                <a:latin typeface="Times New Roman" panose="02020603050405020304" pitchFamily="18" charset="0"/>
                <a:cs typeface="Times New Roman" panose="02020603050405020304" pitchFamily="18" charset="0"/>
              </a:rPr>
              <a:t>Ejemplo de cómo se realiza el cálculo de la multa en un desencaje en moneda única europea (euro)</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50377" y="1371597"/>
            <a:ext cx="8520157" cy="400110"/>
          </a:xfrm>
          <a:prstGeom prst="rect">
            <a:avLst/>
          </a:prstGeom>
        </p:spPr>
        <p:txBody>
          <a:bodyPr wrap="square">
            <a:spAutoFit/>
          </a:bodyPr>
          <a:lstStyle/>
          <a:p>
            <a:pPr marL="365125" lvl="0" indent="-255588" algn="just" defTabSz="914400" fontAlgn="base">
              <a:spcBef>
                <a:spcPct val="20000"/>
              </a:spcBef>
              <a:spcAft>
                <a:spcPct val="0"/>
              </a:spcAft>
              <a:defRPr/>
            </a:pPr>
            <a:r>
              <a:rPr lang="es-ES" sz="2000" i="1" kern="0" dirty="0" smtClean="0">
                <a:solidFill>
                  <a:srgbClr val="3333CC">
                    <a:lumMod val="75000"/>
                  </a:srgbClr>
                </a:solidFill>
                <a:latin typeface="Times New Roman"/>
              </a:rPr>
              <a:t>		</a:t>
            </a:r>
            <a:endParaRPr lang="es-CR" sz="1400" i="1" kern="0" dirty="0">
              <a:solidFill>
                <a:srgbClr val="3333CC">
                  <a:lumMod val="75000"/>
                </a:srgbClr>
              </a:solidFill>
              <a:latin typeface="Times New Roman"/>
            </a:endParaRPr>
          </a:p>
        </p:txBody>
      </p:sp>
      <p:sp>
        <p:nvSpPr>
          <p:cNvPr id="3" name="2 Rectángulo"/>
          <p:cNvSpPr/>
          <p:nvPr/>
        </p:nvSpPr>
        <p:spPr>
          <a:xfrm>
            <a:off x="350377" y="1308523"/>
            <a:ext cx="8520157" cy="338554"/>
          </a:xfrm>
          <a:prstGeom prst="rect">
            <a:avLst/>
          </a:prstGeom>
        </p:spPr>
        <p:txBody>
          <a:bodyPr wrap="square">
            <a:spAutoFit/>
          </a:bodyPr>
          <a:lstStyle/>
          <a:p>
            <a:pPr marL="365125" lvl="0" indent="-255588" algn="just" defTabSz="914400" fontAlgn="base">
              <a:spcBef>
                <a:spcPct val="20000"/>
              </a:spcBef>
              <a:spcAft>
                <a:spcPct val="0"/>
              </a:spcAft>
              <a:defRPr/>
            </a:pPr>
            <a:endParaRPr lang="es-CR" sz="1600" i="1" kern="0" dirty="0">
              <a:solidFill>
                <a:srgbClr val="3333CC">
                  <a:lumMod val="75000"/>
                </a:srgbClr>
              </a:solidFill>
              <a:latin typeface="Times New Roman"/>
            </a:endParaRPr>
          </a:p>
        </p:txBody>
      </p:sp>
      <p:sp>
        <p:nvSpPr>
          <p:cNvPr id="4" name="3 Rectángulo"/>
          <p:cNvSpPr/>
          <p:nvPr/>
        </p:nvSpPr>
        <p:spPr>
          <a:xfrm>
            <a:off x="474292" y="1308523"/>
            <a:ext cx="7947589" cy="2437590"/>
          </a:xfrm>
          <a:prstGeom prst="rect">
            <a:avLst/>
          </a:prstGeom>
        </p:spPr>
        <p:txBody>
          <a:bodyPr wrap="square">
            <a:spAutoFit/>
          </a:bodyPr>
          <a:lstStyle/>
          <a:p>
            <a:pPr marL="342900" lvl="0" indent="-342900" algn="just" defTabSz="914400" fontAlgn="base">
              <a:spcBef>
                <a:spcPct val="20000"/>
              </a:spcBef>
              <a:spcAft>
                <a:spcPct val="0"/>
              </a:spcAft>
              <a:defRPr/>
            </a:pPr>
            <a:r>
              <a:rPr lang="es-MX" sz="2400" b="1" i="1" kern="0" dirty="0" smtClean="0">
                <a:solidFill>
                  <a:srgbClr val="3333CC">
                    <a:lumMod val="75000"/>
                  </a:srgbClr>
                </a:solidFill>
                <a:latin typeface="Times New Roman"/>
              </a:rPr>
              <a:t>    </a:t>
            </a:r>
            <a:r>
              <a:rPr lang="es-MX" b="1" i="1" u="sng" kern="0" dirty="0" smtClean="0">
                <a:latin typeface="Times New Roman"/>
              </a:rPr>
              <a:t>Moneda Única Europea (Euro):</a:t>
            </a:r>
            <a:endParaRPr lang="es-MX" b="1" i="1" u="sng" kern="0" dirty="0">
              <a:latin typeface="Times New Roman"/>
            </a:endParaRPr>
          </a:p>
          <a:p>
            <a:pPr marL="342900" lvl="0" indent="-342900" algn="just" defTabSz="914400" fontAlgn="base">
              <a:spcBef>
                <a:spcPct val="20000"/>
              </a:spcBef>
              <a:spcAft>
                <a:spcPct val="0"/>
              </a:spcAft>
              <a:defRPr/>
            </a:pPr>
            <a:r>
              <a:rPr lang="es-ES" sz="3200" i="1" kern="0" dirty="0">
                <a:latin typeface="Times New Roman"/>
              </a:rPr>
              <a:t>	</a:t>
            </a:r>
            <a:r>
              <a:rPr lang="es-ES" i="1" kern="0" dirty="0">
                <a:latin typeface="Times New Roman"/>
              </a:rPr>
              <a:t>En el caso de desencajes en otras monedas extranjeras, el monto del desencaje se convierte en dólares estadounidenses, utilizando para ello la información de tipo de cambio vigente al término del periodo de insuficiencia de encaje, suministrado por el BCCR. El tratamiento posterior es similar al aplicado para desencajes en dólares estadounidenses, en el entendido que el resultado final de debe convertir a la moneda en que se presenta el desencaje.</a:t>
            </a:r>
          </a:p>
        </p:txBody>
      </p:sp>
    </p:spTree>
    <p:extLst>
      <p:ext uri="{BB962C8B-B14F-4D97-AF65-F5344CB8AC3E}">
        <p14:creationId xmlns:p14="http://schemas.microsoft.com/office/powerpoint/2010/main" val="2990985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sz="2800" i="1" kern="0" dirty="0" smtClean="0">
                <a:solidFill>
                  <a:schemeClr val="bg1"/>
                </a:solidFill>
                <a:latin typeface="Times New Roman"/>
              </a:rPr>
              <a:t>Segundo </a:t>
            </a:r>
            <a:r>
              <a:rPr lang="es-CR" sz="2800" i="1" kern="0" dirty="0">
                <a:solidFill>
                  <a:schemeClr val="bg1"/>
                </a:solidFill>
                <a:latin typeface="Times New Roman"/>
              </a:rPr>
              <a:t>desencaje dentro de un periodo de tres meses</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58923" y="1276259"/>
            <a:ext cx="8327877" cy="2332946"/>
          </a:xfrm>
          <a:prstGeom prst="rect">
            <a:avLst/>
          </a:prstGeom>
        </p:spPr>
        <p:txBody>
          <a:bodyPr wrap="square">
            <a:spAutoFit/>
          </a:bodyPr>
          <a:lstStyle/>
          <a:p>
            <a:pPr marL="342900" lvl="0" indent="-342900" algn="just" defTabSz="914400" eaLnBrk="0" fontAlgn="base" hangingPunct="0">
              <a:spcBef>
                <a:spcPct val="20000"/>
              </a:spcBef>
              <a:spcAft>
                <a:spcPct val="0"/>
              </a:spcAft>
              <a:defRPr/>
            </a:pPr>
            <a:r>
              <a:rPr lang="es-CR" sz="2800" i="1" kern="0" dirty="0" smtClean="0">
                <a:solidFill>
                  <a:srgbClr val="3333CC">
                    <a:lumMod val="75000"/>
                  </a:srgbClr>
                </a:solidFill>
                <a:latin typeface="Times New Roman"/>
              </a:rPr>
              <a:t> 		</a:t>
            </a: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p:txBody>
      </p:sp>
      <p:sp>
        <p:nvSpPr>
          <p:cNvPr id="3" name="2 Rectángulo"/>
          <p:cNvSpPr/>
          <p:nvPr/>
        </p:nvSpPr>
        <p:spPr>
          <a:xfrm>
            <a:off x="457200" y="1320731"/>
            <a:ext cx="8229600" cy="4924425"/>
          </a:xfrm>
          <a:prstGeom prst="rect">
            <a:avLst/>
          </a:prstGeom>
        </p:spPr>
        <p:txBody>
          <a:bodyPr wrap="square">
            <a:spAutoFit/>
          </a:bodyPr>
          <a:lstStyle/>
          <a:p>
            <a:pPr marL="274320" lvl="0" indent="-274320" algn="just" defTabSz="914400">
              <a:spcBef>
                <a:spcPts val="580"/>
              </a:spcBef>
              <a:buFont typeface="Wingdings" panose="05000000000000000000" pitchFamily="2" charset="2"/>
              <a:buChar char="q"/>
              <a:defRPr/>
            </a:pPr>
            <a:r>
              <a:rPr lang="es-CR" b="1" i="1" kern="0" dirty="0" smtClean="0">
                <a:latin typeface="Times New Roman"/>
              </a:rPr>
              <a:t>Cuando una </a:t>
            </a:r>
            <a:r>
              <a:rPr lang="es-CR" b="1" i="1" kern="0" dirty="0">
                <a:latin typeface="Times New Roman"/>
              </a:rPr>
              <a:t>entidad incurra en un </a:t>
            </a:r>
            <a:r>
              <a:rPr lang="es-CR" b="1" i="1" u="sng" kern="0" dirty="0">
                <a:latin typeface="Times New Roman"/>
              </a:rPr>
              <a:t>segundo desencaje </a:t>
            </a:r>
            <a:r>
              <a:rPr lang="es-CR" b="1" i="1" kern="0" dirty="0">
                <a:latin typeface="Times New Roman"/>
              </a:rPr>
              <a:t>dentro de un periodo de tres meses, se sancionará de conformidad con los siguientes parámetros: </a:t>
            </a:r>
            <a:endParaRPr lang="es-CR" b="1" i="1" kern="0" dirty="0" smtClean="0">
              <a:latin typeface="Times New Roman"/>
            </a:endParaRPr>
          </a:p>
          <a:p>
            <a:pPr marL="274320" lvl="0" indent="-274320" algn="just" defTabSz="914400">
              <a:spcBef>
                <a:spcPts val="580"/>
              </a:spcBef>
              <a:buFont typeface="Wingdings" panose="05000000000000000000" pitchFamily="2" charset="2"/>
              <a:buChar char="q"/>
              <a:defRPr/>
            </a:pPr>
            <a:endParaRPr lang="es-CR" b="1" i="1" kern="0" dirty="0">
              <a:latin typeface="Times New Roman"/>
            </a:endParaRPr>
          </a:p>
          <a:p>
            <a:pPr marL="285750" lvl="0" indent="-285750" algn="just" defTabSz="914400">
              <a:spcBef>
                <a:spcPts val="580"/>
              </a:spcBef>
              <a:buFont typeface="Wingdings" panose="05000000000000000000" pitchFamily="2" charset="2"/>
              <a:buChar char="ü"/>
              <a:defRPr/>
            </a:pPr>
            <a:r>
              <a:rPr lang="es-ES" sz="1600" i="1" kern="0" dirty="0" smtClean="0">
                <a:latin typeface="Times New Roman"/>
              </a:rPr>
              <a:t>Si </a:t>
            </a:r>
            <a:r>
              <a:rPr lang="es-ES" sz="1600" i="1" kern="0" dirty="0">
                <a:latin typeface="Times New Roman"/>
              </a:rPr>
              <a:t>el monto del desencaje es igual o mayor al 10% pero inferior al 30% del monto del encaje mínimo legal que la entidad debía mantener en ese periodo, se le suspenderán las operaciones mencionadas por 5 días hábiles</a:t>
            </a:r>
            <a:r>
              <a:rPr lang="es-ES" sz="1600" i="1" kern="0" dirty="0" smtClean="0">
                <a:latin typeface="Times New Roman"/>
              </a:rPr>
              <a:t>.</a:t>
            </a:r>
          </a:p>
          <a:p>
            <a:pPr marL="285750" lvl="0" indent="-285750" algn="just" defTabSz="914400">
              <a:spcBef>
                <a:spcPts val="580"/>
              </a:spcBef>
              <a:buFont typeface="Wingdings" panose="05000000000000000000" pitchFamily="2" charset="2"/>
              <a:buChar char="ü"/>
              <a:defRPr/>
            </a:pPr>
            <a:endParaRPr lang="es-ES" sz="1600" i="1" kern="0" dirty="0">
              <a:latin typeface="Times New Roman"/>
            </a:endParaRPr>
          </a:p>
          <a:p>
            <a:pPr marL="285750" lvl="0" indent="-285750" algn="just" defTabSz="914400">
              <a:spcBef>
                <a:spcPts val="580"/>
              </a:spcBef>
              <a:buFont typeface="Wingdings" panose="05000000000000000000" pitchFamily="2" charset="2"/>
              <a:buChar char="ü"/>
              <a:defRPr/>
            </a:pPr>
            <a:r>
              <a:rPr lang="es-ES" sz="1600" i="1" kern="0" dirty="0">
                <a:latin typeface="Times New Roman"/>
              </a:rPr>
              <a:t> Si el monto del desencaje es igual o mayor al 30% pero inferior al 50% se le suspenderán las operaciones mencionadas por 10 días hábiles</a:t>
            </a:r>
            <a:r>
              <a:rPr lang="es-ES" sz="1600" i="1" kern="0" dirty="0" smtClean="0">
                <a:latin typeface="Times New Roman"/>
              </a:rPr>
              <a:t>.</a:t>
            </a:r>
          </a:p>
          <a:p>
            <a:pPr marL="285750" lvl="0" indent="-285750" algn="just" defTabSz="914400">
              <a:spcBef>
                <a:spcPts val="580"/>
              </a:spcBef>
              <a:buFont typeface="Wingdings" panose="05000000000000000000" pitchFamily="2" charset="2"/>
              <a:buChar char="ü"/>
              <a:defRPr/>
            </a:pPr>
            <a:endParaRPr lang="es-ES" sz="1600" i="1" kern="0" dirty="0">
              <a:latin typeface="Times New Roman"/>
            </a:endParaRPr>
          </a:p>
          <a:p>
            <a:pPr marL="285750" lvl="0" indent="-285750" algn="just" defTabSz="914400">
              <a:spcBef>
                <a:spcPts val="580"/>
              </a:spcBef>
              <a:buFont typeface="Wingdings" panose="05000000000000000000" pitchFamily="2" charset="2"/>
              <a:buChar char="ü"/>
              <a:defRPr/>
            </a:pPr>
            <a:r>
              <a:rPr lang="es-ES" sz="1600" i="1" kern="0" dirty="0">
                <a:latin typeface="Times New Roman"/>
              </a:rPr>
              <a:t>Si el monto del desencaje es igual o mayor al 50%, se le suspenderá por 15 días hábiles en la realización de las operaciones mencionadas y se solicitará con carácter urgente un estudio a la Superintendencia que corresponda, para que evalúe la situación financiera, proceda de conformidad con las atribuciones que la Ley le asigna e informe al respecto a la Junta Directiva del Banco Central de Costa Rica</a:t>
            </a:r>
            <a:r>
              <a:rPr lang="es-ES" sz="1600" i="1" kern="0" dirty="0" smtClean="0">
                <a:latin typeface="Times New Roman"/>
              </a:rPr>
              <a:t>.</a:t>
            </a:r>
            <a:endParaRPr lang="es-ES" sz="1400" i="1" kern="0" dirty="0" smtClean="0">
              <a:latin typeface="Times New Roman"/>
            </a:endParaRPr>
          </a:p>
          <a:p>
            <a:pPr marL="274320" indent="-274320" algn="just">
              <a:spcBef>
                <a:spcPts val="580"/>
              </a:spcBef>
              <a:defRPr/>
            </a:pPr>
            <a:r>
              <a:rPr lang="es-CR" sz="1400" i="1" kern="0" dirty="0" smtClean="0">
                <a:latin typeface="Times New Roman"/>
              </a:rPr>
              <a:t>	</a:t>
            </a:r>
            <a:r>
              <a:rPr lang="es-ES" sz="1400" i="1" kern="0" dirty="0" smtClean="0">
                <a:latin typeface="Times New Roman"/>
              </a:rPr>
              <a:t>.</a:t>
            </a:r>
          </a:p>
          <a:p>
            <a:pPr marL="274320" indent="-274320" algn="just">
              <a:spcBef>
                <a:spcPts val="580"/>
              </a:spcBef>
              <a:defRPr/>
            </a:pPr>
            <a:r>
              <a:rPr lang="es-ES" sz="1400" i="1" kern="0" dirty="0" smtClean="0">
                <a:latin typeface="Times New Roman"/>
              </a:rPr>
              <a:t> 	</a:t>
            </a:r>
            <a:endParaRPr lang="es-ES" sz="1400" i="1" kern="0" dirty="0">
              <a:latin typeface="Times New Roman"/>
            </a:endParaRPr>
          </a:p>
        </p:txBody>
      </p:sp>
    </p:spTree>
    <p:extLst>
      <p:ext uri="{BB962C8B-B14F-4D97-AF65-F5344CB8AC3E}">
        <p14:creationId xmlns:p14="http://schemas.microsoft.com/office/powerpoint/2010/main" val="2502980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sz="2800" i="1" kern="0" dirty="0" smtClean="0">
                <a:solidFill>
                  <a:schemeClr val="bg1"/>
                </a:solidFill>
                <a:latin typeface="Times New Roman"/>
              </a:rPr>
              <a:t>Tercer </a:t>
            </a:r>
            <a:r>
              <a:rPr lang="es-CR" sz="2800" i="1" kern="0" dirty="0">
                <a:solidFill>
                  <a:schemeClr val="bg1"/>
                </a:solidFill>
                <a:latin typeface="Times New Roman"/>
              </a:rPr>
              <a:t>desencaje dentro de un periodo de tres meses</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58923" y="1276259"/>
            <a:ext cx="8327877" cy="2332946"/>
          </a:xfrm>
          <a:prstGeom prst="rect">
            <a:avLst/>
          </a:prstGeom>
        </p:spPr>
        <p:txBody>
          <a:bodyPr wrap="square">
            <a:spAutoFit/>
          </a:bodyPr>
          <a:lstStyle/>
          <a:p>
            <a:pPr marL="342900" lvl="0" indent="-342900" algn="just" defTabSz="914400" eaLnBrk="0" fontAlgn="base" hangingPunct="0">
              <a:spcBef>
                <a:spcPct val="20000"/>
              </a:spcBef>
              <a:spcAft>
                <a:spcPct val="0"/>
              </a:spcAft>
              <a:defRPr/>
            </a:pPr>
            <a:r>
              <a:rPr lang="es-CR" sz="2800" i="1" kern="0" dirty="0" smtClean="0">
                <a:solidFill>
                  <a:srgbClr val="3333CC">
                    <a:lumMod val="75000"/>
                  </a:srgbClr>
                </a:solidFill>
                <a:latin typeface="Times New Roman"/>
              </a:rPr>
              <a:t> 		</a:t>
            </a: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p:txBody>
      </p:sp>
      <p:sp>
        <p:nvSpPr>
          <p:cNvPr id="3" name="2 Rectángulo"/>
          <p:cNvSpPr/>
          <p:nvPr/>
        </p:nvSpPr>
        <p:spPr>
          <a:xfrm>
            <a:off x="457200" y="1320731"/>
            <a:ext cx="8229600" cy="4299639"/>
          </a:xfrm>
          <a:prstGeom prst="rect">
            <a:avLst/>
          </a:prstGeom>
        </p:spPr>
        <p:txBody>
          <a:bodyPr wrap="square">
            <a:spAutoFit/>
          </a:bodyPr>
          <a:lstStyle/>
          <a:p>
            <a:pPr marL="274320" lvl="0" indent="-274320" algn="just" defTabSz="914400">
              <a:spcBef>
                <a:spcPts val="580"/>
              </a:spcBef>
              <a:buFont typeface="Wingdings" panose="05000000000000000000" pitchFamily="2" charset="2"/>
              <a:buChar char="q"/>
              <a:defRPr/>
            </a:pPr>
            <a:r>
              <a:rPr lang="es-CR" b="1" i="1" kern="0" dirty="0" smtClean="0">
                <a:latin typeface="Times New Roman"/>
              </a:rPr>
              <a:t>Cuando una </a:t>
            </a:r>
            <a:r>
              <a:rPr lang="es-CR" b="1" i="1" kern="0" dirty="0">
                <a:latin typeface="Times New Roman"/>
              </a:rPr>
              <a:t>entidad incurra en un </a:t>
            </a:r>
            <a:r>
              <a:rPr lang="es-CR" b="1" i="1" u="sng" kern="0" dirty="0" smtClean="0">
                <a:latin typeface="Times New Roman"/>
              </a:rPr>
              <a:t>tercer desencaje </a:t>
            </a:r>
            <a:r>
              <a:rPr lang="es-CR" b="1" i="1" kern="0" dirty="0">
                <a:latin typeface="Times New Roman"/>
              </a:rPr>
              <a:t>dentro de un periodo de tres meses, se sancionará de conformidad con los siguientes parámetros: </a:t>
            </a:r>
            <a:endParaRPr lang="es-CR" b="1" i="1" kern="0" dirty="0" smtClean="0">
              <a:latin typeface="Times New Roman"/>
            </a:endParaRPr>
          </a:p>
          <a:p>
            <a:pPr marL="274320" lvl="0" indent="-274320" algn="just" defTabSz="914400">
              <a:spcBef>
                <a:spcPts val="580"/>
              </a:spcBef>
              <a:buFont typeface="Wingdings" panose="05000000000000000000" pitchFamily="2" charset="2"/>
              <a:buChar char="q"/>
              <a:defRPr/>
            </a:pPr>
            <a:endParaRPr lang="es-CR" b="1" i="1" kern="0" dirty="0" smtClean="0">
              <a:latin typeface="Times New Roman"/>
            </a:endParaRPr>
          </a:p>
          <a:p>
            <a:pPr marL="342900" lvl="0" indent="-342900" algn="just" defTabSz="914400" fontAlgn="base">
              <a:spcBef>
                <a:spcPct val="20000"/>
              </a:spcBef>
              <a:spcAft>
                <a:spcPct val="0"/>
              </a:spcAft>
              <a:buFont typeface="Wingdings" panose="05000000000000000000" pitchFamily="2" charset="2"/>
              <a:buChar char="ü"/>
              <a:defRPr/>
            </a:pPr>
            <a:r>
              <a:rPr lang="es-ES" kern="0" dirty="0">
                <a:latin typeface="Times New Roman"/>
              </a:rPr>
              <a:t>En caso de que una entidad sujeta a encaje incurra en un </a:t>
            </a:r>
            <a:r>
              <a:rPr lang="es-ES" b="1" u="sng" kern="0" dirty="0">
                <a:latin typeface="Times New Roman"/>
              </a:rPr>
              <a:t>tercer</a:t>
            </a:r>
            <a:r>
              <a:rPr lang="es-ES" kern="0" dirty="0">
                <a:latin typeface="Times New Roman"/>
              </a:rPr>
              <a:t> desencaje dentro de un periodo de tres meses que sea menor al 50% del monto del encaje mínimo legal que debía mantener en ese periodo, se les suspenderá por un periodo de 10 días hábiles en la realización de las operaciones mencionadas. </a:t>
            </a:r>
            <a:endParaRPr lang="es-ES" kern="0" dirty="0" smtClean="0">
              <a:latin typeface="Times New Roman"/>
            </a:endParaRPr>
          </a:p>
          <a:p>
            <a:pPr marL="342900" lvl="0" indent="-342900" algn="just" defTabSz="914400" fontAlgn="base">
              <a:spcBef>
                <a:spcPct val="20000"/>
              </a:spcBef>
              <a:spcAft>
                <a:spcPct val="0"/>
              </a:spcAft>
              <a:buFont typeface="Wingdings" panose="05000000000000000000" pitchFamily="2" charset="2"/>
              <a:buChar char="ü"/>
              <a:defRPr/>
            </a:pPr>
            <a:endParaRPr lang="es-ES" kern="0" dirty="0">
              <a:latin typeface="Times New Roman"/>
            </a:endParaRPr>
          </a:p>
          <a:p>
            <a:pPr marL="342900" lvl="0" indent="-342900" algn="just" defTabSz="914400" fontAlgn="base">
              <a:spcBef>
                <a:spcPct val="20000"/>
              </a:spcBef>
              <a:spcAft>
                <a:spcPct val="0"/>
              </a:spcAft>
              <a:buFont typeface="Wingdings" panose="05000000000000000000" pitchFamily="2" charset="2"/>
              <a:buChar char="ü"/>
              <a:defRPr/>
            </a:pPr>
            <a:r>
              <a:rPr lang="es-ES" kern="0" dirty="0">
                <a:latin typeface="Times New Roman"/>
              </a:rPr>
              <a:t>Si el monto de dicho desencaje es igual o mayor al 50%, se le suspenderá por 15 días hábiles en la realización de las operaciones mencionadas y solicitará con carácter urgente un estudio para que evalúe la situación financiera. </a:t>
            </a:r>
          </a:p>
          <a:p>
            <a:pPr marL="342900" lvl="0" indent="-342900" algn="just" defTabSz="914400" fontAlgn="base">
              <a:spcBef>
                <a:spcPct val="20000"/>
              </a:spcBef>
              <a:spcAft>
                <a:spcPct val="0"/>
              </a:spcAft>
              <a:defRPr/>
            </a:pPr>
            <a:r>
              <a:rPr lang="es-ES" kern="0" dirty="0">
                <a:solidFill>
                  <a:srgbClr val="3333CC">
                    <a:lumMod val="75000"/>
                  </a:srgbClr>
                </a:solidFill>
                <a:latin typeface="Times New Roman"/>
              </a:rPr>
              <a:t>	</a:t>
            </a:r>
            <a:endParaRPr lang="es-CR" b="1" i="1" kern="0" dirty="0">
              <a:latin typeface="Times New Roman"/>
            </a:endParaRPr>
          </a:p>
          <a:p>
            <a:pPr marL="274320" indent="-274320" algn="just">
              <a:spcBef>
                <a:spcPts val="580"/>
              </a:spcBef>
              <a:defRPr/>
            </a:pPr>
            <a:r>
              <a:rPr lang="es-CR" sz="1400" i="1" kern="0" dirty="0" smtClean="0">
                <a:latin typeface="Times New Roman"/>
              </a:rPr>
              <a:t>	</a:t>
            </a:r>
            <a:r>
              <a:rPr lang="es-ES" sz="1400" i="1" kern="0" dirty="0" smtClean="0">
                <a:latin typeface="Times New Roman"/>
              </a:rPr>
              <a:t>.</a:t>
            </a:r>
          </a:p>
          <a:p>
            <a:pPr marL="274320" indent="-274320" algn="just">
              <a:spcBef>
                <a:spcPts val="580"/>
              </a:spcBef>
              <a:defRPr/>
            </a:pPr>
            <a:r>
              <a:rPr lang="es-ES" sz="1400" i="1" kern="0" dirty="0" smtClean="0">
                <a:latin typeface="Times New Roman"/>
              </a:rPr>
              <a:t> 	</a:t>
            </a:r>
            <a:endParaRPr lang="es-ES" sz="1400" i="1" kern="0" dirty="0">
              <a:latin typeface="Times New Roman"/>
            </a:endParaRPr>
          </a:p>
        </p:txBody>
      </p:sp>
    </p:spTree>
    <p:extLst>
      <p:ext uri="{BB962C8B-B14F-4D97-AF65-F5344CB8AC3E}">
        <p14:creationId xmlns:p14="http://schemas.microsoft.com/office/powerpoint/2010/main" val="3009912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sz="2800" i="1" kern="0" dirty="0" smtClean="0">
                <a:solidFill>
                  <a:schemeClr val="bg1"/>
                </a:solidFill>
                <a:latin typeface="Times New Roman"/>
              </a:rPr>
              <a:t>Cuarto </a:t>
            </a:r>
            <a:r>
              <a:rPr lang="es-CR" sz="2800" i="1" kern="0" dirty="0">
                <a:solidFill>
                  <a:schemeClr val="bg1"/>
                </a:solidFill>
                <a:latin typeface="Times New Roman"/>
              </a:rPr>
              <a:t>desencaje dentro de un periodo de tres meses</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358923" y="1276259"/>
            <a:ext cx="8327877" cy="2332946"/>
          </a:xfrm>
          <a:prstGeom prst="rect">
            <a:avLst/>
          </a:prstGeom>
        </p:spPr>
        <p:txBody>
          <a:bodyPr wrap="square">
            <a:spAutoFit/>
          </a:bodyPr>
          <a:lstStyle/>
          <a:p>
            <a:pPr marL="342900" lvl="0" indent="-342900" algn="just" defTabSz="914400" eaLnBrk="0" fontAlgn="base" hangingPunct="0">
              <a:spcBef>
                <a:spcPct val="20000"/>
              </a:spcBef>
              <a:spcAft>
                <a:spcPct val="0"/>
              </a:spcAft>
              <a:defRPr/>
            </a:pPr>
            <a:r>
              <a:rPr lang="es-CR" sz="2800" i="1" kern="0" dirty="0" smtClean="0">
                <a:solidFill>
                  <a:srgbClr val="3333CC">
                    <a:lumMod val="75000"/>
                  </a:srgbClr>
                </a:solidFill>
                <a:latin typeface="Times New Roman"/>
              </a:rPr>
              <a:t> 		</a:t>
            </a: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smtClean="0">
              <a:solidFill>
                <a:srgbClr val="3333CC">
                  <a:lumMod val="75000"/>
                </a:srgbClr>
              </a:solidFill>
              <a:latin typeface="Times New Roman"/>
            </a:endParaRPr>
          </a:p>
          <a:p>
            <a:pPr marL="342900" lvl="0" indent="-342900" algn="just" defTabSz="914400" eaLnBrk="0" fontAlgn="base" hangingPunct="0">
              <a:spcBef>
                <a:spcPct val="20000"/>
              </a:spcBef>
              <a:spcAft>
                <a:spcPct val="0"/>
              </a:spcAft>
              <a:defRPr/>
            </a:pPr>
            <a:endParaRPr lang="es-CR" sz="1400" i="1" kern="0" dirty="0">
              <a:solidFill>
                <a:srgbClr val="3333CC">
                  <a:lumMod val="75000"/>
                </a:srgbClr>
              </a:solidFill>
              <a:latin typeface="Times New Roman"/>
            </a:endParaRPr>
          </a:p>
        </p:txBody>
      </p:sp>
      <p:sp>
        <p:nvSpPr>
          <p:cNvPr id="3" name="2 Rectángulo"/>
          <p:cNvSpPr/>
          <p:nvPr/>
        </p:nvSpPr>
        <p:spPr>
          <a:xfrm>
            <a:off x="457200" y="1320731"/>
            <a:ext cx="8229600" cy="2733056"/>
          </a:xfrm>
          <a:prstGeom prst="rect">
            <a:avLst/>
          </a:prstGeom>
        </p:spPr>
        <p:txBody>
          <a:bodyPr wrap="square">
            <a:spAutoFit/>
          </a:bodyPr>
          <a:lstStyle/>
          <a:p>
            <a:pPr marL="274320" lvl="0" indent="-274320" algn="just" defTabSz="914400">
              <a:spcBef>
                <a:spcPts val="580"/>
              </a:spcBef>
              <a:buFont typeface="Wingdings" panose="05000000000000000000" pitchFamily="2" charset="2"/>
              <a:buChar char="q"/>
              <a:defRPr/>
            </a:pPr>
            <a:r>
              <a:rPr lang="es-CR" b="1" i="1" kern="0" dirty="0" smtClean="0">
                <a:latin typeface="Times New Roman"/>
              </a:rPr>
              <a:t>Cuando una </a:t>
            </a:r>
            <a:r>
              <a:rPr lang="es-CR" b="1" i="1" kern="0" dirty="0">
                <a:latin typeface="Times New Roman"/>
              </a:rPr>
              <a:t>entidad incurra en un </a:t>
            </a:r>
            <a:r>
              <a:rPr lang="es-CR" b="1" i="1" u="sng" kern="0" dirty="0" smtClean="0">
                <a:latin typeface="Times New Roman"/>
              </a:rPr>
              <a:t>cuarto desencaje </a:t>
            </a:r>
            <a:r>
              <a:rPr lang="es-CR" b="1" i="1" kern="0" dirty="0">
                <a:latin typeface="Times New Roman"/>
              </a:rPr>
              <a:t>dentro de un periodo de tres meses, se sancionará de conformidad con los siguientes parámetros: </a:t>
            </a:r>
            <a:endParaRPr lang="es-CR" b="1" i="1" kern="0" dirty="0" smtClean="0">
              <a:latin typeface="Times New Roman"/>
            </a:endParaRPr>
          </a:p>
          <a:p>
            <a:pPr marL="274320" lvl="0" indent="-274320" algn="just" defTabSz="914400">
              <a:spcBef>
                <a:spcPts val="580"/>
              </a:spcBef>
              <a:buFont typeface="Wingdings" panose="05000000000000000000" pitchFamily="2" charset="2"/>
              <a:buChar char="q"/>
              <a:defRPr/>
            </a:pPr>
            <a:endParaRPr lang="es-CR" b="1" i="1" kern="0" dirty="0" smtClean="0">
              <a:latin typeface="Times New Roman"/>
            </a:endParaRPr>
          </a:p>
          <a:p>
            <a:pPr marL="342900" lvl="0" indent="-342900" algn="just" defTabSz="914400" fontAlgn="base">
              <a:spcBef>
                <a:spcPct val="20000"/>
              </a:spcBef>
              <a:spcAft>
                <a:spcPct val="0"/>
              </a:spcAft>
              <a:buFont typeface="Wingdings" panose="05000000000000000000" pitchFamily="2" charset="2"/>
              <a:buChar char="ü"/>
              <a:defRPr/>
            </a:pPr>
            <a:r>
              <a:rPr lang="es-ES" kern="0" dirty="0" smtClean="0">
                <a:latin typeface="Times New Roman"/>
              </a:rPr>
              <a:t>En </a:t>
            </a:r>
            <a:r>
              <a:rPr lang="es-ES" kern="0" dirty="0">
                <a:latin typeface="Times New Roman"/>
              </a:rPr>
              <a:t>caso de que una entidad incurra en un </a:t>
            </a:r>
            <a:r>
              <a:rPr lang="es-ES" b="1" u="sng" kern="0" dirty="0">
                <a:latin typeface="Times New Roman"/>
              </a:rPr>
              <a:t>cuarto</a:t>
            </a:r>
            <a:r>
              <a:rPr lang="es-ES" kern="0" dirty="0">
                <a:latin typeface="Times New Roman"/>
              </a:rPr>
              <a:t> desencaje dentro de un periodo de tres meses, se les suspenderá por 15 días hábiles en la realización de las operaciones mencionadas y se solicitará con carácter urgente un estudio para que evalúe la situación financiera, proceda de conformidad con las atribuciones que la Ley le asigna e informe al respecto a la Junta Directiva del Banco Central de Costa Rica.</a:t>
            </a:r>
          </a:p>
          <a:p>
            <a:pPr marL="274320" indent="-274320" algn="just">
              <a:spcBef>
                <a:spcPts val="580"/>
              </a:spcBef>
              <a:defRPr/>
            </a:pPr>
            <a:r>
              <a:rPr lang="es-ES" sz="1400" i="1" kern="0" dirty="0" smtClean="0">
                <a:latin typeface="Times New Roman"/>
              </a:rPr>
              <a:t> 	</a:t>
            </a:r>
            <a:endParaRPr lang="es-ES" sz="1400" i="1" kern="0" dirty="0">
              <a:latin typeface="Times New Roman"/>
            </a:endParaRPr>
          </a:p>
        </p:txBody>
      </p:sp>
    </p:spTree>
    <p:extLst>
      <p:ext uri="{BB962C8B-B14F-4D97-AF65-F5344CB8AC3E}">
        <p14:creationId xmlns:p14="http://schemas.microsoft.com/office/powerpoint/2010/main" val="3804207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Autofit/>
          </a:bodyPr>
          <a:lstStyle/>
          <a:p>
            <a:pPr algn="l"/>
            <a:r>
              <a:rPr lang="es-MX" altLang="es-CR" sz="2800" dirty="0" smtClean="0">
                <a:solidFill>
                  <a:schemeClr val="bg1"/>
                </a:solidFill>
                <a:latin typeface="Times New Roman" panose="02020603050405020304" pitchFamily="18" charset="0"/>
                <a:cs typeface="Times New Roman" panose="02020603050405020304" pitchFamily="18" charset="0"/>
              </a:rPr>
              <a:t>“Catálogo </a:t>
            </a:r>
            <a:r>
              <a:rPr lang="es-MX" altLang="es-CR" sz="2800" dirty="0">
                <a:solidFill>
                  <a:schemeClr val="bg1"/>
                </a:solidFill>
                <a:latin typeface="Times New Roman" panose="02020603050405020304" pitchFamily="18" charset="0"/>
                <a:cs typeface="Times New Roman" panose="02020603050405020304" pitchFamily="18" charset="0"/>
              </a:rPr>
              <a:t>de </a:t>
            </a:r>
            <a:r>
              <a:rPr lang="es-MX" altLang="es-CR" sz="2800" dirty="0" smtClean="0">
                <a:solidFill>
                  <a:schemeClr val="bg1"/>
                </a:solidFill>
                <a:latin typeface="Times New Roman" panose="02020603050405020304" pitchFamily="18" charset="0"/>
                <a:cs typeface="Times New Roman" panose="02020603050405020304" pitchFamily="18" charset="0"/>
              </a:rPr>
              <a:t>Encaje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200" y="1297666"/>
            <a:ext cx="8336422" cy="4819781"/>
          </a:xfrm>
          <a:prstGeom prst="rect">
            <a:avLst/>
          </a:prstGeom>
        </p:spPr>
        <p:txBody>
          <a:bodyPr wrap="square">
            <a:spAutoFit/>
          </a:bodyPr>
          <a:lstStyle/>
          <a:p>
            <a:pPr lvl="0" algn="just" defTabSz="914400">
              <a:defRPr/>
            </a:pPr>
            <a:endParaRPr lang="es-CR" sz="1600" kern="0" dirty="0" smtClean="0">
              <a:latin typeface="Times New Roman"/>
            </a:endParaRPr>
          </a:p>
          <a:p>
            <a:pPr lvl="0" algn="just" defTabSz="914400">
              <a:defRPr/>
            </a:pPr>
            <a:r>
              <a:rPr lang="es-CR" sz="1600" kern="0" dirty="0" smtClean="0">
                <a:latin typeface="Times New Roman"/>
              </a:rPr>
              <a:t>Desde el año 1996, la </a:t>
            </a:r>
            <a:r>
              <a:rPr lang="es-CR" sz="1600" kern="0" dirty="0">
                <a:latin typeface="Times New Roman"/>
              </a:rPr>
              <a:t>Junta Directiva del </a:t>
            </a:r>
            <a:r>
              <a:rPr lang="es-CR" sz="1600" kern="0" dirty="0" smtClean="0">
                <a:latin typeface="Times New Roman"/>
              </a:rPr>
              <a:t>BCCR a </a:t>
            </a:r>
            <a:r>
              <a:rPr lang="es-CR" sz="1600" kern="0" dirty="0">
                <a:latin typeface="Times New Roman"/>
              </a:rPr>
              <a:t>través </a:t>
            </a:r>
            <a:r>
              <a:rPr lang="es-CR" sz="1600" kern="0" dirty="0" smtClean="0">
                <a:latin typeface="Times New Roman"/>
              </a:rPr>
              <a:t>de las </a:t>
            </a:r>
            <a:r>
              <a:rPr lang="es-CR" sz="1600" kern="0" dirty="0">
                <a:latin typeface="Times New Roman"/>
              </a:rPr>
              <a:t>Regulaciones de Política Monetaria, definió </a:t>
            </a:r>
            <a:r>
              <a:rPr lang="es-CR" sz="1600" kern="0" dirty="0" smtClean="0">
                <a:latin typeface="Times New Roman"/>
              </a:rPr>
              <a:t>las </a:t>
            </a:r>
            <a:r>
              <a:rPr lang="es-CR" sz="1600" kern="0" dirty="0">
                <a:latin typeface="Times New Roman"/>
              </a:rPr>
              <a:t>operaciones </a:t>
            </a:r>
            <a:r>
              <a:rPr lang="es-CR" sz="1600" kern="0" dirty="0" smtClean="0">
                <a:latin typeface="Times New Roman"/>
              </a:rPr>
              <a:t>que se encuentran sujetas </a:t>
            </a:r>
            <a:r>
              <a:rPr lang="es-CR" sz="1600" kern="0" dirty="0">
                <a:latin typeface="Times New Roman"/>
              </a:rPr>
              <a:t>al requisito de </a:t>
            </a:r>
            <a:r>
              <a:rPr lang="es-CR" sz="1600" kern="0" dirty="0" smtClean="0">
                <a:latin typeface="Times New Roman"/>
              </a:rPr>
              <a:t>Encaje Legal. Sin embargo esa definición se realizo conceptualmente  </a:t>
            </a:r>
            <a:r>
              <a:rPr lang="es-CR" sz="1600" kern="0" dirty="0">
                <a:latin typeface="Times New Roman"/>
              </a:rPr>
              <a:t>y no </a:t>
            </a:r>
            <a:r>
              <a:rPr lang="es-CR" sz="1600" kern="0" dirty="0" smtClean="0">
                <a:latin typeface="Times New Roman"/>
              </a:rPr>
              <a:t>desde el punto </a:t>
            </a:r>
            <a:r>
              <a:rPr lang="es-CR" sz="1600" kern="0" dirty="0">
                <a:latin typeface="Times New Roman"/>
              </a:rPr>
              <a:t>de vista </a:t>
            </a:r>
            <a:r>
              <a:rPr lang="es-CR" sz="1600" kern="0" dirty="0" smtClean="0">
                <a:latin typeface="Times New Roman"/>
              </a:rPr>
              <a:t>contable. Por esa razón, entre </a:t>
            </a:r>
            <a:r>
              <a:rPr lang="es-CR" sz="1600" kern="0" dirty="0">
                <a:latin typeface="Times New Roman"/>
              </a:rPr>
              <a:t>las partes usuarias </a:t>
            </a:r>
            <a:r>
              <a:rPr lang="es-CR" sz="1600" kern="0" dirty="0" smtClean="0">
                <a:latin typeface="Times New Roman"/>
              </a:rPr>
              <a:t>de </a:t>
            </a:r>
            <a:r>
              <a:rPr lang="es-CR" sz="1600" kern="0" dirty="0">
                <a:latin typeface="Times New Roman"/>
              </a:rPr>
              <a:t>la clase de datos Encaje </a:t>
            </a:r>
            <a:r>
              <a:rPr lang="es-CR" sz="1600" kern="0" dirty="0" smtClean="0">
                <a:latin typeface="Times New Roman"/>
              </a:rPr>
              <a:t>Legal </a:t>
            </a:r>
            <a:r>
              <a:rPr lang="es-CR" sz="1600" kern="0" dirty="0">
                <a:latin typeface="Times New Roman"/>
              </a:rPr>
              <a:t>(SUGEF – BCCR), </a:t>
            </a:r>
            <a:r>
              <a:rPr lang="es-CR" sz="1600" kern="0" dirty="0" smtClean="0">
                <a:latin typeface="Times New Roman"/>
              </a:rPr>
              <a:t>se </a:t>
            </a:r>
            <a:r>
              <a:rPr lang="es-CR" sz="1600" kern="0" dirty="0">
                <a:latin typeface="Times New Roman"/>
              </a:rPr>
              <a:t>procedió a confeccionar una tabla denomina “Catálogo de Encaje Legal”, con la especificación de los rubros que deben reportarse y el detalle requerido de cada uno de </a:t>
            </a:r>
            <a:r>
              <a:rPr lang="es-CR" sz="1600" kern="0" dirty="0" smtClean="0">
                <a:latin typeface="Times New Roman"/>
              </a:rPr>
              <a:t>ellos, así como las “posibles” subcuentas asociadas del Plan de Cuentas de la SUGEF.</a:t>
            </a:r>
          </a:p>
          <a:p>
            <a:pPr lvl="0" algn="just" defTabSz="914400">
              <a:defRPr/>
            </a:pPr>
            <a:endParaRPr lang="es-CR" sz="1600" kern="0" dirty="0">
              <a:latin typeface="Times New Roman"/>
            </a:endParaRPr>
          </a:p>
          <a:p>
            <a:pPr indent="-342900" algn="just" defTabSz="914400" fontAlgn="base">
              <a:spcBef>
                <a:spcPct val="20000"/>
              </a:spcBef>
              <a:spcAft>
                <a:spcPct val="0"/>
              </a:spcAft>
              <a:defRPr/>
            </a:pPr>
            <a:r>
              <a:rPr lang="es-ES" sz="1600" kern="0" dirty="0">
                <a:latin typeface="Times New Roman"/>
              </a:rPr>
              <a:t>El </a:t>
            </a:r>
            <a:r>
              <a:rPr lang="es-ES" sz="1600" kern="0" dirty="0" smtClean="0">
                <a:latin typeface="Times New Roman"/>
              </a:rPr>
              <a:t>“Catálogo </a:t>
            </a:r>
            <a:r>
              <a:rPr lang="es-ES" sz="1600" kern="0" dirty="0">
                <a:latin typeface="Times New Roman"/>
              </a:rPr>
              <a:t>de </a:t>
            </a:r>
            <a:r>
              <a:rPr lang="es-ES" sz="1600" kern="0" dirty="0" smtClean="0">
                <a:latin typeface="Times New Roman"/>
              </a:rPr>
              <a:t>Encaje Legal” </a:t>
            </a:r>
            <a:r>
              <a:rPr lang="es-ES" sz="1600" kern="0" dirty="0">
                <a:latin typeface="Times New Roman"/>
              </a:rPr>
              <a:t>es una tabla que forma parte del sistema denominado “Sistema de Captura, Verificación y Carga de Datos (SICVECA)”, donde se especifican los rubros que deben reportarse en el “XML” de la clase de datos “Encaje Legal”, así como el detalle de cada uno de ellos, siempre que el saldo contable al cierre del día, sea mayor que cero. </a:t>
            </a:r>
            <a:endParaRPr lang="es-ES" sz="1600" kern="0" dirty="0" smtClean="0">
              <a:latin typeface="Times New Roman"/>
            </a:endParaRPr>
          </a:p>
          <a:p>
            <a:pPr indent="-342900" algn="just" defTabSz="914400" fontAlgn="base">
              <a:spcBef>
                <a:spcPct val="20000"/>
              </a:spcBef>
              <a:spcAft>
                <a:spcPct val="0"/>
              </a:spcAft>
              <a:defRPr/>
            </a:pPr>
            <a:endParaRPr lang="es-ES" sz="1600" kern="0" dirty="0">
              <a:latin typeface="Times New Roman"/>
            </a:endParaRPr>
          </a:p>
          <a:p>
            <a:pPr indent="-342900" algn="just" defTabSz="914400" fontAlgn="base">
              <a:spcBef>
                <a:spcPct val="20000"/>
              </a:spcBef>
              <a:spcAft>
                <a:spcPct val="0"/>
              </a:spcAft>
              <a:defRPr/>
            </a:pPr>
            <a:r>
              <a:rPr lang="es-ES" sz="1600" kern="0" dirty="0">
                <a:latin typeface="Times New Roman"/>
              </a:rPr>
              <a:t>El “Catálogo de Encaje Legal” se puede ubicar en la </a:t>
            </a:r>
            <a:r>
              <a:rPr lang="es-ES" sz="1600" kern="0" dirty="0" smtClean="0">
                <a:latin typeface="Times New Roman"/>
              </a:rPr>
              <a:t>dirección electrónica </a:t>
            </a:r>
            <a:r>
              <a:rPr lang="es-ES" sz="1600" kern="0" dirty="0" smtClean="0">
                <a:latin typeface="Times New Roman"/>
                <a:hlinkClick r:id="rId3"/>
              </a:rPr>
              <a:t>www.sugef.fi.cr</a:t>
            </a:r>
            <a:endParaRPr lang="es-ES" sz="1600" kern="0" dirty="0" smtClean="0">
              <a:latin typeface="Times New Roman"/>
            </a:endParaRPr>
          </a:p>
          <a:p>
            <a:pPr marL="342900" lvl="0" indent="-342900" algn="just" defTabSz="914400" fontAlgn="base">
              <a:spcBef>
                <a:spcPct val="20000"/>
              </a:spcBef>
              <a:spcAft>
                <a:spcPct val="0"/>
              </a:spcAft>
              <a:defRPr/>
            </a:pPr>
            <a:r>
              <a:rPr lang="es-ES" sz="1600" kern="0" dirty="0" smtClean="0">
                <a:latin typeface="Times New Roman"/>
              </a:rPr>
              <a:t>Manuales</a:t>
            </a:r>
          </a:p>
          <a:p>
            <a:pPr marL="342900" lvl="0" indent="-342900" algn="just" defTabSz="914400" fontAlgn="base">
              <a:spcBef>
                <a:spcPct val="20000"/>
              </a:spcBef>
              <a:spcAft>
                <a:spcPct val="0"/>
              </a:spcAft>
              <a:defRPr/>
            </a:pPr>
            <a:r>
              <a:rPr lang="es-ES" sz="1600" kern="0" dirty="0" smtClean="0">
                <a:latin typeface="Times New Roman"/>
              </a:rPr>
              <a:t>Manual de Información – SICVECA</a:t>
            </a:r>
          </a:p>
          <a:p>
            <a:pPr marL="342900" lvl="0" indent="-342900" algn="just" defTabSz="914400" fontAlgn="base">
              <a:spcBef>
                <a:spcPct val="20000"/>
              </a:spcBef>
              <a:spcAft>
                <a:spcPct val="0"/>
              </a:spcAft>
              <a:defRPr/>
            </a:pPr>
            <a:r>
              <a:rPr lang="es-ES" sz="1600" kern="0" dirty="0" smtClean="0">
                <a:latin typeface="Times New Roman"/>
              </a:rPr>
              <a:t>Clase de datos Encaje Legal</a:t>
            </a:r>
            <a:endParaRPr kumimoji="0" lang="es-CR" sz="16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40557306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ES" sz="2800" dirty="0" smtClean="0">
                <a:solidFill>
                  <a:schemeClr val="bg1"/>
                </a:solidFill>
                <a:latin typeface="Times New Roman" panose="02020603050405020304" pitchFamily="18" charset="0"/>
                <a:cs typeface="Times New Roman" panose="02020603050405020304" pitchFamily="18" charset="0"/>
              </a:rPr>
              <a:t>Articulo 59 (LOSBN)</a:t>
            </a:r>
            <a:endParaRPr lang="es-ES"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794759" y="1887040"/>
            <a:ext cx="7776673" cy="2074414"/>
          </a:xfrm>
          <a:prstGeom prst="rect">
            <a:avLst/>
          </a:prstGeom>
        </p:spPr>
        <p:txBody>
          <a:bodyPr wrap="square">
            <a:spAutoFit/>
          </a:bodyPr>
          <a:lstStyle/>
          <a:p>
            <a:pPr marL="342900" marR="0" lvl="0" indent="-342900" algn="ctr" defTabSz="914400" eaLnBrk="1" fontAlgn="base" latinLnBrk="0" hangingPunct="1">
              <a:lnSpc>
                <a:spcPct val="100000"/>
              </a:lnSpc>
              <a:spcBef>
                <a:spcPct val="20000"/>
              </a:spcBef>
              <a:spcAft>
                <a:spcPct val="0"/>
              </a:spcAft>
              <a:buClrTx/>
              <a:buSzTx/>
              <a:buFontTx/>
              <a:buNone/>
              <a:tabLst/>
              <a:defRPr/>
            </a:pPr>
            <a:endParaRPr kumimoji="0" lang="es-MX" sz="2800" b="0" i="0" u="none" strike="noStrike" kern="0" cap="none" spc="0" normalizeH="0" baseline="0" noProof="0" dirty="0" smtClean="0">
              <a:ln>
                <a:noFill/>
              </a:ln>
              <a:effectLst/>
              <a:uLnTx/>
              <a:uFillTx/>
              <a:latin typeface="Times New Roman"/>
            </a:endParaRPr>
          </a:p>
          <a:p>
            <a:pPr marL="342900" marR="0" lvl="0" indent="-342900" algn="ctr" defTabSz="914400" eaLnBrk="1" fontAlgn="base" latinLnBrk="0" hangingPunct="1">
              <a:lnSpc>
                <a:spcPct val="100000"/>
              </a:lnSpc>
              <a:spcBef>
                <a:spcPct val="20000"/>
              </a:spcBef>
              <a:spcAft>
                <a:spcPct val="0"/>
              </a:spcAft>
              <a:buClrTx/>
              <a:buSzTx/>
              <a:buFontTx/>
              <a:buNone/>
              <a:tabLst/>
              <a:defRPr/>
            </a:pPr>
            <a:r>
              <a:rPr kumimoji="0" lang="es-MX" sz="2800" b="0" i="0" u="none" strike="noStrike" kern="0" cap="none" spc="0" normalizeH="0" baseline="0" noProof="0" dirty="0" smtClean="0">
                <a:ln>
                  <a:noFill/>
                </a:ln>
                <a:effectLst/>
                <a:uLnTx/>
                <a:uFillTx/>
                <a:latin typeface="Times New Roman"/>
              </a:rPr>
              <a:t>Artículo </a:t>
            </a:r>
            <a:r>
              <a:rPr kumimoji="0" lang="es-MX" sz="2800" b="0" i="0" u="none" strike="noStrike" kern="0" cap="none" spc="0" normalizeH="0" baseline="0" noProof="0" dirty="0">
                <a:ln>
                  <a:noFill/>
                </a:ln>
                <a:effectLst/>
                <a:uLnTx/>
                <a:uFillTx/>
                <a:latin typeface="Times New Roman"/>
              </a:rPr>
              <a:t>59 de la ley No. 1644, </a:t>
            </a:r>
          </a:p>
          <a:p>
            <a:pPr marL="342900" marR="0" lvl="0" indent="-342900" algn="ctr" defTabSz="914400" eaLnBrk="1" fontAlgn="base" latinLnBrk="0" hangingPunct="1">
              <a:lnSpc>
                <a:spcPct val="100000"/>
              </a:lnSpc>
              <a:spcBef>
                <a:spcPct val="20000"/>
              </a:spcBef>
              <a:spcAft>
                <a:spcPct val="0"/>
              </a:spcAft>
              <a:buClrTx/>
              <a:buSzTx/>
              <a:buFontTx/>
              <a:buNone/>
              <a:tabLst/>
              <a:defRPr/>
            </a:pPr>
            <a:r>
              <a:rPr kumimoji="0" lang="es-MX" sz="2800" b="0" i="0" u="none" strike="noStrike" kern="0" cap="none" spc="0" normalizeH="0" baseline="0" noProof="0" dirty="0">
                <a:ln>
                  <a:noFill/>
                </a:ln>
                <a:effectLst/>
                <a:uLnTx/>
                <a:uFillTx/>
                <a:latin typeface="Times New Roman"/>
              </a:rPr>
              <a:t>Ley Orgánica del Sistema Bancario </a:t>
            </a:r>
          </a:p>
          <a:p>
            <a:pPr marL="342900" marR="0" lvl="0" indent="-342900" algn="ctr" defTabSz="914400" eaLnBrk="1" fontAlgn="base" latinLnBrk="0" hangingPunct="1">
              <a:lnSpc>
                <a:spcPct val="100000"/>
              </a:lnSpc>
              <a:spcBef>
                <a:spcPct val="20000"/>
              </a:spcBef>
              <a:spcAft>
                <a:spcPct val="0"/>
              </a:spcAft>
              <a:buClrTx/>
              <a:buSzTx/>
              <a:buFontTx/>
              <a:buNone/>
              <a:tabLst/>
              <a:defRPr/>
            </a:pPr>
            <a:r>
              <a:rPr kumimoji="0" lang="es-MX" sz="2800" b="0" i="0" u="none" strike="noStrike" kern="0" cap="none" spc="0" normalizeH="0" baseline="0" noProof="0" dirty="0">
                <a:ln>
                  <a:noFill/>
                </a:ln>
                <a:effectLst/>
                <a:uLnTx/>
                <a:uFillTx/>
                <a:latin typeface="Times New Roman"/>
              </a:rPr>
              <a:t>Nacional (</a:t>
            </a:r>
            <a:r>
              <a:rPr kumimoji="0" lang="es-MX" sz="2800" b="0" i="0" u="none" strike="noStrike" kern="0" cap="none" spc="0" normalizeH="0" baseline="0" noProof="0" dirty="0" smtClean="0">
                <a:ln>
                  <a:noFill/>
                </a:ln>
                <a:effectLst/>
                <a:uLnTx/>
                <a:uFillTx/>
                <a:latin typeface="Times New Roman"/>
              </a:rPr>
              <a:t>LOSBN)</a:t>
            </a:r>
            <a:endParaRPr kumimoji="0" lang="es-CR" sz="14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val="2221156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smtClean="0">
                <a:solidFill>
                  <a:schemeClr val="bg1"/>
                </a:solidFill>
                <a:latin typeface="Times New Roman" panose="02020603050405020304" pitchFamily="18" charset="0"/>
                <a:cs typeface="Times New Roman" panose="02020603050405020304" pitchFamily="18" charset="0"/>
              </a:rPr>
              <a:t>Conceptos Básicos</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199" y="1285004"/>
            <a:ext cx="8148415" cy="4539704"/>
          </a:xfrm>
          <a:prstGeom prst="rect">
            <a:avLst/>
          </a:prstGeom>
        </p:spPr>
        <p:txBody>
          <a:bodyPr wrap="square">
            <a:spAutoFit/>
          </a:bodyPr>
          <a:lstStyle/>
          <a:p>
            <a:pPr marL="342900" lvl="0" indent="-342900" algn="just" defTabSz="914400" eaLnBrk="0" fontAlgn="base" hangingPunct="0">
              <a:spcBef>
                <a:spcPct val="50000"/>
              </a:spcBef>
              <a:spcAft>
                <a:spcPct val="0"/>
              </a:spcAft>
              <a:defRPr/>
            </a:pPr>
            <a:endParaRPr lang="es-MX" sz="2000" kern="0" dirty="0" smtClean="0">
              <a:latin typeface="Times New Roman" panose="02020603050405020304" pitchFamily="18" charset="0"/>
              <a:cs typeface="Times New Roman" panose="02020603050405020304" pitchFamily="18" charset="0"/>
            </a:endParaRPr>
          </a:p>
          <a:p>
            <a:pPr marL="342900" lvl="0" indent="-342900" algn="just" defTabSz="914400" eaLnBrk="0" fontAlgn="base" hangingPunct="0">
              <a:spcBef>
                <a:spcPct val="50000"/>
              </a:spcBef>
              <a:spcAft>
                <a:spcPct val="0"/>
              </a:spcAft>
              <a:defRPr/>
            </a:pPr>
            <a:r>
              <a:rPr lang="es-MX" sz="2000" kern="0" dirty="0" smtClean="0">
                <a:latin typeface="Times New Roman" panose="02020603050405020304" pitchFamily="18" charset="0"/>
                <a:cs typeface="Times New Roman" panose="02020603050405020304" pitchFamily="18" charset="0"/>
              </a:rPr>
              <a:t>Encaje</a:t>
            </a:r>
            <a:r>
              <a:rPr lang="es-MX" sz="2000" kern="0" dirty="0">
                <a:latin typeface="Times New Roman" panose="02020603050405020304" pitchFamily="18" charset="0"/>
                <a:cs typeface="Times New Roman" panose="02020603050405020304" pitchFamily="18" charset="0"/>
              </a:rPr>
              <a:t>:  (Banca y Finanzas)</a:t>
            </a:r>
          </a:p>
          <a:p>
            <a:pPr marL="342900" lvl="0" indent="-342900" algn="just" defTabSz="914400" eaLnBrk="0" fontAlgn="base" hangingPunct="0">
              <a:spcBef>
                <a:spcPct val="50000"/>
              </a:spcBef>
              <a:spcAft>
                <a:spcPct val="0"/>
              </a:spcAft>
              <a:defRPr/>
            </a:pPr>
            <a:endParaRPr lang="es-MX" sz="2000" kern="0" dirty="0">
              <a:latin typeface="Times New Roman" panose="02020603050405020304" pitchFamily="18" charset="0"/>
              <a:cs typeface="Times New Roman" panose="02020603050405020304" pitchFamily="18" charset="0"/>
            </a:endParaRPr>
          </a:p>
          <a:p>
            <a:pPr marL="342900" lvl="0" indent="-342900" algn="just" defTabSz="914400" eaLnBrk="0" fontAlgn="base" hangingPunct="0">
              <a:spcBef>
                <a:spcPct val="50000"/>
              </a:spcBef>
              <a:spcAft>
                <a:spcPct val="0"/>
              </a:spcAft>
              <a:buFont typeface="Wingdings" panose="05000000000000000000" pitchFamily="2" charset="2"/>
              <a:buChar char="q"/>
              <a:defRPr/>
            </a:pPr>
            <a:r>
              <a:rPr lang="es-MX" sz="2000" kern="0" dirty="0">
                <a:latin typeface="Times New Roman" panose="02020603050405020304" pitchFamily="18" charset="0"/>
                <a:cs typeface="Times New Roman" panose="02020603050405020304" pitchFamily="18" charset="0"/>
              </a:rPr>
              <a:t>Reservas de dinero que deben mantener los bancos para garantizar la demanda de efectivo por parte de los </a:t>
            </a:r>
            <a:r>
              <a:rPr lang="es-MX" sz="2000" kern="0" dirty="0" smtClean="0">
                <a:latin typeface="Times New Roman" panose="02020603050405020304" pitchFamily="18" charset="0"/>
                <a:cs typeface="Times New Roman" panose="02020603050405020304" pitchFamily="18" charset="0"/>
              </a:rPr>
              <a:t>depositantes.</a:t>
            </a:r>
          </a:p>
          <a:p>
            <a:pPr lvl="0" algn="r" defTabSz="914400" eaLnBrk="0" fontAlgn="base" hangingPunct="0">
              <a:spcBef>
                <a:spcPct val="50000"/>
              </a:spcBef>
              <a:spcAft>
                <a:spcPct val="0"/>
              </a:spcAft>
              <a:defRPr/>
            </a:pPr>
            <a:endParaRPr lang="es-MX" sz="1200" kern="0" dirty="0" smtClean="0">
              <a:latin typeface="Times New Roman"/>
            </a:endParaRPr>
          </a:p>
          <a:p>
            <a:pPr lvl="0" algn="r" defTabSz="914400" eaLnBrk="0" fontAlgn="base" hangingPunct="0">
              <a:spcBef>
                <a:spcPct val="50000"/>
              </a:spcBef>
              <a:spcAft>
                <a:spcPct val="0"/>
              </a:spcAft>
              <a:defRPr/>
            </a:pPr>
            <a:endParaRPr lang="es-MX" sz="1200" kern="0" dirty="0">
              <a:latin typeface="Times New Roman"/>
            </a:endParaRPr>
          </a:p>
          <a:p>
            <a:pPr lvl="0" algn="r" defTabSz="914400" eaLnBrk="0" fontAlgn="base" hangingPunct="0">
              <a:spcBef>
                <a:spcPct val="50000"/>
              </a:spcBef>
              <a:spcAft>
                <a:spcPct val="0"/>
              </a:spcAft>
              <a:defRPr/>
            </a:pPr>
            <a:endParaRPr lang="es-MX" sz="1200" kern="0" dirty="0" smtClean="0">
              <a:latin typeface="Times New Roman"/>
            </a:endParaRPr>
          </a:p>
          <a:p>
            <a:pPr lvl="0" algn="r" defTabSz="914400" eaLnBrk="0" fontAlgn="base" hangingPunct="0">
              <a:spcBef>
                <a:spcPct val="50000"/>
              </a:spcBef>
              <a:spcAft>
                <a:spcPct val="0"/>
              </a:spcAft>
              <a:defRPr/>
            </a:pPr>
            <a:endParaRPr lang="es-MX" sz="1200" kern="0" dirty="0">
              <a:latin typeface="Times New Roman"/>
            </a:endParaRPr>
          </a:p>
          <a:p>
            <a:pPr lvl="0" algn="r" defTabSz="914400" eaLnBrk="0" fontAlgn="base" hangingPunct="0">
              <a:spcBef>
                <a:spcPct val="50000"/>
              </a:spcBef>
              <a:spcAft>
                <a:spcPct val="0"/>
              </a:spcAft>
              <a:defRPr/>
            </a:pPr>
            <a:endParaRPr lang="es-MX" sz="1200" kern="0" dirty="0" smtClean="0">
              <a:latin typeface="Times New Roman"/>
            </a:endParaRPr>
          </a:p>
          <a:p>
            <a:pPr lvl="0" algn="r" defTabSz="914400" eaLnBrk="0" fontAlgn="base" hangingPunct="0">
              <a:spcBef>
                <a:spcPct val="50000"/>
              </a:spcBef>
              <a:spcAft>
                <a:spcPct val="0"/>
              </a:spcAft>
              <a:defRPr/>
            </a:pPr>
            <a:endParaRPr lang="es-MX" sz="1200" kern="0" dirty="0" smtClean="0">
              <a:latin typeface="Times New Roman"/>
            </a:endParaRPr>
          </a:p>
          <a:p>
            <a:pPr marL="342900" lvl="0" indent="-342900" algn="r" defTabSz="914400" eaLnBrk="0" fontAlgn="base" hangingPunct="0">
              <a:spcBef>
                <a:spcPct val="50000"/>
              </a:spcBef>
              <a:spcAft>
                <a:spcPct val="0"/>
              </a:spcAft>
              <a:buFontTx/>
              <a:buChar char="•"/>
              <a:defRPr/>
            </a:pPr>
            <a:endParaRPr lang="es-MX" sz="1200" kern="0" dirty="0">
              <a:latin typeface="Times New Roman"/>
            </a:endParaRPr>
          </a:p>
          <a:p>
            <a:pPr lvl="0" indent="-342900" algn="r" fontAlgn="base">
              <a:spcBef>
                <a:spcPct val="50000"/>
              </a:spcBef>
              <a:spcAft>
                <a:spcPct val="0"/>
              </a:spcAft>
              <a:defRPr/>
            </a:pPr>
            <a:r>
              <a:rPr lang="es-MX" sz="1100" dirty="0">
                <a:latin typeface="Times New Roman" panose="02020603050405020304" pitchFamily="18" charset="0"/>
                <a:cs typeface="Times New Roman" panose="02020603050405020304" pitchFamily="18" charset="0"/>
              </a:rPr>
              <a:t>Fuente: Diccionario de Administración y Finanzas de Océano</a:t>
            </a:r>
          </a:p>
          <a:p>
            <a:pPr algn="just">
              <a:spcBef>
                <a:spcPct val="50000"/>
              </a:spcBef>
              <a:buFont typeface="Wingdings" pitchFamily="2" charset="2"/>
              <a:buChar char="ü"/>
              <a:defRPr/>
            </a:pPr>
            <a:endParaRPr lang="es-ES" sz="1100" dirty="0">
              <a:solidFill>
                <a:schemeClr val="accent2">
                  <a:lumMod val="75000"/>
                </a:schemeClr>
              </a:solidFill>
            </a:endParaRPr>
          </a:p>
        </p:txBody>
      </p:sp>
    </p:spTree>
    <p:extLst>
      <p:ext uri="{BB962C8B-B14F-4D97-AF65-F5344CB8AC3E}">
        <p14:creationId xmlns:p14="http://schemas.microsoft.com/office/powerpoint/2010/main" val="2295769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65745" y="274638"/>
            <a:ext cx="8618435" cy="889003"/>
          </a:xfrm>
        </p:spPr>
        <p:txBody>
          <a:bodyPr>
            <a:noAutofit/>
          </a:bodyPr>
          <a:lstStyle/>
          <a:p>
            <a:pPr lvl="0" algn="l" defTabSz="914400" fontAlgn="base">
              <a:spcAft>
                <a:spcPct val="0"/>
              </a:spcAft>
            </a:pPr>
            <a:r>
              <a:rPr lang="es-MX" altLang="es-CR" sz="2800" b="1" dirty="0">
                <a:solidFill>
                  <a:schemeClr val="bg1"/>
                </a:solidFill>
                <a:latin typeface="Times New Roman" pitchFamily="18" charset="0"/>
                <a:cs typeface="Times New Roman" panose="02020603050405020304" pitchFamily="18" charset="0"/>
              </a:rPr>
              <a:t>Marco </a:t>
            </a:r>
            <a:r>
              <a:rPr lang="es-MX" altLang="es-CR" sz="2800" b="1" dirty="0" smtClean="0">
                <a:solidFill>
                  <a:schemeClr val="bg1"/>
                </a:solidFill>
                <a:latin typeface="Times New Roman" pitchFamily="18" charset="0"/>
                <a:cs typeface="Times New Roman" panose="02020603050405020304" pitchFamily="18" charset="0"/>
              </a:rPr>
              <a:t>Legal y Reglamentario del Artículo </a:t>
            </a:r>
            <a:r>
              <a:rPr lang="es-MX" altLang="es-CR" sz="2800" b="1" dirty="0">
                <a:solidFill>
                  <a:schemeClr val="bg1"/>
                </a:solidFill>
                <a:latin typeface="Times New Roman" pitchFamily="18" charset="0"/>
                <a:cs typeface="Times New Roman" panose="02020603050405020304" pitchFamily="18" charset="0"/>
              </a:rPr>
              <a:t>59 de la LOSBN</a:t>
            </a:r>
            <a:endParaRPr lang="es-ES" altLang="es-CR" sz="2800" b="1" dirty="0">
              <a:solidFill>
                <a:schemeClr val="bg1"/>
              </a:solidFill>
              <a:latin typeface="Times New Roman" pitchFamily="18" charset="0"/>
              <a:cs typeface="Times New Roman" panose="02020603050405020304" pitchFamily="18" charset="0"/>
            </a:endParaRPr>
          </a:p>
        </p:txBody>
      </p:sp>
      <p:sp>
        <p:nvSpPr>
          <p:cNvPr id="4" name="3 Rectángulo"/>
          <p:cNvSpPr/>
          <p:nvPr/>
        </p:nvSpPr>
        <p:spPr>
          <a:xfrm>
            <a:off x="393107" y="1300769"/>
            <a:ext cx="8357786" cy="3508653"/>
          </a:xfrm>
          <a:prstGeom prst="rect">
            <a:avLst/>
          </a:prstGeom>
        </p:spPr>
        <p:txBody>
          <a:bodyPr wrap="square">
            <a:spAutoFit/>
          </a:bodyPr>
          <a:lstStyle/>
          <a:p>
            <a:pPr marL="457200" lvl="0" indent="-457200" algn="just" defTabSz="914400" fontAlgn="base">
              <a:spcBef>
                <a:spcPct val="20000"/>
              </a:spcBef>
              <a:spcAft>
                <a:spcPct val="0"/>
              </a:spcAft>
              <a:buFont typeface="Wingdings" panose="05000000000000000000" pitchFamily="2" charset="2"/>
              <a:buChar char="ü"/>
              <a:defRPr/>
            </a:pPr>
            <a:endParaRPr lang="es-CR" sz="2400" kern="0" dirty="0" smtClean="0">
              <a:solidFill>
                <a:srgbClr val="3333CC">
                  <a:lumMod val="75000"/>
                </a:srgbClr>
              </a:solidFill>
              <a:latin typeface="Times New Roman" panose="02020603050405020304" pitchFamily="18" charset="0"/>
              <a:cs typeface="Times New Roman" panose="02020603050405020304" pitchFamily="18" charset="0"/>
            </a:endParaRPr>
          </a:p>
          <a:p>
            <a:pPr marL="457200" lvl="0" indent="-457200" algn="just" defTabSz="914400" fontAlgn="base">
              <a:spcBef>
                <a:spcPct val="20000"/>
              </a:spcBef>
              <a:spcAft>
                <a:spcPct val="0"/>
              </a:spcAft>
              <a:buFont typeface="Wingdings" panose="05000000000000000000" pitchFamily="2" charset="2"/>
              <a:buChar char="ü"/>
              <a:defRPr/>
            </a:pPr>
            <a:r>
              <a:rPr lang="es-CR" kern="0" dirty="0" smtClean="0">
                <a:latin typeface="Times New Roman" panose="02020603050405020304" pitchFamily="18" charset="0"/>
                <a:cs typeface="Times New Roman" panose="02020603050405020304" pitchFamily="18" charset="0"/>
              </a:rPr>
              <a:t>Artículo </a:t>
            </a:r>
            <a:r>
              <a:rPr lang="es-CR" kern="0" dirty="0">
                <a:latin typeface="Times New Roman" panose="02020603050405020304" pitchFamily="18" charset="0"/>
                <a:cs typeface="Times New Roman" panose="02020603050405020304" pitchFamily="18" charset="0"/>
              </a:rPr>
              <a:t>59 de la Ley Orgánica del Sistema Bancario Nacional, No. 1644, del 26 de setiembre de 1953, y sus reformas.</a:t>
            </a:r>
          </a:p>
          <a:p>
            <a:pPr marL="457200" lvl="0" indent="-457200" algn="just" defTabSz="914400" fontAlgn="base">
              <a:spcBef>
                <a:spcPct val="20000"/>
              </a:spcBef>
              <a:spcAft>
                <a:spcPct val="0"/>
              </a:spcAft>
              <a:buFont typeface="Wingdings" panose="05000000000000000000" pitchFamily="2" charset="2"/>
              <a:buChar char="ü"/>
              <a:defRPr/>
            </a:pPr>
            <a:endParaRPr lang="es-CR" kern="0" dirty="0">
              <a:latin typeface="Times New Roman" panose="02020603050405020304" pitchFamily="18" charset="0"/>
              <a:cs typeface="Times New Roman" panose="02020603050405020304" pitchFamily="18" charset="0"/>
            </a:endParaRPr>
          </a:p>
          <a:p>
            <a:pPr marL="457200" lvl="0" indent="-457200" algn="just" defTabSz="914400" fontAlgn="base">
              <a:spcBef>
                <a:spcPct val="20000"/>
              </a:spcBef>
              <a:spcAft>
                <a:spcPct val="0"/>
              </a:spcAft>
              <a:buFont typeface="Wingdings" panose="05000000000000000000" pitchFamily="2" charset="2"/>
              <a:buChar char="ü"/>
              <a:defRPr/>
            </a:pPr>
            <a:r>
              <a:rPr lang="es-CR" kern="0" dirty="0">
                <a:latin typeface="Times New Roman" panose="02020603050405020304" pitchFamily="18" charset="0"/>
                <a:cs typeface="Times New Roman" panose="02020603050405020304" pitchFamily="18" charset="0"/>
              </a:rPr>
              <a:t>Ley N° 9274 “Reforma Integral de la Ley N° 8634, Ley del Sistema de Banca para el Desarrollo, y Reforma de otras leyes</a:t>
            </a:r>
            <a:r>
              <a:rPr lang="es-CR" dirty="0" smtClean="0">
                <a:latin typeface="Times New Roman" panose="02020603050405020304" pitchFamily="18" charset="0"/>
                <a:cs typeface="Times New Roman" panose="02020603050405020304" pitchFamily="18" charset="0"/>
              </a:rPr>
              <a:t>”, publicado en el Diario Oficial La Gaceta del jueves 27 de noviembre del 2014</a:t>
            </a:r>
          </a:p>
          <a:p>
            <a:pPr marL="457200" lvl="0" indent="-457200" algn="just" defTabSz="914400" fontAlgn="base">
              <a:spcBef>
                <a:spcPct val="20000"/>
              </a:spcBef>
              <a:spcAft>
                <a:spcPct val="0"/>
              </a:spcAft>
              <a:buFont typeface="Wingdings" panose="05000000000000000000" pitchFamily="2" charset="2"/>
              <a:buChar char="ü"/>
              <a:defRPr/>
            </a:pPr>
            <a:endParaRPr lang="es-CR" kern="0" dirty="0">
              <a:latin typeface="Times New Roman" panose="02020603050405020304" pitchFamily="18" charset="0"/>
              <a:cs typeface="Times New Roman" panose="02020603050405020304" pitchFamily="18" charset="0"/>
            </a:endParaRPr>
          </a:p>
          <a:p>
            <a:pPr marL="457200" lvl="0" indent="-457200" algn="just" defTabSz="914400" fontAlgn="base">
              <a:spcBef>
                <a:spcPct val="20000"/>
              </a:spcBef>
              <a:spcAft>
                <a:spcPct val="0"/>
              </a:spcAft>
              <a:buFont typeface="Wingdings" panose="05000000000000000000" pitchFamily="2" charset="2"/>
              <a:buChar char="ü"/>
              <a:defRPr/>
            </a:pPr>
            <a:r>
              <a:rPr lang="es-CR" dirty="0">
                <a:latin typeface="Times New Roman" panose="02020603050405020304" pitchFamily="18" charset="0"/>
                <a:cs typeface="Times New Roman" panose="02020603050405020304" pitchFamily="18" charset="0"/>
              </a:rPr>
              <a:t>Reglamento a la Ley N° 9274 “Reforma Integral de la Ley N° 8634, Ley del Sistema de Banca para el Desarrollo, y Reforma de otras leyes”, </a:t>
            </a:r>
            <a:r>
              <a:rPr lang="es-CR" dirty="0" smtClean="0">
                <a:latin typeface="Times New Roman" panose="02020603050405020304" pitchFamily="18" charset="0"/>
                <a:cs typeface="Times New Roman" panose="02020603050405020304" pitchFamily="18" charset="0"/>
              </a:rPr>
              <a:t>publicado en el Diario Oficial La Gaceta del lunes 09 de marzo del 2015.</a:t>
            </a:r>
            <a:endParaRPr lang="es-ES" sz="12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8164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Definición del A</a:t>
            </a:r>
            <a:r>
              <a:rPr lang="es-MX" altLang="es-CR" sz="2800" dirty="0" smtClean="0">
                <a:solidFill>
                  <a:schemeClr val="bg1"/>
                </a:solidFill>
                <a:latin typeface="Times New Roman" panose="02020603050405020304" pitchFamily="18" charset="0"/>
                <a:cs typeface="Times New Roman" panose="02020603050405020304" pitchFamily="18" charset="0"/>
              </a:rPr>
              <a:t>rtículo </a:t>
            </a:r>
            <a:r>
              <a:rPr lang="es-MX" altLang="es-CR" sz="2800" dirty="0">
                <a:solidFill>
                  <a:schemeClr val="bg1"/>
                </a:solidFill>
                <a:latin typeface="Times New Roman" panose="02020603050405020304" pitchFamily="18" charset="0"/>
                <a:cs typeface="Times New Roman" panose="02020603050405020304" pitchFamily="18" charset="0"/>
              </a:rPr>
              <a:t>59 de la LOSBN</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4" name="3 Rectángulo"/>
          <p:cNvSpPr/>
          <p:nvPr/>
        </p:nvSpPr>
        <p:spPr>
          <a:xfrm>
            <a:off x="346105" y="1363236"/>
            <a:ext cx="8430426" cy="2554545"/>
          </a:xfrm>
          <a:prstGeom prst="rect">
            <a:avLst/>
          </a:prstGeom>
        </p:spPr>
        <p:txBody>
          <a:bodyPr wrap="square">
            <a:spAutoFit/>
          </a:bodyPr>
          <a:lstStyle/>
          <a:p>
            <a:endParaRPr lang="es-CR" kern="0" dirty="0" smtClean="0">
              <a:solidFill>
                <a:srgbClr val="3333CC">
                  <a:lumMod val="75000"/>
                </a:srgbClr>
              </a:solidFill>
              <a:latin typeface="Times New Roman"/>
            </a:endParaRPr>
          </a:p>
          <a:p>
            <a:endParaRPr lang="es-CR" kern="0" dirty="0" smtClean="0">
              <a:solidFill>
                <a:srgbClr val="3333CC">
                  <a:lumMod val="75000"/>
                </a:srgbClr>
              </a:solidFill>
              <a:latin typeface="Times New Roman"/>
            </a:endParaRPr>
          </a:p>
          <a:p>
            <a:pPr marL="342900" indent="-342900" algn="just">
              <a:buFont typeface="Arial" panose="020B0604020202020204" pitchFamily="34" charset="0"/>
              <a:buChar char="•"/>
            </a:pPr>
            <a:r>
              <a:rPr lang="es-CR" kern="0" dirty="0">
                <a:latin typeface="Times New Roman"/>
              </a:rPr>
              <a:t>El artículo 59 de la Ley </a:t>
            </a:r>
            <a:r>
              <a:rPr lang="es-MX" kern="0" dirty="0">
                <a:latin typeface="Times New Roman"/>
              </a:rPr>
              <a:t>Orgánica del Sistema Bancario Nacional</a:t>
            </a:r>
            <a:r>
              <a:rPr lang="es-CR" kern="0" dirty="0">
                <a:latin typeface="Times New Roman"/>
              </a:rPr>
              <a:t> (LOSBN), establece los requisitos para que los Bancos Privados puedan captar recursos mediante el manejo de cuentas corrientes</a:t>
            </a:r>
            <a:r>
              <a:rPr lang="es-CR" kern="0" dirty="0">
                <a:solidFill>
                  <a:srgbClr val="3333CC">
                    <a:lumMod val="75000"/>
                  </a:srgbClr>
                </a:solidFill>
                <a:latin typeface="Times New Roman"/>
              </a:rPr>
              <a:t>. </a:t>
            </a:r>
          </a:p>
          <a:p>
            <a:pPr marL="342900" indent="-342900">
              <a:buFont typeface="Arial" panose="020B0604020202020204" pitchFamily="34" charset="0"/>
              <a:buChar char="•"/>
            </a:pPr>
            <a:endParaRPr lang="es-CR" sz="2000" kern="0" dirty="0" smtClean="0">
              <a:solidFill>
                <a:srgbClr val="3333CC">
                  <a:lumMod val="75000"/>
                </a:srgbClr>
              </a:solidFill>
              <a:latin typeface="Times New Roman"/>
            </a:endParaRPr>
          </a:p>
          <a:p>
            <a:endParaRPr lang="es-CR" kern="0" dirty="0">
              <a:solidFill>
                <a:srgbClr val="3333CC">
                  <a:lumMod val="75000"/>
                </a:srgbClr>
              </a:solidFill>
              <a:latin typeface="Times New Roman"/>
            </a:endParaRPr>
          </a:p>
          <a:p>
            <a:endParaRPr lang="es-CR" sz="3200"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90886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CR" altLang="es-CR" sz="2800" dirty="0">
                <a:solidFill>
                  <a:schemeClr val="bg1"/>
                </a:solidFill>
                <a:latin typeface="Times New Roman" panose="02020603050405020304" pitchFamily="18" charset="0"/>
                <a:cs typeface="Times New Roman" panose="02020603050405020304" pitchFamily="18" charset="0"/>
              </a:rPr>
              <a:t>¿Qué es el artículo 59 de la LOSBN?</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589660" y="1290649"/>
            <a:ext cx="7887768" cy="3945696"/>
          </a:xfrm>
          <a:prstGeom prst="rect">
            <a:avLst/>
          </a:prstGeom>
        </p:spPr>
        <p:txBody>
          <a:bodyPr wrap="square">
            <a:spAutoFit/>
          </a:bodyPr>
          <a:lstStyle/>
          <a:p>
            <a:pPr marL="342900" lvl="0" indent="-342900" algn="just" defTabSz="914400" fontAlgn="base">
              <a:spcBef>
                <a:spcPct val="20000"/>
              </a:spcBef>
              <a:spcAft>
                <a:spcPct val="0"/>
              </a:spcAft>
              <a:buFont typeface="Wingdings" panose="05000000000000000000" pitchFamily="2" charset="2"/>
              <a:buChar char="q"/>
              <a:defRPr/>
            </a:pPr>
            <a:endParaRPr lang="es-CR" sz="2000" kern="0" dirty="0" smtClean="0">
              <a:solidFill>
                <a:srgbClr val="3333CC">
                  <a:lumMod val="75000"/>
                </a:srgbClr>
              </a:solidFill>
              <a:latin typeface="Times New Roman"/>
            </a:endParaRPr>
          </a:p>
          <a:p>
            <a:pPr marL="342900" lvl="0" indent="-342900" algn="just" defTabSz="914400" fontAlgn="base">
              <a:spcBef>
                <a:spcPct val="20000"/>
              </a:spcBef>
              <a:spcAft>
                <a:spcPct val="0"/>
              </a:spcAft>
              <a:buFont typeface="Wingdings" panose="05000000000000000000" pitchFamily="2" charset="2"/>
              <a:buChar char="q"/>
              <a:defRPr/>
            </a:pPr>
            <a:r>
              <a:rPr lang="es-CR" kern="0" dirty="0" smtClean="0">
                <a:latin typeface="Times New Roman"/>
              </a:rPr>
              <a:t>Solo </a:t>
            </a:r>
            <a:r>
              <a:rPr lang="es-CR" kern="0" dirty="0">
                <a:latin typeface="Times New Roman"/>
              </a:rPr>
              <a:t>los </a:t>
            </a:r>
            <a:r>
              <a:rPr lang="es-CR" u="sng" kern="0" dirty="0">
                <a:latin typeface="Times New Roman"/>
              </a:rPr>
              <a:t>bancos</a:t>
            </a:r>
            <a:r>
              <a:rPr lang="es-CR" kern="0" dirty="0">
                <a:latin typeface="Times New Roman"/>
              </a:rPr>
              <a:t> podrán captar depósitos y captaciones en </a:t>
            </a:r>
            <a:r>
              <a:rPr lang="es-CR" u="sng" kern="0" dirty="0">
                <a:latin typeface="Times New Roman"/>
              </a:rPr>
              <a:t>cuenta corriente</a:t>
            </a:r>
            <a:r>
              <a:rPr lang="es-CR" kern="0" dirty="0">
                <a:latin typeface="Times New Roman"/>
              </a:rPr>
              <a:t>.</a:t>
            </a:r>
          </a:p>
          <a:p>
            <a:pPr marL="342900" lvl="0" indent="-342900" algn="just" defTabSz="914400" fontAlgn="base">
              <a:spcBef>
                <a:spcPct val="20000"/>
              </a:spcBef>
              <a:spcAft>
                <a:spcPct val="0"/>
              </a:spcAft>
              <a:defRPr/>
            </a:pPr>
            <a:endParaRPr lang="es-CR" kern="0" dirty="0">
              <a:latin typeface="Times New Roman"/>
            </a:endParaRPr>
          </a:p>
          <a:p>
            <a:pPr marL="342900" lvl="0" indent="-342900" algn="just" defTabSz="914400" fontAlgn="base">
              <a:spcBef>
                <a:spcPct val="20000"/>
              </a:spcBef>
              <a:spcAft>
                <a:spcPct val="0"/>
              </a:spcAft>
              <a:buFont typeface="Wingdings" panose="05000000000000000000" pitchFamily="2" charset="2"/>
              <a:buChar char="ü"/>
              <a:defRPr/>
            </a:pPr>
            <a:r>
              <a:rPr lang="es-CR" u="sng" kern="0" dirty="0" smtClean="0">
                <a:latin typeface="Times New Roman"/>
              </a:rPr>
              <a:t>Cuando </a:t>
            </a:r>
            <a:r>
              <a:rPr lang="es-CR" u="sng" kern="0" dirty="0">
                <a:latin typeface="Times New Roman"/>
              </a:rPr>
              <a:t>se trate de bancos privados</a:t>
            </a:r>
            <a:r>
              <a:rPr lang="es-CR" kern="0" dirty="0">
                <a:latin typeface="Times New Roman"/>
              </a:rPr>
              <a:t>, sólo podrán captar depósitos en cuenta corriente, si cumplen con los requisitos establecidos en el </a:t>
            </a:r>
            <a:r>
              <a:rPr lang="es-CR" kern="0" dirty="0" smtClean="0">
                <a:latin typeface="Times New Roman"/>
              </a:rPr>
              <a:t>Artículo </a:t>
            </a:r>
            <a:r>
              <a:rPr lang="es-CR" kern="0" dirty="0">
                <a:latin typeface="Times New Roman"/>
              </a:rPr>
              <a:t>59 de la Ley Orgánica del Sistema Bancario </a:t>
            </a:r>
            <a:r>
              <a:rPr lang="es-CR" kern="0" dirty="0" smtClean="0">
                <a:latin typeface="Times New Roman"/>
              </a:rPr>
              <a:t>Nacional.</a:t>
            </a:r>
          </a:p>
          <a:p>
            <a:pPr marL="342900" lvl="0" indent="-342900" algn="just" defTabSz="914400" fontAlgn="base">
              <a:spcBef>
                <a:spcPct val="20000"/>
              </a:spcBef>
              <a:spcAft>
                <a:spcPct val="0"/>
              </a:spcAft>
              <a:buFont typeface="Wingdings" panose="05000000000000000000" pitchFamily="2" charset="2"/>
              <a:buChar char="ü"/>
              <a:defRPr/>
            </a:pPr>
            <a:endParaRPr lang="es-CR" kern="0" dirty="0" smtClean="0">
              <a:latin typeface="Times New Roman"/>
            </a:endParaRPr>
          </a:p>
          <a:p>
            <a:pPr marL="342900" lvl="0" indent="-342900" algn="just" defTabSz="914400" fontAlgn="base">
              <a:spcBef>
                <a:spcPct val="20000"/>
              </a:spcBef>
              <a:spcAft>
                <a:spcPct val="0"/>
              </a:spcAft>
              <a:buFont typeface="Wingdings" panose="05000000000000000000" pitchFamily="2" charset="2"/>
              <a:buChar char="ü"/>
              <a:defRPr/>
            </a:pPr>
            <a:r>
              <a:rPr lang="es-CR" kern="0" dirty="0">
                <a:latin typeface="Times New Roman"/>
              </a:rPr>
              <a:t>El Artículo 59 de la </a:t>
            </a:r>
            <a:r>
              <a:rPr lang="es-CR" kern="0" dirty="0" smtClean="0">
                <a:latin typeface="Times New Roman"/>
              </a:rPr>
              <a:t>(LOSBN) </a:t>
            </a:r>
            <a:r>
              <a:rPr lang="es-CR" kern="0" dirty="0">
                <a:latin typeface="Times New Roman"/>
              </a:rPr>
              <a:t>se divide en dos opciones:</a:t>
            </a:r>
          </a:p>
          <a:p>
            <a:pPr lvl="1" algn="just" defTabSz="914400" fontAlgn="base">
              <a:spcBef>
                <a:spcPct val="20000"/>
              </a:spcBef>
              <a:spcAft>
                <a:spcPct val="0"/>
              </a:spcAft>
              <a:defRPr/>
            </a:pPr>
            <a:r>
              <a:rPr lang="es-CR" kern="0" dirty="0">
                <a:latin typeface="Times New Roman"/>
              </a:rPr>
              <a:t>1. Inciso i)</a:t>
            </a:r>
          </a:p>
          <a:p>
            <a:pPr lvl="1" algn="just" defTabSz="914400" fontAlgn="base">
              <a:spcBef>
                <a:spcPct val="20000"/>
              </a:spcBef>
              <a:spcAft>
                <a:spcPct val="0"/>
              </a:spcAft>
              <a:defRPr/>
            </a:pPr>
            <a:r>
              <a:rPr lang="es-CR" kern="0" dirty="0">
                <a:latin typeface="Times New Roman"/>
              </a:rPr>
              <a:t>2. Inciso ii)</a:t>
            </a:r>
          </a:p>
          <a:p>
            <a:pPr marL="342900" lvl="0" indent="-342900" algn="just" defTabSz="914400" fontAlgn="base">
              <a:spcBef>
                <a:spcPct val="20000"/>
              </a:spcBef>
              <a:spcAft>
                <a:spcPct val="0"/>
              </a:spcAft>
              <a:buFont typeface="Wingdings" panose="05000000000000000000" pitchFamily="2" charset="2"/>
              <a:buChar char="ü"/>
              <a:defRPr/>
            </a:pPr>
            <a:endParaRPr lang="es-CR" sz="3600" kern="0" dirty="0">
              <a:latin typeface="Times New Roman"/>
            </a:endParaRPr>
          </a:p>
        </p:txBody>
      </p:sp>
    </p:spTree>
    <p:extLst>
      <p:ext uri="{BB962C8B-B14F-4D97-AF65-F5344CB8AC3E}">
        <p14:creationId xmlns:p14="http://schemas.microsoft.com/office/powerpoint/2010/main" val="25581114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Inciso i) </a:t>
            </a:r>
            <a:r>
              <a:rPr lang="es-MX" altLang="es-CR" sz="2800" dirty="0" smtClean="0">
                <a:solidFill>
                  <a:schemeClr val="bg1"/>
                </a:solidFill>
                <a:latin typeface="Times New Roman" panose="02020603050405020304" pitchFamily="18" charset="0"/>
                <a:cs typeface="Times New Roman" panose="02020603050405020304" pitchFamily="18" charset="0"/>
              </a:rPr>
              <a:t>e ii) del Artículo </a:t>
            </a:r>
            <a:r>
              <a:rPr lang="es-MX" altLang="es-CR" sz="2800" dirty="0">
                <a:solidFill>
                  <a:schemeClr val="bg1"/>
                </a:solidFill>
                <a:latin typeface="Times New Roman" panose="02020603050405020304" pitchFamily="18" charset="0"/>
                <a:cs typeface="Times New Roman" panose="02020603050405020304" pitchFamily="18" charset="0"/>
              </a:rPr>
              <a:t>59 de la </a:t>
            </a:r>
            <a:r>
              <a:rPr lang="es-MX" altLang="es-CR" sz="2800" dirty="0" smtClean="0">
                <a:solidFill>
                  <a:schemeClr val="bg1"/>
                </a:solidFill>
                <a:latin typeface="Times New Roman" panose="02020603050405020304" pitchFamily="18" charset="0"/>
                <a:cs typeface="Times New Roman" panose="02020603050405020304" pitchFamily="18" charset="0"/>
              </a:rPr>
              <a:t>(LOSBN)</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200" y="1261413"/>
            <a:ext cx="8114232" cy="6075509"/>
          </a:xfrm>
          <a:prstGeom prst="rect">
            <a:avLst/>
          </a:prstGeom>
        </p:spPr>
        <p:txBody>
          <a:bodyPr wrap="square">
            <a:spAutoFit/>
          </a:bodyPr>
          <a:lstStyle/>
          <a:p>
            <a:pPr marL="342900" lvl="0" indent="-342900" algn="just" defTabSz="914400" fontAlgn="base">
              <a:spcBef>
                <a:spcPct val="20000"/>
              </a:spcBef>
              <a:spcAft>
                <a:spcPct val="0"/>
              </a:spcAft>
              <a:defRPr/>
            </a:pPr>
            <a:r>
              <a:rPr lang="es-ES" b="1" kern="0" dirty="0" smtClean="0">
                <a:latin typeface="Times New Roman"/>
              </a:rPr>
              <a:t>	Inciso </a:t>
            </a:r>
            <a:r>
              <a:rPr lang="es-ES" b="1" kern="0" dirty="0">
                <a:latin typeface="Times New Roman"/>
              </a:rPr>
              <a:t>i</a:t>
            </a:r>
            <a:r>
              <a:rPr lang="es-ES" b="1" kern="0" dirty="0" smtClean="0">
                <a:latin typeface="Times New Roman"/>
              </a:rPr>
              <a:t>):</a:t>
            </a:r>
          </a:p>
          <a:p>
            <a:pPr marL="342900" lvl="0" indent="-342900" algn="just" defTabSz="914400" fontAlgn="base">
              <a:spcBef>
                <a:spcPct val="20000"/>
              </a:spcBef>
              <a:spcAft>
                <a:spcPct val="0"/>
              </a:spcAft>
              <a:defRPr/>
            </a:pPr>
            <a:r>
              <a:rPr lang="es-ES" kern="0" dirty="0">
                <a:latin typeface="Times New Roman"/>
              </a:rPr>
              <a:t>	Mantener permanentemente un saldo mínimo de préstamos al Banco del Estado que administre el Fondo de Crédito para el Desarrollo equivalente a un diecisiete por ciento (17%), una vez deducido el encaje, correspondiente de sus captaciones totales a plazos de treinta días o menos, tanto en moneda nacional como extranjera. </a:t>
            </a:r>
            <a:r>
              <a:rPr lang="es-CR" kern="0" dirty="0" smtClean="0">
                <a:latin typeface="Times New Roman"/>
              </a:rPr>
              <a:t>Los bancos privados </a:t>
            </a:r>
            <a:r>
              <a:rPr lang="es-CR" kern="0" dirty="0">
                <a:latin typeface="Times New Roman"/>
              </a:rPr>
              <a:t>que actualmente se encuentran acogidos a esta </a:t>
            </a:r>
            <a:r>
              <a:rPr lang="es-CR" kern="0" dirty="0" smtClean="0">
                <a:latin typeface="Times New Roman"/>
              </a:rPr>
              <a:t>opción, son </a:t>
            </a:r>
            <a:r>
              <a:rPr lang="es-CR" kern="0" dirty="0">
                <a:latin typeface="Times New Roman"/>
              </a:rPr>
              <a:t>los siguientes</a:t>
            </a:r>
            <a:r>
              <a:rPr lang="es-CR" kern="0" dirty="0" smtClean="0">
                <a:latin typeface="Times New Roman"/>
              </a:rPr>
              <a:t>:</a:t>
            </a:r>
          </a:p>
          <a:p>
            <a:pPr marL="342900" lvl="0" indent="-342900" algn="just" defTabSz="914400" fontAlgn="base">
              <a:spcBef>
                <a:spcPct val="20000"/>
              </a:spcBef>
              <a:spcAft>
                <a:spcPct val="0"/>
              </a:spcAft>
              <a:defRPr/>
            </a:pPr>
            <a:endParaRPr lang="es-CR" kern="0" dirty="0">
              <a:latin typeface="Times New Roman"/>
            </a:endParaRPr>
          </a:p>
          <a:p>
            <a:pPr marL="800100" lvl="1" indent="-342900" algn="just" defTabSz="914400" fontAlgn="base">
              <a:spcBef>
                <a:spcPct val="20000"/>
              </a:spcBef>
              <a:spcAft>
                <a:spcPct val="0"/>
              </a:spcAft>
              <a:buAutoNum type="arabicPeriod"/>
              <a:defRPr/>
            </a:pPr>
            <a:r>
              <a:rPr lang="es-CR" kern="0" dirty="0" smtClean="0">
                <a:latin typeface="Times New Roman"/>
              </a:rPr>
              <a:t>Banco </a:t>
            </a:r>
            <a:r>
              <a:rPr lang="es-CR" kern="0" dirty="0">
                <a:latin typeface="Times New Roman"/>
              </a:rPr>
              <a:t>CMB (Costa Rica), S.A.</a:t>
            </a:r>
          </a:p>
          <a:p>
            <a:pPr marL="800100" lvl="1" indent="-342900" algn="just" defTabSz="914400" fontAlgn="base">
              <a:spcBef>
                <a:spcPct val="20000"/>
              </a:spcBef>
              <a:spcAft>
                <a:spcPct val="0"/>
              </a:spcAft>
              <a:buAutoNum type="arabicPeriod"/>
              <a:defRPr/>
            </a:pPr>
            <a:r>
              <a:rPr lang="es-CR" kern="0" dirty="0">
                <a:latin typeface="Times New Roman"/>
              </a:rPr>
              <a:t>Banco General (Costa Rica), S.A.</a:t>
            </a:r>
          </a:p>
          <a:p>
            <a:pPr marL="800100" lvl="1" indent="-342900" algn="just" defTabSz="914400" fontAlgn="base">
              <a:spcBef>
                <a:spcPct val="20000"/>
              </a:spcBef>
              <a:spcAft>
                <a:spcPct val="0"/>
              </a:spcAft>
              <a:buAutoNum type="arabicPeriod"/>
              <a:defRPr/>
            </a:pPr>
            <a:r>
              <a:rPr lang="es-CR" kern="0" dirty="0">
                <a:latin typeface="Times New Roman"/>
              </a:rPr>
              <a:t>Banco Davivienda (Costa Rica), S.A.</a:t>
            </a:r>
          </a:p>
          <a:p>
            <a:pPr marL="800100" lvl="1" indent="-342900" algn="just" defTabSz="914400" fontAlgn="base">
              <a:spcBef>
                <a:spcPct val="20000"/>
              </a:spcBef>
              <a:spcAft>
                <a:spcPct val="0"/>
              </a:spcAft>
              <a:buAutoNum type="arabicPeriod"/>
              <a:defRPr/>
            </a:pPr>
            <a:r>
              <a:rPr lang="es-CR" kern="0" dirty="0">
                <a:latin typeface="Times New Roman"/>
              </a:rPr>
              <a:t>Banco Cathay de Costa Rica, S.A.</a:t>
            </a:r>
          </a:p>
          <a:p>
            <a:pPr marL="800100" lvl="1" indent="-342900" algn="just" defTabSz="914400" fontAlgn="base">
              <a:spcBef>
                <a:spcPct val="20000"/>
              </a:spcBef>
              <a:spcAft>
                <a:spcPct val="0"/>
              </a:spcAft>
              <a:buAutoNum type="arabicPeriod"/>
              <a:defRPr/>
            </a:pPr>
            <a:r>
              <a:rPr lang="es-CR" kern="0" dirty="0">
                <a:latin typeface="Times New Roman"/>
              </a:rPr>
              <a:t>Banco Lafise, S.A.</a:t>
            </a:r>
          </a:p>
          <a:p>
            <a:pPr marL="800100" lvl="1" indent="-342900" algn="just" defTabSz="914400" fontAlgn="base">
              <a:spcBef>
                <a:spcPct val="20000"/>
              </a:spcBef>
              <a:spcAft>
                <a:spcPct val="0"/>
              </a:spcAft>
              <a:buAutoNum type="arabicPeriod"/>
              <a:defRPr/>
            </a:pPr>
            <a:r>
              <a:rPr lang="es-CR" kern="0" dirty="0">
                <a:latin typeface="Times New Roman"/>
              </a:rPr>
              <a:t>Banco Promerica de Costa Rica, S.A.</a:t>
            </a:r>
          </a:p>
          <a:p>
            <a:pPr marL="800100" lvl="1" indent="-342900" algn="just" defTabSz="914400" fontAlgn="base">
              <a:spcBef>
                <a:spcPct val="20000"/>
              </a:spcBef>
              <a:spcAft>
                <a:spcPct val="0"/>
              </a:spcAft>
              <a:buAutoNum type="arabicPeriod"/>
              <a:defRPr/>
            </a:pPr>
            <a:r>
              <a:rPr lang="es-CR" kern="0" dirty="0">
                <a:latin typeface="Times New Roman"/>
              </a:rPr>
              <a:t>Scotiabank de Costa Rica, S.A.</a:t>
            </a:r>
          </a:p>
          <a:p>
            <a:pPr marL="800100" lvl="1" indent="-342900" algn="just" defTabSz="914400" fontAlgn="base">
              <a:spcBef>
                <a:spcPct val="20000"/>
              </a:spcBef>
              <a:spcAft>
                <a:spcPct val="0"/>
              </a:spcAft>
              <a:buAutoNum type="arabicPeriod"/>
              <a:defRPr/>
            </a:pPr>
            <a:r>
              <a:rPr lang="es-CR" kern="0" dirty="0">
                <a:latin typeface="Times New Roman"/>
              </a:rPr>
              <a:t>Prival Bank (Costa Rica), S.A.</a:t>
            </a:r>
          </a:p>
          <a:p>
            <a:pPr marL="342900" lvl="0" indent="-342900" algn="just" defTabSz="914400" fontAlgn="base">
              <a:spcBef>
                <a:spcPct val="20000"/>
              </a:spcBef>
              <a:spcAft>
                <a:spcPct val="0"/>
              </a:spcAft>
              <a:buAutoNum type="arabicPeriod"/>
              <a:defRPr/>
            </a:pPr>
            <a:endParaRPr lang="es-CR" b="1" kern="0" dirty="0" smtClean="0">
              <a:latin typeface="Times New Roman"/>
            </a:endParaRPr>
          </a:p>
          <a:p>
            <a:pPr marL="342900" lvl="0" indent="-342900" algn="just" defTabSz="914400" fontAlgn="base">
              <a:spcBef>
                <a:spcPct val="20000"/>
              </a:spcBef>
              <a:spcAft>
                <a:spcPct val="0"/>
              </a:spcAft>
              <a:defRPr/>
            </a:pPr>
            <a:endParaRPr lang="es-CR" b="1" u="sng" kern="0" dirty="0">
              <a:latin typeface="Times New Roman"/>
            </a:endParaRPr>
          </a:p>
          <a:p>
            <a:pPr marL="342900" lvl="0" indent="-342900" algn="just" defTabSz="914400" fontAlgn="base">
              <a:spcBef>
                <a:spcPct val="20000"/>
              </a:spcBef>
              <a:spcAft>
                <a:spcPct val="0"/>
              </a:spcAft>
              <a:defRPr/>
            </a:pPr>
            <a:endParaRPr lang="es-ES" kern="0" dirty="0">
              <a:latin typeface="Times New Roman"/>
            </a:endParaRPr>
          </a:p>
        </p:txBody>
      </p:sp>
    </p:spTree>
    <p:extLst>
      <p:ext uri="{BB962C8B-B14F-4D97-AF65-F5344CB8AC3E}">
        <p14:creationId xmlns:p14="http://schemas.microsoft.com/office/powerpoint/2010/main" val="2922709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Inciso i) </a:t>
            </a:r>
            <a:r>
              <a:rPr lang="es-MX" altLang="es-CR" sz="2800" dirty="0" smtClean="0">
                <a:solidFill>
                  <a:schemeClr val="bg1"/>
                </a:solidFill>
                <a:latin typeface="Times New Roman" panose="02020603050405020304" pitchFamily="18" charset="0"/>
                <a:cs typeface="Times New Roman" panose="02020603050405020304" pitchFamily="18" charset="0"/>
              </a:rPr>
              <a:t>e ii) del Artículo </a:t>
            </a:r>
            <a:r>
              <a:rPr lang="es-MX" altLang="es-CR" sz="2800" dirty="0">
                <a:solidFill>
                  <a:schemeClr val="bg1"/>
                </a:solidFill>
                <a:latin typeface="Times New Roman" panose="02020603050405020304" pitchFamily="18" charset="0"/>
                <a:cs typeface="Times New Roman" panose="02020603050405020304" pitchFamily="18" charset="0"/>
              </a:rPr>
              <a:t>59 de la </a:t>
            </a:r>
            <a:r>
              <a:rPr lang="es-MX" altLang="es-CR" sz="2800" dirty="0" smtClean="0">
                <a:solidFill>
                  <a:schemeClr val="bg1"/>
                </a:solidFill>
                <a:latin typeface="Times New Roman" panose="02020603050405020304" pitchFamily="18" charset="0"/>
                <a:cs typeface="Times New Roman" panose="02020603050405020304" pitchFamily="18" charset="0"/>
              </a:rPr>
              <a:t>(LOSBN)</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200" y="1261413"/>
            <a:ext cx="8114232" cy="4579715"/>
          </a:xfrm>
          <a:prstGeom prst="rect">
            <a:avLst/>
          </a:prstGeom>
        </p:spPr>
        <p:txBody>
          <a:bodyPr wrap="square">
            <a:spAutoFit/>
          </a:bodyPr>
          <a:lstStyle/>
          <a:p>
            <a:pPr marL="342900" lvl="0" indent="-342900" algn="just" defTabSz="914400" fontAlgn="base">
              <a:spcBef>
                <a:spcPct val="20000"/>
              </a:spcBef>
              <a:spcAft>
                <a:spcPct val="0"/>
              </a:spcAft>
              <a:defRPr/>
            </a:pPr>
            <a:r>
              <a:rPr lang="es-ES" b="1" kern="0" dirty="0" smtClean="0">
                <a:latin typeface="Times New Roman"/>
              </a:rPr>
              <a:t>	</a:t>
            </a:r>
            <a:r>
              <a:rPr lang="es-CR" b="1" kern="0" dirty="0" smtClean="0">
                <a:latin typeface="Times New Roman"/>
              </a:rPr>
              <a:t>Inciso </a:t>
            </a:r>
            <a:r>
              <a:rPr lang="es-CR" b="1" kern="0" dirty="0">
                <a:latin typeface="Times New Roman"/>
              </a:rPr>
              <a:t>ii)</a:t>
            </a:r>
          </a:p>
          <a:p>
            <a:pPr marL="342900" lvl="0" indent="-342900" algn="just" defTabSz="914400" fontAlgn="base">
              <a:spcBef>
                <a:spcPct val="20000"/>
              </a:spcBef>
              <a:spcAft>
                <a:spcPct val="0"/>
              </a:spcAft>
              <a:defRPr/>
            </a:pPr>
            <a:r>
              <a:rPr lang="es-CR" kern="0" dirty="0">
                <a:latin typeface="Times New Roman"/>
              </a:rPr>
              <a:t>	Alternativamente, </a:t>
            </a:r>
            <a:r>
              <a:rPr lang="es-ES" kern="0" dirty="0">
                <a:latin typeface="Times New Roman"/>
              </a:rPr>
              <a:t>instalar por lo menos cuatro agencias o sucursales, dedicadas a prestar los servicios bancarios básicos tanto de tipo pasivo como activo, distribuidas en las regiones Chorotega, Pacífico Central, Brunca, Huetar Atlántico y Huetar Norte, así como mantener un saldo equivalente por lo menos a un diez por ciento (10%), una vez deducido el encaje correspondiente de sus captaciones totales a plazos de treinta días o menos, en moneda local y extranjera, en créditos dirigidos a los programas que, para estos efectos, obligatoriamente indicará el Consejo Rector del Sistema de Banca para el Desarrollo (SBD). </a:t>
            </a:r>
            <a:r>
              <a:rPr lang="es-CR" kern="0" dirty="0" smtClean="0">
                <a:latin typeface="Times New Roman"/>
              </a:rPr>
              <a:t>Los bancos privados </a:t>
            </a:r>
            <a:r>
              <a:rPr lang="es-CR" kern="0" dirty="0">
                <a:latin typeface="Times New Roman"/>
              </a:rPr>
              <a:t>que actualmente se encuentran acogidos a esta </a:t>
            </a:r>
            <a:r>
              <a:rPr lang="es-CR" kern="0" dirty="0" smtClean="0">
                <a:latin typeface="Times New Roman"/>
              </a:rPr>
              <a:t>opción, </a:t>
            </a:r>
            <a:r>
              <a:rPr lang="es-CR" kern="0" dirty="0">
                <a:latin typeface="Times New Roman"/>
              </a:rPr>
              <a:t>son los siguientes</a:t>
            </a:r>
            <a:r>
              <a:rPr lang="es-CR" kern="0" dirty="0" smtClean="0">
                <a:latin typeface="Times New Roman"/>
              </a:rPr>
              <a:t>:</a:t>
            </a:r>
          </a:p>
          <a:p>
            <a:pPr marL="342900" lvl="0" indent="-342900" algn="just" defTabSz="914400" fontAlgn="base">
              <a:spcBef>
                <a:spcPct val="20000"/>
              </a:spcBef>
              <a:spcAft>
                <a:spcPct val="0"/>
              </a:spcAft>
              <a:defRPr/>
            </a:pPr>
            <a:endParaRPr lang="es-CR" kern="0" dirty="0">
              <a:latin typeface="Times New Roman"/>
            </a:endParaRPr>
          </a:p>
          <a:p>
            <a:pPr marL="800100" lvl="1" indent="-342900" algn="just" defTabSz="914400" fontAlgn="base">
              <a:spcBef>
                <a:spcPct val="20000"/>
              </a:spcBef>
              <a:spcAft>
                <a:spcPct val="0"/>
              </a:spcAft>
              <a:buAutoNum type="arabicPeriod"/>
              <a:defRPr/>
            </a:pPr>
            <a:r>
              <a:rPr lang="es-CR" kern="0" dirty="0">
                <a:latin typeface="Times New Roman"/>
              </a:rPr>
              <a:t>Banco </a:t>
            </a:r>
            <a:r>
              <a:rPr lang="es-CR" kern="0" dirty="0" smtClean="0">
                <a:latin typeface="Times New Roman"/>
              </a:rPr>
              <a:t>BAC San José, </a:t>
            </a:r>
            <a:r>
              <a:rPr lang="es-CR" kern="0" dirty="0">
                <a:latin typeface="Times New Roman"/>
              </a:rPr>
              <a:t>S.A.</a:t>
            </a:r>
          </a:p>
          <a:p>
            <a:pPr marL="800100" lvl="1" indent="-342900" algn="just" defTabSz="914400" fontAlgn="base">
              <a:spcBef>
                <a:spcPct val="20000"/>
              </a:spcBef>
              <a:spcAft>
                <a:spcPct val="0"/>
              </a:spcAft>
              <a:buAutoNum type="arabicPeriod"/>
              <a:defRPr/>
            </a:pPr>
            <a:r>
              <a:rPr lang="es-CR" kern="0" dirty="0">
                <a:latin typeface="Times New Roman"/>
              </a:rPr>
              <a:t>Banco </a:t>
            </a:r>
            <a:r>
              <a:rPr lang="es-CR" kern="0" dirty="0" smtClean="0">
                <a:latin typeface="Times New Roman"/>
              </a:rPr>
              <a:t>BCT, </a:t>
            </a:r>
            <a:r>
              <a:rPr lang="es-CR" kern="0" dirty="0">
                <a:latin typeface="Times New Roman"/>
              </a:rPr>
              <a:t>S.A.</a:t>
            </a:r>
          </a:p>
          <a:p>
            <a:pPr marL="800100" lvl="1" indent="-342900" algn="just" defTabSz="914400" fontAlgn="base">
              <a:spcBef>
                <a:spcPct val="20000"/>
              </a:spcBef>
              <a:spcAft>
                <a:spcPct val="0"/>
              </a:spcAft>
              <a:buAutoNum type="arabicPeriod"/>
              <a:defRPr/>
            </a:pPr>
            <a:r>
              <a:rPr lang="es-CR" kern="0" dirty="0">
                <a:latin typeface="Times New Roman"/>
              </a:rPr>
              <a:t>Banco </a:t>
            </a:r>
            <a:r>
              <a:rPr lang="es-CR" kern="0" dirty="0" smtClean="0">
                <a:latin typeface="Times New Roman"/>
              </a:rPr>
              <a:t>Improsa, </a:t>
            </a:r>
            <a:r>
              <a:rPr lang="es-CR" kern="0" dirty="0">
                <a:latin typeface="Times New Roman"/>
              </a:rPr>
              <a:t>S.A.</a:t>
            </a:r>
          </a:p>
          <a:p>
            <a:pPr marL="342900" lvl="0" indent="-342900" algn="just" defTabSz="914400" fontAlgn="base">
              <a:spcBef>
                <a:spcPct val="20000"/>
              </a:spcBef>
              <a:spcAft>
                <a:spcPct val="0"/>
              </a:spcAft>
              <a:defRPr/>
            </a:pPr>
            <a:endParaRPr lang="es-ES" kern="0" dirty="0">
              <a:latin typeface="Times New Roman"/>
            </a:endParaRPr>
          </a:p>
        </p:txBody>
      </p:sp>
    </p:spTree>
    <p:extLst>
      <p:ext uri="{BB962C8B-B14F-4D97-AF65-F5344CB8AC3E}">
        <p14:creationId xmlns:p14="http://schemas.microsoft.com/office/powerpoint/2010/main" val="3154314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Metodología de cálculo para el </a:t>
            </a:r>
            <a:r>
              <a:rPr lang="es-MX" altLang="es-CR" sz="2800" dirty="0" smtClean="0">
                <a:solidFill>
                  <a:schemeClr val="bg1"/>
                </a:solidFill>
                <a:latin typeface="Times New Roman" panose="02020603050405020304" pitchFamily="18" charset="0"/>
                <a:cs typeface="Times New Roman" panose="02020603050405020304" pitchFamily="18" charset="0"/>
              </a:rPr>
              <a:t>Inciso </a:t>
            </a:r>
            <a:r>
              <a:rPr lang="es-MX" altLang="es-CR" sz="2800" dirty="0">
                <a:solidFill>
                  <a:schemeClr val="bg1"/>
                </a:solidFill>
                <a:latin typeface="Times New Roman" panose="02020603050405020304" pitchFamily="18" charset="0"/>
                <a:cs typeface="Times New Roman" panose="02020603050405020304" pitchFamily="18" charset="0"/>
              </a:rPr>
              <a:t>i</a:t>
            </a:r>
            <a:r>
              <a:rPr lang="es-MX" altLang="es-CR" sz="2800" dirty="0" smtClean="0">
                <a:solidFill>
                  <a:schemeClr val="bg1"/>
                </a:solidFill>
                <a:latin typeface="Times New Roman" panose="02020603050405020304" pitchFamily="18" charset="0"/>
                <a:cs typeface="Times New Roman" panose="02020603050405020304" pitchFamily="18" charset="0"/>
              </a:rPr>
              <a:t>) y Sanción</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200" y="1261413"/>
            <a:ext cx="8114232" cy="523220"/>
          </a:xfrm>
          <a:prstGeom prst="rect">
            <a:avLst/>
          </a:prstGeom>
        </p:spPr>
        <p:txBody>
          <a:bodyPr wrap="square">
            <a:spAutoFit/>
          </a:bodyPr>
          <a:lstStyle/>
          <a:p>
            <a:pPr marL="342900" lvl="0" indent="-342900" algn="just" defTabSz="914400" fontAlgn="base">
              <a:spcBef>
                <a:spcPct val="20000"/>
              </a:spcBef>
              <a:spcAft>
                <a:spcPct val="0"/>
              </a:spcAft>
              <a:defRPr/>
            </a:pPr>
            <a:endParaRPr lang="es-ES" sz="2800" kern="0" dirty="0">
              <a:solidFill>
                <a:srgbClr val="3333CC">
                  <a:lumMod val="75000"/>
                </a:srgbClr>
              </a:solidFill>
              <a:latin typeface="Times New Roman"/>
            </a:endParaRPr>
          </a:p>
        </p:txBody>
      </p:sp>
      <p:sp>
        <p:nvSpPr>
          <p:cNvPr id="3" name="2 Rectángulo"/>
          <p:cNvSpPr/>
          <p:nvPr/>
        </p:nvSpPr>
        <p:spPr>
          <a:xfrm>
            <a:off x="457199" y="1356321"/>
            <a:ext cx="8319331" cy="4844403"/>
          </a:xfrm>
          <a:prstGeom prst="rect">
            <a:avLst/>
          </a:prstGeom>
        </p:spPr>
        <p:txBody>
          <a:bodyPr wrap="square">
            <a:spAutoFit/>
          </a:bodyPr>
          <a:lstStyle/>
          <a:p>
            <a:pPr marL="623888" lvl="0" indent="-514350" algn="just" defTabSz="914400" fontAlgn="base">
              <a:spcBef>
                <a:spcPct val="20000"/>
              </a:spcBef>
              <a:spcAft>
                <a:spcPct val="0"/>
              </a:spcAft>
              <a:buFont typeface="Wingdings" panose="05000000000000000000" pitchFamily="2" charset="2"/>
              <a:buChar char="q"/>
              <a:defRPr/>
            </a:pPr>
            <a:r>
              <a:rPr lang="es-ES" sz="2000" kern="0" dirty="0" smtClean="0">
                <a:latin typeface="Times New Roman"/>
              </a:rPr>
              <a:t>Para </a:t>
            </a:r>
            <a:r>
              <a:rPr lang="es-ES" sz="2000" kern="0" dirty="0">
                <a:latin typeface="Times New Roman"/>
              </a:rPr>
              <a:t>calcular el diecisiete por ciento (17%), se contemplarán los siguientes elementos</a:t>
            </a:r>
            <a:r>
              <a:rPr lang="es-ES" sz="2000" kern="0" dirty="0" smtClean="0">
                <a:latin typeface="Times New Roman"/>
              </a:rPr>
              <a:t>:</a:t>
            </a:r>
          </a:p>
          <a:p>
            <a:pPr marL="623888" lvl="0" indent="-514350" algn="just" defTabSz="914400" fontAlgn="base">
              <a:spcBef>
                <a:spcPct val="20000"/>
              </a:spcBef>
              <a:spcAft>
                <a:spcPct val="0"/>
              </a:spcAft>
              <a:buFont typeface="Wingdings" panose="05000000000000000000" pitchFamily="2" charset="2"/>
              <a:buChar char="q"/>
              <a:defRPr/>
            </a:pPr>
            <a:endParaRPr lang="es-ES" kern="0" dirty="0">
              <a:latin typeface="Times New Roman"/>
            </a:endParaRPr>
          </a:p>
          <a:p>
            <a:pPr marL="623888" lvl="0" indent="-514350" algn="just" defTabSz="914400" fontAlgn="base">
              <a:spcBef>
                <a:spcPct val="20000"/>
              </a:spcBef>
              <a:spcAft>
                <a:spcPct val="0"/>
              </a:spcAft>
              <a:buFont typeface="Wingdings" panose="05000000000000000000" pitchFamily="2" charset="2"/>
              <a:buChar char="ü"/>
              <a:defRPr/>
            </a:pPr>
            <a:r>
              <a:rPr lang="es-ES" kern="0" dirty="0" smtClean="0">
                <a:latin typeface="Times New Roman"/>
              </a:rPr>
              <a:t>Se </a:t>
            </a:r>
            <a:r>
              <a:rPr lang="es-ES" kern="0" dirty="0">
                <a:latin typeface="Times New Roman"/>
              </a:rPr>
              <a:t>realizará con base en el promedio de las captaciones de los últimos noventa días hábiles, al final del día, con un rezago de cinco días hábiles</a:t>
            </a:r>
            <a:r>
              <a:rPr lang="es-ES" kern="0" dirty="0" smtClean="0">
                <a:latin typeface="Times New Roman"/>
              </a:rPr>
              <a:t>.</a:t>
            </a:r>
          </a:p>
          <a:p>
            <a:pPr marL="623888" lvl="0" indent="-514350" algn="just" defTabSz="914400" fontAlgn="base">
              <a:spcBef>
                <a:spcPct val="20000"/>
              </a:spcBef>
              <a:spcAft>
                <a:spcPct val="0"/>
              </a:spcAft>
              <a:buFont typeface="Wingdings" panose="05000000000000000000" pitchFamily="2" charset="2"/>
              <a:buChar char="ü"/>
              <a:defRPr/>
            </a:pPr>
            <a:endParaRPr lang="es-ES" kern="0" dirty="0">
              <a:latin typeface="Times New Roman"/>
            </a:endParaRPr>
          </a:p>
          <a:p>
            <a:pPr marL="623888" lvl="0" indent="-514350" algn="just" defTabSz="914400" fontAlgn="base">
              <a:spcBef>
                <a:spcPct val="20000"/>
              </a:spcBef>
              <a:spcAft>
                <a:spcPct val="0"/>
              </a:spcAft>
              <a:buFont typeface="Wingdings" panose="05000000000000000000" pitchFamily="2" charset="2"/>
              <a:buChar char="ü"/>
              <a:defRPr/>
            </a:pPr>
            <a:r>
              <a:rPr lang="es-ES" kern="0" dirty="0" smtClean="0">
                <a:latin typeface="Times New Roman"/>
              </a:rPr>
              <a:t>Además</a:t>
            </a:r>
            <a:r>
              <a:rPr lang="es-ES" kern="0" dirty="0">
                <a:latin typeface="Times New Roman"/>
              </a:rPr>
              <a:t>, durante todos y cada uno de los días del período de control del cumplimiento de lo dispuesto en este artículo, el saldo del día de los préstamos en el Fondo de Crédito para el Desarrollo no podrá ser menor del noventa y cinco por ciento (95%) del promedio señalado en el punto anterior</a:t>
            </a:r>
            <a:r>
              <a:rPr lang="es-ES" kern="0" dirty="0" smtClean="0">
                <a:latin typeface="Times New Roman"/>
              </a:rPr>
              <a:t>.</a:t>
            </a:r>
          </a:p>
          <a:p>
            <a:pPr marL="623888" lvl="0" indent="-514350" algn="just" defTabSz="914400" fontAlgn="base">
              <a:spcBef>
                <a:spcPct val="20000"/>
              </a:spcBef>
              <a:spcAft>
                <a:spcPct val="0"/>
              </a:spcAft>
              <a:buFont typeface="Wingdings" panose="05000000000000000000" pitchFamily="2" charset="2"/>
              <a:buChar char="ü"/>
              <a:defRPr/>
            </a:pPr>
            <a:endParaRPr lang="es-ES" sz="1400" kern="0" dirty="0">
              <a:latin typeface="Times New Roman"/>
            </a:endParaRPr>
          </a:p>
          <a:p>
            <a:pPr marL="623888" indent="-514350" algn="just" defTabSz="914400" fontAlgn="base">
              <a:spcBef>
                <a:spcPct val="20000"/>
              </a:spcBef>
              <a:spcAft>
                <a:spcPct val="0"/>
              </a:spcAft>
              <a:buFont typeface="Wingdings" panose="05000000000000000000" pitchFamily="2" charset="2"/>
              <a:buChar char="ü"/>
              <a:defRPr/>
            </a:pPr>
            <a:r>
              <a:rPr lang="es-CR" kern="0" dirty="0" smtClean="0">
                <a:latin typeface="Times New Roman"/>
              </a:rPr>
              <a:t>Si </a:t>
            </a:r>
            <a:r>
              <a:rPr lang="es-CR" kern="0" dirty="0">
                <a:latin typeface="Times New Roman"/>
              </a:rPr>
              <a:t>el Banco Privado opta por el inciso i) y no cumple con lo establecido en este inciso, se le aplicará una sanción equivalente a la tasa básica pasiva en </a:t>
            </a:r>
            <a:r>
              <a:rPr lang="es-CR" kern="0" dirty="0" smtClean="0">
                <a:latin typeface="Times New Roman"/>
              </a:rPr>
              <a:t>colones</a:t>
            </a:r>
            <a:r>
              <a:rPr lang="es-CR" kern="0" dirty="0">
                <a:latin typeface="Times New Roman"/>
              </a:rPr>
              <a:t>, calculado por el BCCR, más cuatro puntos porcentuales (TBP+4p.p) aplicables al monto no depositado por la entidad bancaria. El importe de esta multa será depositado en el Fideicomiso Nacional para el Desarrollo (FINADE</a:t>
            </a:r>
            <a:endParaRPr lang="es-ES" kern="0" dirty="0">
              <a:latin typeface="Times New Roman"/>
            </a:endParaRPr>
          </a:p>
        </p:txBody>
      </p:sp>
    </p:spTree>
    <p:extLst>
      <p:ext uri="{BB962C8B-B14F-4D97-AF65-F5344CB8AC3E}">
        <p14:creationId xmlns:p14="http://schemas.microsoft.com/office/powerpoint/2010/main" val="4275764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Partidas </a:t>
            </a:r>
            <a:r>
              <a:rPr lang="es-MX" altLang="es-CR" sz="2800" dirty="0" smtClean="0">
                <a:solidFill>
                  <a:schemeClr val="bg1"/>
                </a:solidFill>
                <a:latin typeface="Times New Roman" panose="02020603050405020304" pitchFamily="18" charset="0"/>
                <a:cs typeface="Times New Roman" panose="02020603050405020304" pitchFamily="18" charset="0"/>
              </a:rPr>
              <a:t>del Catálogo de Encaje que </a:t>
            </a:r>
            <a:r>
              <a:rPr lang="es-MX" altLang="es-CR" sz="2800" dirty="0">
                <a:solidFill>
                  <a:schemeClr val="bg1"/>
                </a:solidFill>
                <a:latin typeface="Times New Roman" panose="02020603050405020304" pitchFamily="18" charset="0"/>
                <a:cs typeface="Times New Roman" panose="02020603050405020304" pitchFamily="18" charset="0"/>
              </a:rPr>
              <a:t>aplican para el cálculo del </a:t>
            </a:r>
            <a:r>
              <a:rPr lang="es-MX" altLang="es-CR" sz="2800" dirty="0" smtClean="0">
                <a:solidFill>
                  <a:schemeClr val="bg1"/>
                </a:solidFill>
                <a:latin typeface="Times New Roman" panose="02020603050405020304" pitchFamily="18" charset="0"/>
                <a:cs typeface="Times New Roman" panose="02020603050405020304" pitchFamily="18" charset="0"/>
              </a:rPr>
              <a:t>Artículo </a:t>
            </a:r>
            <a:r>
              <a:rPr lang="es-MX" altLang="es-CR" sz="2800" dirty="0">
                <a:solidFill>
                  <a:schemeClr val="bg1"/>
                </a:solidFill>
                <a:latin typeface="Times New Roman" panose="02020603050405020304" pitchFamily="18" charset="0"/>
                <a:cs typeface="Times New Roman" panose="02020603050405020304" pitchFamily="18" charset="0"/>
              </a:rPr>
              <a:t>59  de la </a:t>
            </a:r>
            <a:r>
              <a:rPr lang="es-MX" altLang="es-CR" sz="2800" dirty="0" smtClean="0">
                <a:solidFill>
                  <a:schemeClr val="bg1"/>
                </a:solidFill>
                <a:latin typeface="Times New Roman" panose="02020603050405020304" pitchFamily="18" charset="0"/>
                <a:cs typeface="Times New Roman" panose="02020603050405020304" pitchFamily="18" charset="0"/>
              </a:rPr>
              <a:t>(LOSBN) </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2 Tabla"/>
          <p:cNvGraphicFramePr>
            <a:graphicFrameLocks noGrp="1"/>
          </p:cNvGraphicFramePr>
          <p:nvPr>
            <p:extLst>
              <p:ext uri="{D42A27DB-BD31-4B8C-83A1-F6EECF244321}">
                <p14:modId xmlns:p14="http://schemas.microsoft.com/office/powerpoint/2010/main" val="841130240"/>
              </p:ext>
            </p:extLst>
          </p:nvPr>
        </p:nvGraphicFramePr>
        <p:xfrm>
          <a:off x="581114" y="1317098"/>
          <a:ext cx="7870676" cy="4801698"/>
        </p:xfrm>
        <a:graphic>
          <a:graphicData uri="http://schemas.openxmlformats.org/drawingml/2006/table">
            <a:tbl>
              <a:tblPr/>
              <a:tblGrid>
                <a:gridCol w="421388"/>
                <a:gridCol w="3856773"/>
                <a:gridCol w="3592515"/>
              </a:tblGrid>
              <a:tr h="260677">
                <a:tc gridSpan="3">
                  <a:txBody>
                    <a:bodyPr/>
                    <a:lstStyle/>
                    <a:p>
                      <a:pPr algn="ctr" fontAlgn="ctr"/>
                      <a:r>
                        <a:rPr lang="es-ES" sz="700" b="1" i="0" u="none" strike="noStrike" dirty="0">
                          <a:solidFill>
                            <a:srgbClr val="365F91"/>
                          </a:solidFill>
                          <a:effectLst/>
                          <a:latin typeface="Cambria"/>
                        </a:rPr>
                        <a:t>Rubros del Catálogo de Encaje Legal  y la </a:t>
                      </a:r>
                      <a:r>
                        <a:rPr lang="es-ES" sz="700" b="1" i="0" u="none" strike="noStrike" dirty="0" smtClean="0">
                          <a:solidFill>
                            <a:srgbClr val="365F91"/>
                          </a:solidFill>
                          <a:effectLst/>
                          <a:latin typeface="Cambria"/>
                        </a:rPr>
                        <a:t>correspondiente </a:t>
                      </a:r>
                      <a:r>
                        <a:rPr lang="es-ES" sz="700" b="1" i="0" u="none" strike="noStrike" dirty="0">
                          <a:solidFill>
                            <a:srgbClr val="365F91"/>
                          </a:solidFill>
                          <a:effectLst/>
                          <a:latin typeface="Cambria"/>
                        </a:rPr>
                        <a:t>tasa de </a:t>
                      </a:r>
                      <a:r>
                        <a:rPr lang="es-ES" sz="700" b="1" i="0" u="none" strike="noStrike" dirty="0" smtClean="0">
                          <a:solidFill>
                            <a:srgbClr val="365F91"/>
                          </a:solidFill>
                          <a:effectLst/>
                          <a:latin typeface="Cambria"/>
                        </a:rPr>
                        <a:t>interés </a:t>
                      </a:r>
                      <a:r>
                        <a:rPr lang="es-ES" sz="700" b="1" i="0" u="none" strike="noStrike" dirty="0">
                          <a:solidFill>
                            <a:srgbClr val="365F91"/>
                          </a:solidFill>
                          <a:effectLst/>
                          <a:latin typeface="Cambria"/>
                        </a:rPr>
                        <a:t>que se debe aplicar en el cálculo sobre el control del inciso i) e ii), del Artículo 59 de la (LOSBN)</a:t>
                      </a:r>
                    </a:p>
                  </a:txBody>
                  <a:tcPr marL="6411" marR="6411" marT="64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R"/>
                    </a:p>
                  </a:txBody>
                  <a:tcPr/>
                </a:tc>
                <a:tc hMerge="1">
                  <a:txBody>
                    <a:bodyPr/>
                    <a:lstStyle/>
                    <a:p>
                      <a:endParaRPr lang="es-CR"/>
                    </a:p>
                  </a:txBody>
                  <a:tcPr/>
                </a:tc>
              </a:tr>
              <a:tr h="117913">
                <a:tc>
                  <a:txBody>
                    <a:bodyPr/>
                    <a:lstStyle/>
                    <a:p>
                      <a:pPr algn="ctr" fontAlgn="ctr"/>
                      <a:r>
                        <a:rPr lang="es-CR" sz="700" b="1" i="0" u="none" strike="noStrike" dirty="0">
                          <a:solidFill>
                            <a:srgbClr val="365F91"/>
                          </a:solidFill>
                          <a:effectLst/>
                          <a:latin typeface="Cambria"/>
                        </a:rPr>
                        <a:t>Código</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s-CR" sz="700" b="1" i="0" u="none" strike="noStrike" dirty="0">
                          <a:solidFill>
                            <a:srgbClr val="365F91"/>
                          </a:solidFill>
                          <a:effectLst/>
                          <a:latin typeface="Cambria"/>
                        </a:rPr>
                        <a:t>Descripción</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pt-BR" sz="700" b="1" i="0" u="none" strike="noStrike" dirty="0">
                          <a:solidFill>
                            <a:srgbClr val="365F91"/>
                          </a:solidFill>
                          <a:effectLst/>
                          <a:latin typeface="Cambria"/>
                        </a:rPr>
                        <a:t>Tasa de interes de cálculo de EML</a:t>
                      </a:r>
                    </a:p>
                  </a:txBody>
                  <a:tcPr marL="6411" marR="6411" marT="641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117913">
                <a:tc>
                  <a:txBody>
                    <a:bodyPr/>
                    <a:lstStyle/>
                    <a:p>
                      <a:pPr algn="ctr" fontAlgn="ctr"/>
                      <a:r>
                        <a:rPr lang="es-CR" sz="700" b="1" i="0" u="none" strike="noStrike" dirty="0">
                          <a:solidFill>
                            <a:srgbClr val="365F91"/>
                          </a:solidFill>
                          <a:effectLst/>
                          <a:latin typeface="Cambria"/>
                        </a:rPr>
                        <a:t>102</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Depósitos recibidos en cuenta corriente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104</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Depósitos recibidos en cuenta de  ahorro a la  vista</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106</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R" sz="700" b="0" i="0" u="none" strike="noStrike" dirty="0">
                          <a:solidFill>
                            <a:srgbClr val="365F91"/>
                          </a:solidFill>
                          <a:effectLst/>
                          <a:latin typeface="Cambria"/>
                        </a:rPr>
                        <a:t>Cheques certificados emitidos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114</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a la vista mediante Fideicomisos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126</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R" sz="700" b="0" i="0" u="none" strike="noStrike" dirty="0">
                          <a:solidFill>
                            <a:srgbClr val="365F91"/>
                          </a:solidFill>
                          <a:effectLst/>
                          <a:latin typeface="Cambria"/>
                        </a:rPr>
                        <a:t>Depósitos over night</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164</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Otras obligaciones con entidades financieras a la vista</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192</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Otras captaciones a la vista (sólo cuenta 211.99)</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198</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Resto de captaciones a la vista no detalladas</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202</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a plazo de exigibilidad inmediata</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680">
                <a:tc>
                  <a:txBody>
                    <a:bodyPr/>
                    <a:lstStyle/>
                    <a:p>
                      <a:pPr algn="ctr" fontAlgn="ctr"/>
                      <a:r>
                        <a:rPr lang="es-CR" sz="700" b="1" i="0" u="none" strike="noStrike" dirty="0">
                          <a:solidFill>
                            <a:srgbClr val="365F91"/>
                          </a:solidFill>
                          <a:effectLst/>
                          <a:latin typeface="Cambria"/>
                        </a:rPr>
                        <a:t>204</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a plazo</a:t>
                      </a:r>
                      <a:r>
                        <a:rPr lang="es-ES" sz="700" b="1" i="0" u="none" strike="noStrike" baseline="30000" dirty="0">
                          <a:solidFill>
                            <a:srgbClr val="365F91"/>
                          </a:solidFill>
                          <a:effectLst/>
                          <a:latin typeface="Cambria"/>
                        </a:rPr>
                        <a:t> </a:t>
                      </a:r>
                      <a:r>
                        <a:rPr lang="es-ES" sz="700" b="0" i="0" u="none" strike="noStrike" dirty="0">
                          <a:solidFill>
                            <a:srgbClr val="365F91"/>
                          </a:solidFill>
                          <a:effectLst/>
                          <a:latin typeface="Cambria"/>
                        </a:rPr>
                        <a:t>de 1 a 8  días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206</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a plazo de 9 a 15  días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208</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a plazo de 16 a 30  días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220</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mediante  venta de títulos valores con pacto de recompra, a  plazo de  1 a 8  días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222</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mediante  venta de títulos valores con pacto de recompra, a  plazo de  9 a 15  días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224</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mediante  venta de títulos valores con pacto de recompra, a  plazo de  16 a 30  días </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235</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de fondos en el MIL y en el MIB, constituida a plazos entre 1 y 8 días inclusive</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1" i="0" u="none" strike="noStrike" dirty="0">
                          <a:solidFill>
                            <a:srgbClr val="002060"/>
                          </a:solidFill>
                          <a:effectLst/>
                          <a:latin typeface="Cambria"/>
                        </a:rPr>
                        <a:t>0%</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237</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de fondos en el MIL y en el MIB, constituido a plazos entre 9 y 14 días inclusive</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1" i="0" u="none" strike="noStrike" dirty="0">
                          <a:solidFill>
                            <a:srgbClr val="002060"/>
                          </a:solidFill>
                          <a:effectLst/>
                          <a:latin typeface="Cambria"/>
                        </a:rPr>
                        <a:t>0%</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13">
                <a:tc>
                  <a:txBody>
                    <a:bodyPr/>
                    <a:lstStyle/>
                    <a:p>
                      <a:pPr algn="ctr" fontAlgn="ctr"/>
                      <a:r>
                        <a:rPr lang="es-CR" sz="700" b="1" i="0" u="none" strike="noStrike" dirty="0">
                          <a:solidFill>
                            <a:srgbClr val="365F91"/>
                          </a:solidFill>
                          <a:effectLst/>
                          <a:latin typeface="Cambria"/>
                        </a:rPr>
                        <a:t>239</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de fondos en el MIL y en el MIB, constituida a plazos entre 15 y 30 días inclusive</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141">
                <a:tc>
                  <a:txBody>
                    <a:bodyPr/>
                    <a:lstStyle/>
                    <a:p>
                      <a:pPr algn="ctr" fontAlgn="ctr"/>
                      <a:r>
                        <a:rPr lang="es-CR" sz="700" b="1" i="0" u="none" strike="noStrike" dirty="0">
                          <a:solidFill>
                            <a:srgbClr val="365F91"/>
                          </a:solidFill>
                          <a:effectLst/>
                          <a:latin typeface="Cambria"/>
                        </a:rPr>
                        <a:t>251</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de fondos en otros  mercados organizados de dinero,  constituida a plazos entre 1 y 8 días inclusive</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1" i="0" u="none" strike="noStrike" dirty="0">
                          <a:solidFill>
                            <a:srgbClr val="002060"/>
                          </a:solidFill>
                          <a:effectLst/>
                          <a:latin typeface="Cambria"/>
                        </a:rPr>
                        <a:t>0%</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141">
                <a:tc>
                  <a:txBody>
                    <a:bodyPr/>
                    <a:lstStyle/>
                    <a:p>
                      <a:pPr algn="ctr" fontAlgn="ctr"/>
                      <a:r>
                        <a:rPr lang="es-CR" sz="700" b="1" i="0" u="none" strike="noStrike" dirty="0">
                          <a:solidFill>
                            <a:srgbClr val="365F91"/>
                          </a:solidFill>
                          <a:effectLst/>
                          <a:latin typeface="Cambria"/>
                        </a:rPr>
                        <a:t>253</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de fondos en otros  mercados organizados de dinero,  constituida a plazos entre 9 y 14 días inclusive</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1" i="0" u="none" strike="noStrike" dirty="0">
                          <a:solidFill>
                            <a:srgbClr val="002060"/>
                          </a:solidFill>
                          <a:effectLst/>
                          <a:latin typeface="Cambria"/>
                        </a:rPr>
                        <a:t>0%</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141">
                <a:tc>
                  <a:txBody>
                    <a:bodyPr/>
                    <a:lstStyle/>
                    <a:p>
                      <a:pPr algn="ctr" fontAlgn="ctr"/>
                      <a:r>
                        <a:rPr lang="es-CR" sz="700" b="1" i="0" u="none" strike="noStrike" dirty="0">
                          <a:solidFill>
                            <a:srgbClr val="365F91"/>
                          </a:solidFill>
                          <a:effectLst/>
                          <a:latin typeface="Cambria"/>
                        </a:rPr>
                        <a:t>255</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0" i="0" u="none" strike="noStrike" dirty="0">
                          <a:solidFill>
                            <a:srgbClr val="365F91"/>
                          </a:solidFill>
                          <a:effectLst/>
                          <a:latin typeface="Cambria"/>
                        </a:rPr>
                        <a:t>Captación de fondos en otros  mercados organizados de dinero,  constituida a plazos entre 15 y 30 días inclusive</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R" sz="700" b="0" i="0" u="none" strike="noStrike" dirty="0">
                          <a:effectLst/>
                          <a:latin typeface="Cambria"/>
                        </a:rPr>
                        <a:t>15%</a:t>
                      </a:r>
                    </a:p>
                  </a:txBody>
                  <a:tcPr marL="6411" marR="6411" marT="641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309">
                <a:tc>
                  <a:txBody>
                    <a:bodyPr/>
                    <a:lstStyle/>
                    <a:p>
                      <a:pPr algn="ctr" fontAlgn="ctr"/>
                      <a:r>
                        <a:rPr lang="es-CR" sz="700" b="1" i="0" u="none" strike="noStrike" dirty="0">
                          <a:solidFill>
                            <a:srgbClr val="365F91"/>
                          </a:solidFill>
                          <a:effectLst/>
                          <a:latin typeface="Cambria"/>
                        </a:rPr>
                        <a:t>302</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700" b="1" i="0" u="none" strike="noStrike" dirty="0">
                          <a:solidFill>
                            <a:srgbClr val="365F91"/>
                          </a:solidFill>
                          <a:effectLst/>
                          <a:latin typeface="Cambria"/>
                        </a:rPr>
                        <a:t>Depósitos  en cuenta corriente  mantenidos en  bancos estatales según  inciso i) del  Artículo 59 de la  Ley Orgánica del  S.B.N.</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ES" sz="700" b="0" i="0" u="none" strike="noStrike" dirty="0">
                          <a:effectLst/>
                          <a:latin typeface="Cambria"/>
                        </a:rPr>
                        <a:t>En el rubro 302 y 308 el Banco Privado que se encuentre acogido a la opción i) del Artículo 59, debe reportar los saldos diarios mantenidos en la cuenta corriente que mantienen en el Fondo de Crédito para el Desarrollo</a:t>
                      </a:r>
                    </a:p>
                  </a:txBody>
                  <a:tcPr marL="6411" marR="6411" marT="641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309">
                <a:tc>
                  <a:txBody>
                    <a:bodyPr/>
                    <a:lstStyle/>
                    <a:p>
                      <a:pPr algn="ctr" fontAlgn="ctr"/>
                      <a:r>
                        <a:rPr lang="es-CR" sz="700" b="1" i="0" u="none" strike="noStrike" dirty="0">
                          <a:solidFill>
                            <a:srgbClr val="365F91"/>
                          </a:solidFill>
                          <a:effectLst/>
                          <a:latin typeface="Cambria"/>
                        </a:rPr>
                        <a:t>308</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700" b="1" i="0" u="none" strike="noStrike" dirty="0">
                          <a:solidFill>
                            <a:srgbClr val="365F91"/>
                          </a:solidFill>
                          <a:effectLst/>
                          <a:latin typeface="Cambria"/>
                        </a:rPr>
                        <a:t>Depósitos  a la vista  (distintos de cuenta corriente) mantenidos en bancos estatales según  inciso i) del  Artículo 59 de la  Ley Orgánica del  S.B.N.</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R"/>
                    </a:p>
                  </a:txBody>
                  <a:tcPr/>
                </a:tc>
              </a:tr>
              <a:tr h="441146">
                <a:tc>
                  <a:txBody>
                    <a:bodyPr/>
                    <a:lstStyle/>
                    <a:p>
                      <a:pPr algn="ctr" fontAlgn="ctr"/>
                      <a:r>
                        <a:rPr lang="es-CR" sz="700" b="1" i="0" u="none" strike="noStrike" dirty="0">
                          <a:solidFill>
                            <a:srgbClr val="365F91"/>
                          </a:solidFill>
                          <a:effectLst/>
                          <a:latin typeface="Cambria"/>
                        </a:rPr>
                        <a:t>582</a:t>
                      </a:r>
                    </a:p>
                  </a:txBody>
                  <a:tcPr marL="6411" marR="6411" marT="641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700" b="1" i="0" u="none" strike="noStrike" dirty="0">
                          <a:solidFill>
                            <a:srgbClr val="365F91"/>
                          </a:solidFill>
                          <a:effectLst/>
                          <a:latin typeface="Cambria"/>
                        </a:rPr>
                        <a:t>Préstamos otorgados por bancos privados al sector privado </a:t>
                      </a:r>
                      <a:r>
                        <a:rPr lang="es-ES" sz="700" b="1" i="0" u="sng" strike="noStrike" dirty="0">
                          <a:solidFill>
                            <a:srgbClr val="365F91"/>
                          </a:solidFill>
                          <a:effectLst/>
                          <a:latin typeface="Cambria"/>
                        </a:rPr>
                        <a:t>según inciso ii)</a:t>
                      </a:r>
                      <a:r>
                        <a:rPr lang="es-ES" sz="700" b="1" i="0" u="none" strike="noStrike" dirty="0">
                          <a:solidFill>
                            <a:srgbClr val="365F91"/>
                          </a:solidFill>
                          <a:effectLst/>
                          <a:latin typeface="Cambria"/>
                        </a:rPr>
                        <a:t> del Artículo 59 de la Ley Orgánica del  S.B.N.</a:t>
                      </a:r>
                    </a:p>
                  </a:txBody>
                  <a:tcPr marL="6411" marR="6411" marT="64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700" b="0" i="0" u="none" strike="noStrike" dirty="0">
                          <a:effectLst/>
                          <a:latin typeface="Cambria"/>
                        </a:rPr>
                        <a:t>En el rubro 582 el Banco Privado que se encuentre acogido a la opción ii) del Artículo 59, debe reportar el saldo diario de los préstamos otorgados de acuerdo con los programas aprobados por el Sistema de Banca para el Desarrollo</a:t>
                      </a:r>
                    </a:p>
                  </a:txBody>
                  <a:tcPr marL="6411" marR="6411" marT="641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1720">
                <a:tc gridSpan="3">
                  <a:txBody>
                    <a:bodyPr/>
                    <a:lstStyle/>
                    <a:p>
                      <a:pPr algn="l" fontAlgn="ctr"/>
                      <a:r>
                        <a:rPr lang="es-ES" sz="700" b="1" i="0" u="none" strike="noStrike" dirty="0">
                          <a:solidFill>
                            <a:srgbClr val="365F91"/>
                          </a:solidFill>
                          <a:effectLst/>
                          <a:latin typeface="Cambria"/>
                        </a:rPr>
                        <a:t>Nota: </a:t>
                      </a:r>
                      <a:r>
                        <a:rPr lang="es-ES" sz="700" b="0" i="0" u="none" strike="noStrike" dirty="0">
                          <a:solidFill>
                            <a:srgbClr val="1F497D"/>
                          </a:solidFill>
                          <a:effectLst/>
                          <a:latin typeface="Cambria"/>
                        </a:rPr>
                        <a:t>Mediante Artículo 8 del Acta de la Sesión 5454-2010 celebrada el 3 de marzo del 2010, la Junta Directiva del Banco Central de Costa Rica, modificó el Título III, Capítulo I, Literal D, Numeral 4 de las Regulaciones de Política Monetaria, de tal manera que </a:t>
                      </a:r>
                      <a:r>
                        <a:rPr lang="es-ES" sz="700" b="1" i="0" u="sng" strike="noStrike" dirty="0">
                          <a:solidFill>
                            <a:srgbClr val="1F497D"/>
                          </a:solidFill>
                          <a:effectLst/>
                          <a:latin typeface="Cambria"/>
                        </a:rPr>
                        <a:t>a partir del 1° de julio del 2010</a:t>
                      </a:r>
                      <a:r>
                        <a:rPr lang="es-ES" sz="700" b="0" i="0" u="none" strike="noStrike" dirty="0">
                          <a:solidFill>
                            <a:srgbClr val="1F497D"/>
                          </a:solidFill>
                          <a:effectLst/>
                          <a:latin typeface="Cambria"/>
                        </a:rPr>
                        <a:t>, se exceptúan del requerimiento de encaje legal, las obligaciones a 14 días o menos, constituidas en los mercados organizados de dinero por las entidades sujetas a la supervisión de la SUGEF, SUGEVAL, SUPEN y SUGESE.  Por esa razón, se aclara que para el cálculo sobre el control del Artículo 59, las "partidas o rubros" 235, 237, 251 y 253" NO se les aplica el 15% de la tasa de encaje, ya que de acuerdo con lo indicado anteriormente, estas captaciones están </a:t>
                      </a:r>
                      <a:r>
                        <a:rPr lang="es-ES" sz="700" b="0" i="0" u="none" strike="noStrike" dirty="0" smtClean="0">
                          <a:solidFill>
                            <a:srgbClr val="1F497D"/>
                          </a:solidFill>
                          <a:effectLst/>
                          <a:latin typeface="Cambria"/>
                        </a:rPr>
                        <a:t>exentas </a:t>
                      </a:r>
                      <a:r>
                        <a:rPr lang="es-ES" sz="700" b="0" i="0" u="none" strike="noStrike" dirty="0">
                          <a:solidFill>
                            <a:srgbClr val="1F497D"/>
                          </a:solidFill>
                          <a:effectLst/>
                          <a:latin typeface="Cambria"/>
                        </a:rPr>
                        <a:t>del Encaje Mínimo Legal, por lo que su deducción es cero(0).</a:t>
                      </a:r>
                      <a:endParaRPr lang="es-ES" sz="700" b="1" i="0" u="none" strike="noStrike" dirty="0">
                        <a:solidFill>
                          <a:srgbClr val="365F91"/>
                        </a:solidFill>
                        <a:effectLst/>
                        <a:latin typeface="Cambria"/>
                      </a:endParaRPr>
                    </a:p>
                  </a:txBody>
                  <a:tcPr marL="6411" marR="6411" marT="64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R"/>
                    </a:p>
                  </a:txBody>
                  <a:tcPr/>
                </a:tc>
                <a:tc hMerge="1">
                  <a:txBody>
                    <a:bodyPr/>
                    <a:lstStyle/>
                    <a:p>
                      <a:endParaRPr lang="es-CR"/>
                    </a:p>
                  </a:txBody>
                  <a:tcPr/>
                </a:tc>
              </a:tr>
            </a:tbl>
          </a:graphicData>
        </a:graphic>
      </p:graphicFrame>
    </p:spTree>
    <p:extLst>
      <p:ext uri="{BB962C8B-B14F-4D97-AF65-F5344CB8AC3E}">
        <p14:creationId xmlns:p14="http://schemas.microsoft.com/office/powerpoint/2010/main" val="13294365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fontScale="90000"/>
          </a:bodyPr>
          <a:lstStyle/>
          <a:p>
            <a:pPr algn="l"/>
            <a:r>
              <a:rPr lang="es-MX" altLang="es-CR" sz="2800" dirty="0" smtClean="0">
                <a:solidFill>
                  <a:schemeClr val="bg1"/>
                </a:solidFill>
                <a:latin typeface="Times New Roman" panose="02020603050405020304" pitchFamily="18" charset="0"/>
                <a:cs typeface="Times New Roman" panose="02020603050405020304" pitchFamily="18" charset="0"/>
              </a:rPr>
              <a:t>Traslado del Inciso i) al Inciso ii) </a:t>
            </a:r>
            <a:r>
              <a:rPr lang="es-MX" altLang="es-CR" sz="2800" dirty="0">
                <a:solidFill>
                  <a:schemeClr val="bg1"/>
                </a:solidFill>
                <a:latin typeface="Times New Roman" panose="02020603050405020304" pitchFamily="18" charset="0"/>
                <a:cs typeface="Times New Roman" panose="02020603050405020304" pitchFamily="18" charset="0"/>
              </a:rPr>
              <a:t>del </a:t>
            </a:r>
            <a:r>
              <a:rPr lang="es-MX" altLang="es-CR" sz="2800" dirty="0" smtClean="0">
                <a:solidFill>
                  <a:schemeClr val="bg1"/>
                </a:solidFill>
                <a:latin typeface="Times New Roman" panose="02020603050405020304" pitchFamily="18" charset="0"/>
                <a:cs typeface="Times New Roman" panose="02020603050405020304" pitchFamily="18" charset="0"/>
              </a:rPr>
              <a:t>Artículo </a:t>
            </a:r>
            <a:r>
              <a:rPr lang="es-MX" altLang="es-CR" sz="2800" dirty="0">
                <a:solidFill>
                  <a:schemeClr val="bg1"/>
                </a:solidFill>
                <a:latin typeface="Times New Roman" panose="02020603050405020304" pitchFamily="18" charset="0"/>
                <a:cs typeface="Times New Roman" panose="02020603050405020304" pitchFamily="18" charset="0"/>
              </a:rPr>
              <a:t>59 de la LOSBN</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3" name="2 Rectángulo"/>
          <p:cNvSpPr/>
          <p:nvPr/>
        </p:nvSpPr>
        <p:spPr>
          <a:xfrm>
            <a:off x="457200" y="1549636"/>
            <a:ext cx="8379151" cy="3970318"/>
          </a:xfrm>
          <a:prstGeom prst="rect">
            <a:avLst/>
          </a:prstGeom>
        </p:spPr>
        <p:txBody>
          <a:bodyPr wrap="square">
            <a:spAutoFit/>
          </a:bodyPr>
          <a:lstStyle/>
          <a:p>
            <a:pPr marL="285750" indent="-285750" algn="just">
              <a:buFont typeface="Wingdings" panose="05000000000000000000" pitchFamily="2" charset="2"/>
              <a:buChar char="q"/>
            </a:pPr>
            <a:r>
              <a:rPr lang="es-CR" dirty="0">
                <a:latin typeface="Times New Roman" panose="02020603050405020304" pitchFamily="18" charset="0"/>
                <a:cs typeface="Times New Roman" panose="02020603050405020304" pitchFamily="18" charset="0"/>
              </a:rPr>
              <a:t>Si un banco </a:t>
            </a:r>
            <a:r>
              <a:rPr lang="es-CR" dirty="0" smtClean="0">
                <a:latin typeface="Times New Roman" panose="02020603050405020304" pitchFamily="18" charset="0"/>
                <a:cs typeface="Times New Roman" panose="02020603050405020304" pitchFamily="18" charset="0"/>
              </a:rPr>
              <a:t>privado </a:t>
            </a:r>
            <a:r>
              <a:rPr lang="es-ES" dirty="0" smtClean="0">
                <a:latin typeface="Times New Roman" panose="02020603050405020304" pitchFamily="18" charset="0"/>
                <a:cs typeface="Times New Roman" panose="02020603050405020304" pitchFamily="18" charset="0"/>
              </a:rPr>
              <a:t>decide </a:t>
            </a:r>
            <a:r>
              <a:rPr lang="es-ES" dirty="0">
                <a:latin typeface="Times New Roman" panose="02020603050405020304" pitchFamily="18" charset="0"/>
                <a:cs typeface="Times New Roman" panose="02020603050405020304" pitchFamily="18" charset="0"/>
              </a:rPr>
              <a:t>cambiarse de la opción descrita en el inciso i) a la del </a:t>
            </a:r>
            <a:r>
              <a:rPr lang="es-ES" dirty="0" smtClean="0">
                <a:latin typeface="Times New Roman" panose="02020603050405020304" pitchFamily="18" charset="0"/>
                <a:cs typeface="Times New Roman" panose="02020603050405020304" pitchFamily="18" charset="0"/>
              </a:rPr>
              <a:t>inciso ii</a:t>
            </a:r>
            <a:r>
              <a:rPr lang="es-ES" dirty="0">
                <a:latin typeface="Times New Roman" panose="02020603050405020304" pitchFamily="18" charset="0"/>
                <a:cs typeface="Times New Roman" panose="02020603050405020304" pitchFamily="18" charset="0"/>
              </a:rPr>
              <a:t>) del artículo 59 de la Ley N° 1644, “deberá solicitarlo al </a:t>
            </a:r>
            <a:r>
              <a:rPr lang="es-ES" dirty="0" smtClean="0">
                <a:latin typeface="Times New Roman" panose="02020603050405020304" pitchFamily="18" charset="0"/>
                <a:cs typeface="Times New Roman" panose="02020603050405020304" pitchFamily="18" charset="0"/>
              </a:rPr>
              <a:t>Consejo Rector </a:t>
            </a:r>
            <a:r>
              <a:rPr lang="es-ES" dirty="0">
                <a:latin typeface="Times New Roman" panose="02020603050405020304" pitchFamily="18" charset="0"/>
                <a:cs typeface="Times New Roman" panose="02020603050405020304" pitchFamily="18" charset="0"/>
              </a:rPr>
              <a:t>y la SUGEF, al menos con seis meses antes a la fecha </a:t>
            </a:r>
            <a:r>
              <a:rPr lang="es-ES" dirty="0" smtClean="0">
                <a:latin typeface="Times New Roman" panose="02020603050405020304" pitchFamily="18" charset="0"/>
                <a:cs typeface="Times New Roman" panose="02020603050405020304" pitchFamily="18" charset="0"/>
              </a:rPr>
              <a:t>de iniciar </a:t>
            </a:r>
            <a:r>
              <a:rPr lang="es-ES" dirty="0">
                <a:latin typeface="Times New Roman" panose="02020603050405020304" pitchFamily="18" charset="0"/>
                <a:cs typeface="Times New Roman" panose="02020603050405020304" pitchFamily="18" charset="0"/>
              </a:rPr>
              <a:t>el traslado. De acuerdo con la solicitud del banco privado</a:t>
            </a:r>
            <a:r>
              <a:rPr lang="es-ES" dirty="0" smtClean="0">
                <a:latin typeface="Times New Roman" panose="02020603050405020304" pitchFamily="18" charset="0"/>
                <a:cs typeface="Times New Roman" panose="02020603050405020304" pitchFamily="18" charset="0"/>
              </a:rPr>
              <a:t>, el </a:t>
            </a:r>
            <a:r>
              <a:rPr lang="es-ES" dirty="0">
                <a:latin typeface="Times New Roman" panose="02020603050405020304" pitchFamily="18" charset="0"/>
                <a:cs typeface="Times New Roman" panose="02020603050405020304" pitchFamily="18" charset="0"/>
              </a:rPr>
              <a:t>reintegro de recursos se efectuará según un plan de </a:t>
            </a:r>
            <a:r>
              <a:rPr lang="es-ES" dirty="0" smtClean="0">
                <a:latin typeface="Times New Roman" panose="02020603050405020304" pitchFamily="18" charset="0"/>
                <a:cs typeface="Times New Roman" panose="02020603050405020304" pitchFamily="18" charset="0"/>
              </a:rPr>
              <a:t>devolución que </a:t>
            </a:r>
            <a:r>
              <a:rPr lang="es-ES" dirty="0">
                <a:latin typeface="Times New Roman" panose="02020603050405020304" pitchFamily="18" charset="0"/>
                <a:cs typeface="Times New Roman" panose="02020603050405020304" pitchFamily="18" charset="0"/>
              </a:rPr>
              <a:t>él o los bancos administradores determinen adecuado </a:t>
            </a:r>
            <a:r>
              <a:rPr lang="es-ES" dirty="0" smtClean="0">
                <a:latin typeface="Times New Roman" panose="02020603050405020304" pitchFamily="18" charset="0"/>
                <a:cs typeface="Times New Roman" panose="02020603050405020304" pitchFamily="18" charset="0"/>
              </a:rPr>
              <a:t>para el </a:t>
            </a:r>
            <a:r>
              <a:rPr lang="es-ES" dirty="0">
                <a:latin typeface="Times New Roman" panose="02020603050405020304" pitchFamily="18" charset="0"/>
                <a:cs typeface="Times New Roman" panose="02020603050405020304" pitchFamily="18" charset="0"/>
              </a:rPr>
              <a:t>período solicitado, este se conocerá en la sesión ordinaria </a:t>
            </a:r>
            <a:r>
              <a:rPr lang="es-ES" dirty="0" smtClean="0">
                <a:latin typeface="Times New Roman" panose="02020603050405020304" pitchFamily="18" charset="0"/>
                <a:cs typeface="Times New Roman" panose="02020603050405020304" pitchFamily="18" charset="0"/>
              </a:rPr>
              <a:t>del Consejo </a:t>
            </a:r>
            <a:r>
              <a:rPr lang="es-ES" dirty="0">
                <a:latin typeface="Times New Roman" panose="02020603050405020304" pitchFamily="18" charset="0"/>
                <a:cs typeface="Times New Roman" panose="02020603050405020304" pitchFamily="18" charset="0"/>
              </a:rPr>
              <a:t>Rector para aprobarlo y determinar el plazo máximo </a:t>
            </a:r>
            <a:r>
              <a:rPr lang="es-ES" dirty="0" smtClean="0">
                <a:latin typeface="Times New Roman" panose="02020603050405020304" pitchFamily="18" charset="0"/>
                <a:cs typeface="Times New Roman" panose="02020603050405020304" pitchFamily="18" charset="0"/>
              </a:rPr>
              <a:t>que durará </a:t>
            </a:r>
            <a:r>
              <a:rPr lang="es-ES" dirty="0">
                <a:latin typeface="Times New Roman" panose="02020603050405020304" pitchFamily="18" charset="0"/>
                <a:cs typeface="Times New Roman" panose="02020603050405020304" pitchFamily="18" charset="0"/>
              </a:rPr>
              <a:t>el período de reintegro del dinero</a:t>
            </a:r>
            <a:r>
              <a:rPr lang="es-ES"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q"/>
            </a:pPr>
            <a:endParaRPr lang="es-ES" kern="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endParaRPr lang="es-ES" kern="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s-CR" dirty="0">
                <a:latin typeface="Times New Roman" panose="02020603050405020304" pitchFamily="18" charset="0"/>
                <a:cs typeface="Times New Roman" panose="02020603050405020304" pitchFamily="18" charset="0"/>
              </a:rPr>
              <a:t>El banco privado </a:t>
            </a:r>
            <a:r>
              <a:rPr lang="es-CR" dirty="0" smtClean="0">
                <a:latin typeface="Times New Roman" panose="02020603050405020304" pitchFamily="18" charset="0"/>
                <a:cs typeface="Times New Roman" panose="02020603050405020304" pitchFamily="18" charset="0"/>
              </a:rPr>
              <a:t>podrá </a:t>
            </a:r>
            <a:r>
              <a:rPr lang="es-ES" dirty="0" smtClean="0">
                <a:latin typeface="Times New Roman" panose="02020603050405020304" pitchFamily="18" charset="0"/>
                <a:cs typeface="Times New Roman" panose="02020603050405020304" pitchFamily="18" charset="0"/>
              </a:rPr>
              <a:t>devolverse </a:t>
            </a:r>
            <a:r>
              <a:rPr lang="es-ES" dirty="0">
                <a:latin typeface="Times New Roman" panose="02020603050405020304" pitchFamily="18" charset="0"/>
                <a:cs typeface="Times New Roman" panose="02020603050405020304" pitchFamily="18" charset="0"/>
              </a:rPr>
              <a:t>del inciso ii) al i) del artículo 59 de la Ley 1644, </a:t>
            </a:r>
            <a:r>
              <a:rPr lang="es-ES" dirty="0" smtClean="0">
                <a:latin typeface="Times New Roman" panose="02020603050405020304" pitchFamily="18" charset="0"/>
                <a:cs typeface="Times New Roman" panose="02020603050405020304" pitchFamily="18" charset="0"/>
              </a:rPr>
              <a:t>siempre y </a:t>
            </a:r>
            <a:r>
              <a:rPr lang="es-ES" dirty="0">
                <a:latin typeface="Times New Roman" panose="02020603050405020304" pitchFamily="18" charset="0"/>
                <a:cs typeface="Times New Roman" panose="02020603050405020304" pitchFamily="18" charset="0"/>
              </a:rPr>
              <a:t>cuando haya cumplido con un período mínimo de permanencia </a:t>
            </a:r>
            <a:r>
              <a:rPr lang="es-ES" dirty="0" smtClean="0">
                <a:latin typeface="Times New Roman" panose="02020603050405020304" pitchFamily="18" charset="0"/>
                <a:cs typeface="Times New Roman" panose="02020603050405020304" pitchFamily="18" charset="0"/>
              </a:rPr>
              <a:t>en el </a:t>
            </a:r>
            <a:r>
              <a:rPr lang="es-ES" dirty="0">
                <a:latin typeface="Times New Roman" panose="02020603050405020304" pitchFamily="18" charset="0"/>
                <a:cs typeface="Times New Roman" panose="02020603050405020304" pitchFamily="18" charset="0"/>
              </a:rPr>
              <a:t>inciso ii) de cinco años y deberá informar al Consejo Rector al menos tres meses antes de la fecha prevista para el cambio de inciso</a:t>
            </a:r>
            <a:r>
              <a:rPr lang="es-ES" dirty="0" smtClean="0">
                <a:latin typeface="Times New Roman" panose="02020603050405020304" pitchFamily="18" charset="0"/>
                <a:cs typeface="Times New Roman" panose="02020603050405020304" pitchFamily="18" charset="0"/>
              </a:rPr>
              <a:t>. A </a:t>
            </a:r>
            <a:r>
              <a:rPr lang="es-ES" dirty="0">
                <a:latin typeface="Times New Roman" panose="02020603050405020304" pitchFamily="18" charset="0"/>
                <a:cs typeface="Times New Roman" panose="02020603050405020304" pitchFamily="18" charset="0"/>
              </a:rPr>
              <a:t>partir de la fecha del traslado, cumplirá con todo lo dispuesto </a:t>
            </a:r>
            <a:r>
              <a:rPr lang="es-ES" dirty="0" smtClean="0">
                <a:latin typeface="Times New Roman" panose="02020603050405020304" pitchFamily="18" charset="0"/>
                <a:cs typeface="Times New Roman" panose="02020603050405020304" pitchFamily="18" charset="0"/>
              </a:rPr>
              <a:t>en </a:t>
            </a:r>
            <a:r>
              <a:rPr lang="es-CR" dirty="0" smtClean="0">
                <a:latin typeface="Times New Roman" panose="02020603050405020304" pitchFamily="18" charset="0"/>
                <a:cs typeface="Times New Roman" panose="02020603050405020304" pitchFamily="18" charset="0"/>
              </a:rPr>
              <a:t>el </a:t>
            </a:r>
            <a:r>
              <a:rPr lang="es-CR" dirty="0">
                <a:latin typeface="Times New Roman" panose="02020603050405020304" pitchFamily="18" charset="0"/>
                <a:cs typeface="Times New Roman" panose="02020603050405020304" pitchFamily="18" charset="0"/>
              </a:rPr>
              <a:t>inciso i).</a:t>
            </a:r>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247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defRPr/>
            </a:pPr>
            <a:r>
              <a:rPr lang="es-MX" sz="3200" dirty="0" smtClean="0">
                <a:solidFill>
                  <a:schemeClr val="bg1"/>
                </a:solidFill>
                <a:latin typeface="Book Antiqua" pitchFamily="18" charset="0"/>
              </a:rPr>
              <a:t>Contacto:</a:t>
            </a:r>
            <a:endParaRPr lang="es-MX" sz="3200" dirty="0">
              <a:solidFill>
                <a:schemeClr val="bg1"/>
              </a:solidFill>
              <a:latin typeface="Book Antiqua" pitchFamily="18" charset="0"/>
            </a:endParaRPr>
          </a:p>
        </p:txBody>
      </p:sp>
      <p:sp>
        <p:nvSpPr>
          <p:cNvPr id="2" name="1 Rectángulo"/>
          <p:cNvSpPr/>
          <p:nvPr/>
        </p:nvSpPr>
        <p:spPr>
          <a:xfrm>
            <a:off x="1786071" y="2551837"/>
            <a:ext cx="5623133" cy="3385542"/>
          </a:xfrm>
          <a:prstGeom prst="rect">
            <a:avLst/>
          </a:prstGeom>
        </p:spPr>
        <p:txBody>
          <a:bodyPr wrap="square">
            <a:spAutoFit/>
          </a:bodyPr>
          <a:lstStyle/>
          <a:p>
            <a:pPr algn="ctr">
              <a:buFontTx/>
              <a:buNone/>
              <a:defRPr/>
            </a:pPr>
            <a:r>
              <a:rPr lang="en-US" dirty="0">
                <a:latin typeface="Book Antiqua" pitchFamily="18" charset="0"/>
              </a:rPr>
              <a:t>ALEXIS  VARGAS  SANABRIA</a:t>
            </a:r>
            <a:endParaRPr lang="es-CR" dirty="0">
              <a:latin typeface="Book Antiqua" pitchFamily="18" charset="0"/>
            </a:endParaRPr>
          </a:p>
          <a:p>
            <a:pPr algn="ctr">
              <a:buFontTx/>
              <a:buNone/>
              <a:defRPr/>
            </a:pPr>
            <a:r>
              <a:rPr lang="es-CR" dirty="0">
                <a:latin typeface="Book Antiqua" pitchFamily="18" charset="0"/>
              </a:rPr>
              <a:t>Usuario Responsable </a:t>
            </a:r>
            <a:r>
              <a:rPr lang="es-CR" dirty="0" smtClean="0">
                <a:latin typeface="Book Antiqua" pitchFamily="18" charset="0"/>
              </a:rPr>
              <a:t>Clase de Datos Encaje Legal</a:t>
            </a:r>
            <a:endParaRPr lang="es-CR" dirty="0">
              <a:latin typeface="Book Antiqua" pitchFamily="18" charset="0"/>
            </a:endParaRPr>
          </a:p>
          <a:p>
            <a:pPr algn="ctr">
              <a:buFontTx/>
              <a:buNone/>
              <a:defRPr/>
            </a:pPr>
            <a:r>
              <a:rPr lang="es-CR" dirty="0">
                <a:latin typeface="Book Antiqua" pitchFamily="18" charset="0"/>
              </a:rPr>
              <a:t>Departamento </a:t>
            </a:r>
            <a:r>
              <a:rPr lang="es-CR" dirty="0" smtClean="0">
                <a:latin typeface="Book Antiqua" pitchFamily="18" charset="0"/>
              </a:rPr>
              <a:t>Administración  de la Información</a:t>
            </a:r>
          </a:p>
          <a:p>
            <a:pPr algn="ctr">
              <a:buFontTx/>
              <a:buNone/>
              <a:defRPr/>
            </a:pPr>
            <a:r>
              <a:rPr lang="es-CR" dirty="0" smtClean="0">
                <a:latin typeface="Book Antiqua" pitchFamily="18" charset="0"/>
              </a:rPr>
              <a:t>Departamento Servicios Técnicos</a:t>
            </a:r>
          </a:p>
          <a:p>
            <a:pPr algn="ctr">
              <a:buFontTx/>
              <a:buNone/>
              <a:defRPr/>
            </a:pPr>
            <a:r>
              <a:rPr lang="es-CR" dirty="0" smtClean="0">
                <a:latin typeface="Book Antiqua" pitchFamily="18" charset="0"/>
              </a:rPr>
              <a:t>Tel</a:t>
            </a:r>
            <a:r>
              <a:rPr lang="es-CR" dirty="0">
                <a:latin typeface="Book Antiqua" pitchFamily="18" charset="0"/>
              </a:rPr>
              <a:t>:  (506) 2243-5027</a:t>
            </a:r>
          </a:p>
          <a:p>
            <a:pPr algn="ctr">
              <a:buFontTx/>
              <a:buNone/>
              <a:defRPr/>
            </a:pPr>
            <a:r>
              <a:rPr lang="es-CR" dirty="0">
                <a:latin typeface="Book Antiqua" pitchFamily="18" charset="0"/>
              </a:rPr>
              <a:t>Fax (506) 2243-4849</a:t>
            </a:r>
          </a:p>
          <a:p>
            <a:pPr algn="ctr">
              <a:buFontTx/>
              <a:buNone/>
              <a:defRPr/>
            </a:pPr>
            <a:r>
              <a:rPr lang="es-CR" dirty="0">
                <a:latin typeface="Book Antiqua" pitchFamily="18" charset="0"/>
              </a:rPr>
              <a:t>E-mail: </a:t>
            </a:r>
            <a:r>
              <a:rPr lang="es-CR" dirty="0" smtClean="0">
                <a:latin typeface="Book Antiqua" pitchFamily="18" charset="0"/>
                <a:hlinkClick r:id="rId3"/>
              </a:rPr>
              <a:t>vargassl@sugef.fi.cr</a:t>
            </a:r>
            <a:endParaRPr lang="es-CR" dirty="0" smtClean="0">
              <a:latin typeface="Book Antiqua" pitchFamily="18" charset="0"/>
            </a:endParaRPr>
          </a:p>
          <a:p>
            <a:pPr algn="ctr">
              <a:buFontTx/>
              <a:buNone/>
              <a:defRPr/>
            </a:pPr>
            <a:endParaRPr lang="es-CR" dirty="0">
              <a:latin typeface="Book Antiqua" pitchFamily="18" charset="0"/>
            </a:endParaRPr>
          </a:p>
          <a:p>
            <a:pPr algn="ctr">
              <a:buFontTx/>
              <a:buNone/>
              <a:defRPr/>
            </a:pPr>
            <a:endParaRPr lang="es-CR" dirty="0" smtClean="0">
              <a:latin typeface="Book Antiqua" pitchFamily="18" charset="0"/>
            </a:endParaRPr>
          </a:p>
          <a:p>
            <a:pPr algn="ctr">
              <a:buFontTx/>
              <a:buNone/>
              <a:defRPr/>
            </a:pPr>
            <a:endParaRPr lang="es-CR" dirty="0">
              <a:latin typeface="Book Antiqua" pitchFamily="18" charset="0"/>
            </a:endParaRPr>
          </a:p>
          <a:p>
            <a:pPr algn="ctr">
              <a:buFontTx/>
              <a:buNone/>
              <a:defRPr/>
            </a:pPr>
            <a:endParaRPr lang="es-CR" dirty="0" smtClean="0">
              <a:latin typeface="Book Antiqua" pitchFamily="18" charset="0"/>
            </a:endParaRPr>
          </a:p>
          <a:p>
            <a:pPr algn="ctr">
              <a:buFontTx/>
              <a:buNone/>
              <a:defRPr/>
            </a:pPr>
            <a:r>
              <a:rPr lang="es-CR" sz="800" b="1" dirty="0" smtClean="0">
                <a:effectLst>
                  <a:outerShdw blurRad="38100" dist="38100" dir="2700000" algn="tl">
                    <a:srgbClr val="000000">
                      <a:alpha val="43137"/>
                    </a:srgbClr>
                  </a:outerShdw>
                </a:effectLst>
                <a:latin typeface="Book Antiqua" pitchFamily="18" charset="0"/>
              </a:rPr>
              <a:t>ÚLTIMA ACTUALIZACIÓN: </a:t>
            </a:r>
          </a:p>
          <a:p>
            <a:pPr algn="ctr">
              <a:buFontTx/>
              <a:buNone/>
              <a:defRPr/>
            </a:pPr>
            <a:r>
              <a:rPr lang="es-CR" sz="800" b="1" dirty="0" smtClean="0">
                <a:effectLst>
                  <a:outerShdw blurRad="38100" dist="38100" dir="2700000" algn="tl">
                    <a:srgbClr val="000000">
                      <a:alpha val="43137"/>
                    </a:srgbClr>
                  </a:outerShdw>
                </a:effectLst>
                <a:latin typeface="Book Antiqua" pitchFamily="18" charset="0"/>
              </a:rPr>
              <a:t>MAYO, 2019</a:t>
            </a:r>
            <a:endParaRPr lang="es-CR" sz="800" b="1" dirty="0">
              <a:effectLst>
                <a:outerShdw blurRad="38100" dist="38100" dir="2700000" algn="tl">
                  <a:srgbClr val="000000">
                    <a:alpha val="43137"/>
                  </a:srgbClr>
                </a:outerShdw>
              </a:effectLst>
              <a:latin typeface="Book Antiqua" pitchFamily="18" charset="0"/>
            </a:endParaRPr>
          </a:p>
        </p:txBody>
      </p:sp>
    </p:spTree>
    <p:extLst>
      <p:ext uri="{BB962C8B-B14F-4D97-AF65-F5344CB8AC3E}">
        <p14:creationId xmlns:p14="http://schemas.microsoft.com/office/powerpoint/2010/main" val="10673460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1 Rectángulo"/>
          <p:cNvSpPr/>
          <p:nvPr/>
        </p:nvSpPr>
        <p:spPr>
          <a:xfrm>
            <a:off x="2395402" y="2303333"/>
            <a:ext cx="5409488" cy="523220"/>
          </a:xfrm>
          <a:prstGeom prst="rect">
            <a:avLst/>
          </a:prstGeom>
        </p:spPr>
        <p:txBody>
          <a:bodyPr wrap="square">
            <a:spAutoFit/>
          </a:bodyPr>
          <a:lstStyle/>
          <a:p>
            <a:pPr algn="ctr"/>
            <a:r>
              <a:rPr lang="es-CR" sz="2800" b="1" u="sng" dirty="0" smtClean="0">
                <a:effectLst>
                  <a:outerShdw blurRad="38100" dist="38100" dir="2700000" algn="tl">
                    <a:srgbClr val="000000">
                      <a:alpha val="43137"/>
                    </a:srgbClr>
                  </a:outerShdw>
                </a:effectLst>
                <a:latin typeface="Cambria-Bold"/>
              </a:rPr>
              <a:t>Muchas gracias</a:t>
            </a:r>
            <a:endParaRPr lang="es-CR" sz="2400" u="sng" dirty="0">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1117639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Conceptos Básicos</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200" y="1372445"/>
            <a:ext cx="8229600" cy="3890296"/>
          </a:xfrm>
          <a:prstGeom prst="rect">
            <a:avLst/>
          </a:prstGeom>
        </p:spPr>
        <p:txBody>
          <a:bodyPr wrap="square">
            <a:spAutoFit/>
          </a:bodyPr>
          <a:lstStyle/>
          <a:p>
            <a:pPr marL="342900" lvl="0" indent="-342900" algn="just" defTabSz="914400" eaLnBrk="0" fontAlgn="base" hangingPunct="0">
              <a:spcBef>
                <a:spcPct val="20000"/>
              </a:spcBef>
              <a:spcAft>
                <a:spcPct val="0"/>
              </a:spcAft>
              <a:defRPr/>
            </a:pPr>
            <a:r>
              <a:rPr lang="es-CR" sz="3200" kern="0" dirty="0" smtClean="0">
                <a:latin typeface="Times New Roman"/>
              </a:rPr>
              <a:t> </a:t>
            </a:r>
            <a:r>
              <a:rPr lang="es-MX" altLang="es-CR" dirty="0">
                <a:latin typeface="Times New Roman" panose="02020603050405020304" pitchFamily="18" charset="0"/>
                <a:cs typeface="Times New Roman" panose="02020603050405020304" pitchFamily="18" charset="0"/>
              </a:rPr>
              <a:t>Las Políticas </a:t>
            </a:r>
            <a:r>
              <a:rPr lang="es-MX" altLang="es-CR" dirty="0" smtClean="0">
                <a:latin typeface="Times New Roman" panose="02020603050405020304" pitchFamily="18" charset="0"/>
                <a:cs typeface="Times New Roman" panose="02020603050405020304" pitchFamily="18" charset="0"/>
              </a:rPr>
              <a:t>Económicas:</a:t>
            </a:r>
          </a:p>
          <a:p>
            <a:pPr marL="342900" lvl="0" indent="-342900" algn="just" defTabSz="914400" eaLnBrk="0" fontAlgn="base" hangingPunct="0">
              <a:spcBef>
                <a:spcPct val="20000"/>
              </a:spcBef>
              <a:spcAft>
                <a:spcPct val="0"/>
              </a:spcAft>
              <a:defRPr/>
            </a:pPr>
            <a:endParaRPr lang="es-MX" altLang="es-CR" dirty="0" smtClean="0">
              <a:latin typeface="Times New Roman" panose="02020603050405020304" pitchFamily="18" charset="0"/>
              <a:cs typeface="Times New Roman" panose="02020603050405020304" pitchFamily="18" charset="0"/>
            </a:endParaRPr>
          </a:p>
          <a:p>
            <a:pPr marL="342900" lvl="0" indent="-342900" algn="just" defTabSz="914400" eaLnBrk="0" fontAlgn="base" hangingPunct="0">
              <a:spcBef>
                <a:spcPct val="20000"/>
              </a:spcBef>
              <a:spcAft>
                <a:spcPct val="0"/>
              </a:spcAft>
              <a:defRPr/>
            </a:pPr>
            <a:r>
              <a:rPr lang="es-CR" kern="0" dirty="0" smtClean="0">
                <a:latin typeface="Times New Roman"/>
              </a:rPr>
              <a:t>	Entre </a:t>
            </a:r>
            <a:r>
              <a:rPr lang="es-CR" kern="0" dirty="0">
                <a:latin typeface="Times New Roman"/>
              </a:rPr>
              <a:t>las </a:t>
            </a:r>
            <a:r>
              <a:rPr lang="es-CR" kern="0" dirty="0" smtClean="0">
                <a:latin typeface="Times New Roman"/>
              </a:rPr>
              <a:t>Políticas Económicas </a:t>
            </a:r>
            <a:r>
              <a:rPr lang="es-CR" kern="0" dirty="0">
                <a:latin typeface="Times New Roman"/>
              </a:rPr>
              <a:t>que inciden en la demanda </a:t>
            </a:r>
            <a:r>
              <a:rPr lang="es-CR" kern="0" dirty="0" smtClean="0">
                <a:latin typeface="Times New Roman"/>
              </a:rPr>
              <a:t>agregada </a:t>
            </a:r>
            <a:r>
              <a:rPr lang="es-CR" kern="0" dirty="0">
                <a:latin typeface="Times New Roman"/>
              </a:rPr>
              <a:t>de un país están:</a:t>
            </a:r>
          </a:p>
          <a:p>
            <a:pPr marL="342900" lvl="0" indent="-342900" algn="just" defTabSz="914400" eaLnBrk="0" fontAlgn="base" hangingPunct="0">
              <a:spcBef>
                <a:spcPct val="20000"/>
              </a:spcBef>
              <a:spcAft>
                <a:spcPct val="0"/>
              </a:spcAft>
              <a:defRPr/>
            </a:pPr>
            <a:endParaRPr lang="es-CR" sz="2000" kern="0" dirty="0">
              <a:latin typeface="Times New Roman"/>
            </a:endParaRPr>
          </a:p>
          <a:p>
            <a:pPr marL="342900" lvl="0" indent="-342900" defTabSz="914400" eaLnBrk="0" fontAlgn="base" hangingPunct="0">
              <a:spcBef>
                <a:spcPct val="20000"/>
              </a:spcBef>
              <a:spcAft>
                <a:spcPct val="0"/>
              </a:spcAft>
              <a:buFontTx/>
              <a:buChar char="•"/>
              <a:defRPr/>
            </a:pPr>
            <a:r>
              <a:rPr lang="es-CR" kern="0" dirty="0">
                <a:latin typeface="Times New Roman"/>
              </a:rPr>
              <a:t>Política </a:t>
            </a:r>
            <a:r>
              <a:rPr lang="es-CR" kern="0" dirty="0" smtClean="0">
                <a:latin typeface="Times New Roman"/>
              </a:rPr>
              <a:t>Fiscal</a:t>
            </a:r>
            <a:endParaRPr lang="es-CR" kern="0" dirty="0">
              <a:latin typeface="Times New Roman"/>
            </a:endParaRPr>
          </a:p>
          <a:p>
            <a:pPr marL="342900" lvl="0" indent="-342900" defTabSz="914400" eaLnBrk="0" fontAlgn="base" hangingPunct="0">
              <a:spcBef>
                <a:spcPct val="20000"/>
              </a:spcBef>
              <a:spcAft>
                <a:spcPct val="0"/>
              </a:spcAft>
              <a:buFontTx/>
              <a:buChar char="•"/>
              <a:defRPr/>
            </a:pPr>
            <a:r>
              <a:rPr lang="es-CR" b="1" u="sng" kern="0" dirty="0">
                <a:latin typeface="Times New Roman"/>
              </a:rPr>
              <a:t>Política </a:t>
            </a:r>
            <a:r>
              <a:rPr lang="es-CR" b="1" u="sng" kern="0" dirty="0" smtClean="0">
                <a:latin typeface="Times New Roman"/>
              </a:rPr>
              <a:t>Monetaria </a:t>
            </a:r>
            <a:r>
              <a:rPr lang="es-CR" b="1" u="sng" kern="0" dirty="0">
                <a:latin typeface="Times New Roman"/>
              </a:rPr>
              <a:t>y </a:t>
            </a:r>
            <a:r>
              <a:rPr lang="es-CR" b="1" u="sng" kern="0" dirty="0" smtClean="0">
                <a:latin typeface="Times New Roman"/>
              </a:rPr>
              <a:t>Crediticia</a:t>
            </a:r>
            <a:endParaRPr lang="es-CR" b="1" u="sng" kern="0" dirty="0">
              <a:latin typeface="Times New Roman"/>
            </a:endParaRPr>
          </a:p>
          <a:p>
            <a:pPr marL="342900" lvl="0" indent="-342900" defTabSz="914400" eaLnBrk="0" fontAlgn="base" hangingPunct="0">
              <a:spcBef>
                <a:spcPct val="20000"/>
              </a:spcBef>
              <a:spcAft>
                <a:spcPct val="0"/>
              </a:spcAft>
              <a:buFontTx/>
              <a:buChar char="•"/>
              <a:defRPr/>
            </a:pPr>
            <a:r>
              <a:rPr lang="es-CR" kern="0" dirty="0">
                <a:latin typeface="Times New Roman"/>
              </a:rPr>
              <a:t>Política </a:t>
            </a:r>
            <a:r>
              <a:rPr lang="es-CR" kern="0" dirty="0" smtClean="0">
                <a:latin typeface="Times New Roman"/>
              </a:rPr>
              <a:t>Financiera</a:t>
            </a:r>
            <a:endParaRPr lang="es-CR" kern="0" dirty="0">
              <a:latin typeface="Times New Roman"/>
            </a:endParaRPr>
          </a:p>
          <a:p>
            <a:pPr marL="342900" lvl="0" indent="-342900" defTabSz="914400" eaLnBrk="0" fontAlgn="base" hangingPunct="0">
              <a:spcBef>
                <a:spcPct val="20000"/>
              </a:spcBef>
              <a:spcAft>
                <a:spcPct val="0"/>
              </a:spcAft>
              <a:buFontTx/>
              <a:buChar char="•"/>
              <a:defRPr/>
            </a:pPr>
            <a:r>
              <a:rPr lang="es-CR" kern="0" dirty="0">
                <a:latin typeface="Times New Roman"/>
              </a:rPr>
              <a:t>Política </a:t>
            </a:r>
            <a:r>
              <a:rPr lang="es-CR" kern="0" dirty="0" smtClean="0">
                <a:latin typeface="Times New Roman"/>
              </a:rPr>
              <a:t>Salarial</a:t>
            </a:r>
            <a:endParaRPr lang="es-CR" kern="0" dirty="0">
              <a:latin typeface="Times New Roman"/>
            </a:endParaRPr>
          </a:p>
          <a:p>
            <a:pPr marL="342900" lvl="0" indent="-342900" defTabSz="914400" eaLnBrk="0" fontAlgn="base" hangingPunct="0">
              <a:spcBef>
                <a:spcPct val="20000"/>
              </a:spcBef>
              <a:spcAft>
                <a:spcPct val="0"/>
              </a:spcAft>
              <a:buFontTx/>
              <a:buChar char="•"/>
              <a:defRPr/>
            </a:pPr>
            <a:r>
              <a:rPr lang="es-CR" kern="0" dirty="0">
                <a:latin typeface="Times New Roman"/>
              </a:rPr>
              <a:t>Política </a:t>
            </a:r>
            <a:r>
              <a:rPr lang="es-CR" kern="0" dirty="0" smtClean="0">
                <a:latin typeface="Times New Roman"/>
              </a:rPr>
              <a:t>Comercial</a:t>
            </a:r>
            <a:endParaRPr lang="es-CR" kern="0" dirty="0">
              <a:latin typeface="Times New Roman"/>
            </a:endParaRPr>
          </a:p>
          <a:p>
            <a:pPr marL="342900" lvl="0" indent="-342900" defTabSz="914400" eaLnBrk="0" fontAlgn="base" hangingPunct="0">
              <a:spcBef>
                <a:spcPct val="20000"/>
              </a:spcBef>
              <a:spcAft>
                <a:spcPct val="0"/>
              </a:spcAft>
              <a:buFontTx/>
              <a:buChar char="•"/>
              <a:defRPr/>
            </a:pPr>
            <a:r>
              <a:rPr lang="es-CR" kern="0" dirty="0">
                <a:latin typeface="Times New Roman"/>
              </a:rPr>
              <a:t>Política </a:t>
            </a:r>
            <a:r>
              <a:rPr lang="es-CR" kern="0" dirty="0" smtClean="0">
                <a:latin typeface="Times New Roman"/>
              </a:rPr>
              <a:t>Cambiaria</a:t>
            </a:r>
            <a:endParaRPr lang="es-ES" kern="0" dirty="0">
              <a:latin typeface="Times New Roman"/>
            </a:endParaRPr>
          </a:p>
        </p:txBody>
      </p:sp>
    </p:spTree>
    <p:extLst>
      <p:ext uri="{BB962C8B-B14F-4D97-AF65-F5344CB8AC3E}">
        <p14:creationId xmlns:p14="http://schemas.microsoft.com/office/powerpoint/2010/main" val="1524942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ES" altLang="es-CR" sz="2800" dirty="0" smtClean="0">
                <a:solidFill>
                  <a:schemeClr val="bg1"/>
                </a:solidFill>
                <a:latin typeface="Times New Roman" panose="02020603050405020304" pitchFamily="18" charset="0"/>
                <a:cs typeface="Times New Roman" panose="02020603050405020304" pitchFamily="18" charset="0"/>
              </a:rPr>
              <a:t>Conceptos Básicos</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3" name="2 Rectángulo"/>
          <p:cNvSpPr/>
          <p:nvPr/>
        </p:nvSpPr>
        <p:spPr>
          <a:xfrm>
            <a:off x="482837" y="1432265"/>
            <a:ext cx="8208236" cy="2843855"/>
          </a:xfrm>
          <a:prstGeom prst="rect">
            <a:avLst/>
          </a:prstGeom>
        </p:spPr>
        <p:txBody>
          <a:bodyPr wrap="square">
            <a:spAutoFit/>
          </a:bodyPr>
          <a:lstStyle/>
          <a:p>
            <a:pPr lvl="0" algn="just" defTabSz="914400" eaLnBrk="0" fontAlgn="base" hangingPunct="0">
              <a:spcBef>
                <a:spcPct val="20000"/>
              </a:spcBef>
              <a:spcAft>
                <a:spcPct val="0"/>
              </a:spcAft>
              <a:defRPr/>
            </a:pPr>
            <a:r>
              <a:rPr lang="es-MX" altLang="es-CR" u="sng" dirty="0">
                <a:latin typeface="Times New Roman" panose="02020603050405020304" pitchFamily="18" charset="0"/>
                <a:cs typeface="Times New Roman" panose="02020603050405020304" pitchFamily="18" charset="0"/>
              </a:rPr>
              <a:t>El efecto del dinero en las </a:t>
            </a:r>
            <a:r>
              <a:rPr lang="es-MX" altLang="es-CR" u="sng" dirty="0" smtClean="0">
                <a:latin typeface="Times New Roman" panose="02020603050405020304" pitchFamily="18" charset="0"/>
                <a:cs typeface="Times New Roman" panose="02020603050405020304" pitchFamily="18" charset="0"/>
              </a:rPr>
              <a:t>Economías Modernas:</a:t>
            </a:r>
            <a:endParaRPr lang="es-CR" u="sng" kern="0" dirty="0" smtClean="0">
              <a:latin typeface="Times New Roman"/>
            </a:endParaRPr>
          </a:p>
          <a:p>
            <a:pPr marL="342900" lvl="0" indent="-342900" algn="just" defTabSz="914400" eaLnBrk="0" fontAlgn="base" hangingPunct="0">
              <a:spcBef>
                <a:spcPct val="20000"/>
              </a:spcBef>
              <a:spcAft>
                <a:spcPct val="0"/>
              </a:spcAft>
              <a:buFontTx/>
              <a:buChar char="•"/>
              <a:defRPr/>
            </a:pPr>
            <a:endParaRPr lang="es-CR" sz="2000"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buFontTx/>
              <a:buChar char="•"/>
              <a:defRPr/>
            </a:pPr>
            <a:r>
              <a:rPr lang="es-CR" kern="0" dirty="0" smtClean="0">
                <a:latin typeface="Times New Roman"/>
              </a:rPr>
              <a:t>La </a:t>
            </a:r>
            <a:r>
              <a:rPr lang="es-CR" kern="0" dirty="0">
                <a:latin typeface="Times New Roman"/>
              </a:rPr>
              <a:t>cantidad de dinero que circula en la economía </a:t>
            </a:r>
            <a:r>
              <a:rPr lang="es-CR" kern="0" dirty="0" smtClean="0">
                <a:latin typeface="Times New Roman"/>
              </a:rPr>
              <a:t>de un país ejerce </a:t>
            </a:r>
            <a:r>
              <a:rPr lang="es-CR" kern="0" dirty="0">
                <a:latin typeface="Times New Roman"/>
              </a:rPr>
              <a:t>una poderosa influencia en muchas variables económicas.</a:t>
            </a:r>
          </a:p>
          <a:p>
            <a:pPr marL="342900" lvl="0" indent="-342900" algn="just" defTabSz="914400" eaLnBrk="0" fontAlgn="base" hangingPunct="0">
              <a:spcBef>
                <a:spcPct val="20000"/>
              </a:spcBef>
              <a:spcAft>
                <a:spcPct val="0"/>
              </a:spcAft>
              <a:buFontTx/>
              <a:buChar char="•"/>
              <a:defRPr/>
            </a:pPr>
            <a:endParaRPr lang="es-CR" kern="0" dirty="0">
              <a:latin typeface="Times New Roman"/>
            </a:endParaRPr>
          </a:p>
          <a:p>
            <a:pPr marL="342900" lvl="0" indent="-342900" algn="just" defTabSz="914400" eaLnBrk="0" fontAlgn="base" hangingPunct="0">
              <a:spcBef>
                <a:spcPct val="20000"/>
              </a:spcBef>
              <a:spcAft>
                <a:spcPct val="0"/>
              </a:spcAft>
              <a:buFontTx/>
              <a:buChar char="•"/>
              <a:defRPr/>
            </a:pPr>
            <a:r>
              <a:rPr lang="es-CR" kern="0" dirty="0">
                <a:latin typeface="Times New Roman"/>
              </a:rPr>
              <a:t>La demanda monetaria es la cantidad de dinero que los individuos de una economía desean </a:t>
            </a:r>
            <a:r>
              <a:rPr lang="es-CR" kern="0" dirty="0" smtClean="0">
                <a:latin typeface="Times New Roman"/>
              </a:rPr>
              <a:t>mantener y la </a:t>
            </a:r>
            <a:r>
              <a:rPr lang="es-CR" kern="0" dirty="0">
                <a:latin typeface="Times New Roman"/>
              </a:rPr>
              <a:t>oferta monetaria es la cantidad de dinero que existe en una economía en un determinado momento en el poder de las familias y empresas, lo que refleja el grado de liquidez existente en el sistema económico</a:t>
            </a:r>
          </a:p>
        </p:txBody>
      </p:sp>
    </p:spTree>
    <p:extLst>
      <p:ext uri="{BB962C8B-B14F-4D97-AF65-F5344CB8AC3E}">
        <p14:creationId xmlns:p14="http://schemas.microsoft.com/office/powerpoint/2010/main" val="37123078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ES" altLang="es-CR" sz="2800" dirty="0" smtClean="0">
                <a:solidFill>
                  <a:schemeClr val="bg1"/>
                </a:solidFill>
                <a:latin typeface="Times New Roman" panose="02020603050405020304" pitchFamily="18" charset="0"/>
                <a:cs typeface="Times New Roman" panose="02020603050405020304" pitchFamily="18" charset="0"/>
              </a:rPr>
              <a:t>Conceptos Básicos</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200" y="1506323"/>
            <a:ext cx="8097140" cy="3428631"/>
          </a:xfrm>
          <a:prstGeom prst="rect">
            <a:avLst/>
          </a:prstGeom>
        </p:spPr>
        <p:txBody>
          <a:bodyPr wrap="square">
            <a:spAutoFit/>
          </a:bodyPr>
          <a:lstStyle/>
          <a:p>
            <a:pPr marL="495300" lvl="0" indent="-495300" algn="just" defTabSz="914400" eaLnBrk="0" fontAlgn="base" hangingPunct="0">
              <a:spcBef>
                <a:spcPct val="20000"/>
              </a:spcBef>
              <a:spcAft>
                <a:spcPct val="0"/>
              </a:spcAft>
              <a:defRPr/>
            </a:pPr>
            <a:r>
              <a:rPr lang="es-MX" altLang="es-CR" sz="2000" u="sng" dirty="0">
                <a:latin typeface="Times New Roman" panose="02020603050405020304" pitchFamily="18" charset="0"/>
                <a:cs typeface="Times New Roman" panose="02020603050405020304" pitchFamily="18" charset="0"/>
              </a:rPr>
              <a:t>Instrumentos de Control </a:t>
            </a:r>
            <a:r>
              <a:rPr lang="es-MX" altLang="es-CR" sz="2000" u="sng" dirty="0" smtClean="0">
                <a:latin typeface="Times New Roman" panose="02020603050405020304" pitchFamily="18" charset="0"/>
                <a:cs typeface="Times New Roman" panose="02020603050405020304" pitchFamily="18" charset="0"/>
              </a:rPr>
              <a:t>Monetario:</a:t>
            </a:r>
            <a:endParaRPr lang="es-CR" sz="2000" u="sng" kern="0" dirty="0" smtClean="0">
              <a:latin typeface="Times New Roman"/>
            </a:endParaRPr>
          </a:p>
          <a:p>
            <a:pPr marL="495300" lvl="0" indent="-495300" algn="just" defTabSz="914400" eaLnBrk="0" fontAlgn="base" hangingPunct="0">
              <a:spcBef>
                <a:spcPct val="20000"/>
              </a:spcBef>
              <a:spcAft>
                <a:spcPct val="0"/>
              </a:spcAft>
              <a:defRPr/>
            </a:pPr>
            <a:endParaRPr lang="es-CR" sz="2000" kern="0" dirty="0">
              <a:solidFill>
                <a:srgbClr val="3333CC">
                  <a:lumMod val="75000"/>
                </a:srgbClr>
              </a:solidFill>
              <a:latin typeface="Times New Roman"/>
            </a:endParaRPr>
          </a:p>
          <a:p>
            <a:pPr lvl="0" algn="just" defTabSz="914400" eaLnBrk="0" fontAlgn="base" hangingPunct="0">
              <a:spcBef>
                <a:spcPct val="20000"/>
              </a:spcBef>
              <a:spcAft>
                <a:spcPct val="0"/>
              </a:spcAft>
              <a:defRPr/>
            </a:pPr>
            <a:r>
              <a:rPr lang="es-CR" kern="0" dirty="0" smtClean="0">
                <a:latin typeface="Times New Roman"/>
              </a:rPr>
              <a:t>El </a:t>
            </a:r>
            <a:r>
              <a:rPr lang="es-CR" kern="0" dirty="0">
                <a:latin typeface="Times New Roman"/>
              </a:rPr>
              <a:t>Banco Central de Costa Rica tiene tres instrumentos para controlar la </a:t>
            </a:r>
            <a:r>
              <a:rPr lang="es-CR" u="sng" kern="0" dirty="0">
                <a:latin typeface="Times New Roman"/>
              </a:rPr>
              <a:t>oferta monetaria</a:t>
            </a:r>
            <a:r>
              <a:rPr lang="es-CR" sz="2000" kern="0" dirty="0">
                <a:latin typeface="Times New Roman"/>
              </a:rPr>
              <a:t>:</a:t>
            </a:r>
          </a:p>
          <a:p>
            <a:pPr marL="495300" lvl="0" indent="-495300" algn="just" defTabSz="914400" eaLnBrk="0" fontAlgn="base" hangingPunct="0">
              <a:spcBef>
                <a:spcPct val="20000"/>
              </a:spcBef>
              <a:spcAft>
                <a:spcPct val="0"/>
              </a:spcAft>
              <a:buFont typeface="Arial" panose="020B0604020202020204" pitchFamily="34" charset="0"/>
              <a:buChar char="•"/>
              <a:defRPr/>
            </a:pPr>
            <a:endParaRPr lang="es-CR" sz="1600" kern="0" dirty="0">
              <a:latin typeface="Times New Roman"/>
            </a:endParaRPr>
          </a:p>
          <a:p>
            <a:pPr marL="495300" lvl="0" indent="-495300" algn="just" defTabSz="914400" eaLnBrk="0" fontAlgn="base" hangingPunct="0">
              <a:spcBef>
                <a:spcPct val="20000"/>
              </a:spcBef>
              <a:spcAft>
                <a:spcPct val="0"/>
              </a:spcAft>
              <a:buFont typeface="+mj-lt"/>
              <a:buAutoNum type="arabicPeriod"/>
              <a:defRPr/>
            </a:pPr>
            <a:r>
              <a:rPr lang="es-CR" sz="1600" kern="0" dirty="0">
                <a:latin typeface="Times New Roman"/>
              </a:rPr>
              <a:t>Las operaciones de mercado abierto: compraventa de títulos valores por parte de la autoridad monetaria</a:t>
            </a:r>
          </a:p>
          <a:p>
            <a:pPr marL="495300" lvl="0" indent="-495300" algn="just" defTabSz="914400" eaLnBrk="0" fontAlgn="base" hangingPunct="0">
              <a:spcBef>
                <a:spcPct val="20000"/>
              </a:spcBef>
              <a:spcAft>
                <a:spcPct val="0"/>
              </a:spcAft>
              <a:buFont typeface="+mj-lt"/>
              <a:buAutoNum type="arabicPeriod"/>
              <a:defRPr/>
            </a:pPr>
            <a:endParaRPr lang="es-CR" sz="1600" kern="0" dirty="0">
              <a:latin typeface="Times New Roman"/>
            </a:endParaRPr>
          </a:p>
          <a:p>
            <a:pPr marL="495300" lvl="0" indent="-495300" algn="just" defTabSz="914400" eaLnBrk="0" fontAlgn="base" hangingPunct="0">
              <a:spcBef>
                <a:spcPct val="20000"/>
              </a:spcBef>
              <a:spcAft>
                <a:spcPct val="0"/>
              </a:spcAft>
              <a:buFont typeface="+mj-lt"/>
              <a:buAutoNum type="arabicPeriod"/>
              <a:defRPr/>
            </a:pPr>
            <a:r>
              <a:rPr lang="es-CR" sz="1600" kern="0" dirty="0">
                <a:latin typeface="Times New Roman"/>
              </a:rPr>
              <a:t>Las reservas exigidas a través del </a:t>
            </a:r>
            <a:r>
              <a:rPr lang="es-CR" sz="1600" kern="0" dirty="0" smtClean="0">
                <a:latin typeface="Times New Roman"/>
              </a:rPr>
              <a:t>Encaje Mínimo Legal</a:t>
            </a:r>
            <a:endParaRPr lang="es-CR" sz="1600" kern="0" dirty="0">
              <a:latin typeface="Times New Roman"/>
            </a:endParaRPr>
          </a:p>
          <a:p>
            <a:pPr marL="495300" lvl="0" indent="-495300" algn="just" defTabSz="914400" eaLnBrk="0" fontAlgn="base" hangingPunct="0">
              <a:spcBef>
                <a:spcPct val="20000"/>
              </a:spcBef>
              <a:spcAft>
                <a:spcPct val="0"/>
              </a:spcAft>
              <a:buFont typeface="+mj-lt"/>
              <a:buAutoNum type="arabicPeriod"/>
              <a:defRPr/>
            </a:pPr>
            <a:endParaRPr lang="es-CR" sz="1600" kern="0" dirty="0">
              <a:latin typeface="Times New Roman"/>
            </a:endParaRPr>
          </a:p>
          <a:p>
            <a:pPr marL="495300" lvl="0" indent="-495300" algn="just" defTabSz="914400" eaLnBrk="0" fontAlgn="base" hangingPunct="0">
              <a:spcBef>
                <a:spcPct val="20000"/>
              </a:spcBef>
              <a:spcAft>
                <a:spcPct val="0"/>
              </a:spcAft>
              <a:buFont typeface="+mj-lt"/>
              <a:buAutoNum type="arabicPeriod"/>
              <a:defRPr/>
            </a:pPr>
            <a:r>
              <a:rPr lang="es-CR" sz="1600" kern="0" dirty="0">
                <a:latin typeface="Times New Roman"/>
              </a:rPr>
              <a:t>El redescuento y los préstamos de emergencia: créditos a plazo con tasas penalizadas</a:t>
            </a:r>
            <a:endParaRPr lang="es-ES" sz="1600" kern="0" dirty="0">
              <a:latin typeface="Times New Roman"/>
            </a:endParaRPr>
          </a:p>
        </p:txBody>
      </p:sp>
    </p:spTree>
    <p:extLst>
      <p:ext uri="{BB962C8B-B14F-4D97-AF65-F5344CB8AC3E}">
        <p14:creationId xmlns:p14="http://schemas.microsoft.com/office/powerpoint/2010/main" val="753888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ES" altLang="es-CR" sz="2800" dirty="0" smtClean="0">
                <a:solidFill>
                  <a:schemeClr val="bg1"/>
                </a:solidFill>
                <a:latin typeface="Times New Roman" panose="02020603050405020304" pitchFamily="18" charset="0"/>
                <a:cs typeface="Times New Roman" panose="02020603050405020304" pitchFamily="18" charset="0"/>
              </a:rPr>
              <a:t>Antecedentes Históricos</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457200" y="1422536"/>
            <a:ext cx="8088594" cy="3225498"/>
          </a:xfrm>
          <a:prstGeom prst="rect">
            <a:avLst/>
          </a:prstGeom>
        </p:spPr>
        <p:txBody>
          <a:bodyPr wrap="square">
            <a:spAutoFit/>
          </a:bodyPr>
          <a:lstStyle/>
          <a:p>
            <a:pPr lvl="0" algn="just" defTabSz="914400" eaLnBrk="0" fontAlgn="base" hangingPunct="0">
              <a:spcBef>
                <a:spcPct val="20000"/>
              </a:spcBef>
              <a:spcAft>
                <a:spcPct val="0"/>
              </a:spcAft>
              <a:defRPr/>
            </a:pPr>
            <a:r>
              <a:rPr lang="es-MX" altLang="es-CR" sz="2000" u="sng" dirty="0">
                <a:latin typeface="Times New Roman" panose="02020603050405020304" pitchFamily="18" charset="0"/>
                <a:cs typeface="Times New Roman" panose="02020603050405020304" pitchFamily="18" charset="0"/>
              </a:rPr>
              <a:t>Antecedentes </a:t>
            </a:r>
            <a:r>
              <a:rPr lang="es-MX" altLang="es-CR" sz="2000" u="sng" dirty="0" smtClean="0">
                <a:latin typeface="Times New Roman" panose="02020603050405020304" pitchFamily="18" charset="0"/>
                <a:cs typeface="Times New Roman" panose="02020603050405020304" pitchFamily="18" charset="0"/>
              </a:rPr>
              <a:t>Históricos:</a:t>
            </a:r>
          </a:p>
          <a:p>
            <a:pPr lvl="0" algn="just" defTabSz="914400" eaLnBrk="0" fontAlgn="base" hangingPunct="0">
              <a:spcBef>
                <a:spcPct val="20000"/>
              </a:spcBef>
              <a:spcAft>
                <a:spcPct val="0"/>
              </a:spcAft>
              <a:defRPr/>
            </a:pPr>
            <a:endParaRPr lang="es-CR" sz="2400" kern="0" dirty="0">
              <a:solidFill>
                <a:srgbClr val="3333CC">
                  <a:lumMod val="75000"/>
                </a:srgbClr>
              </a:solidFill>
              <a:latin typeface="Times New Roman"/>
            </a:endParaRPr>
          </a:p>
          <a:p>
            <a:pPr marL="342900" lvl="0" indent="-342900" algn="just" defTabSz="914400" eaLnBrk="0" fontAlgn="base" hangingPunct="0">
              <a:spcBef>
                <a:spcPct val="20000"/>
              </a:spcBef>
              <a:spcAft>
                <a:spcPct val="0"/>
              </a:spcAft>
              <a:buFontTx/>
              <a:buChar char="•"/>
              <a:defRPr/>
            </a:pPr>
            <a:r>
              <a:rPr lang="es-CR" kern="0" dirty="0" smtClean="0">
                <a:latin typeface="Times New Roman"/>
              </a:rPr>
              <a:t>Se </a:t>
            </a:r>
            <a:r>
              <a:rPr lang="es-CR" kern="0" dirty="0">
                <a:latin typeface="Times New Roman"/>
              </a:rPr>
              <a:t>tiene noción del uso del Encaje Mínimo Legal desde la época del Departamento Emisor del Banco Nacional de Costa Rica, alrededor de 1936, su posterior incorporación a la Ley 1552, del 23 de abril del 1953, artículo 73 y actualmente en la Ley 7558, </a:t>
            </a:r>
            <a:r>
              <a:rPr lang="es-CR" kern="0" dirty="0" smtClean="0">
                <a:latin typeface="Times New Roman"/>
              </a:rPr>
              <a:t>LOBCCR</a:t>
            </a:r>
          </a:p>
          <a:p>
            <a:pPr marL="342900" lvl="0" indent="-342900" algn="just" defTabSz="914400" eaLnBrk="0" fontAlgn="base" hangingPunct="0">
              <a:spcBef>
                <a:spcPct val="20000"/>
              </a:spcBef>
              <a:spcAft>
                <a:spcPct val="0"/>
              </a:spcAft>
              <a:buFontTx/>
              <a:buChar char="•"/>
              <a:defRPr/>
            </a:pPr>
            <a:endParaRPr lang="es-CR" kern="0" dirty="0">
              <a:latin typeface="Times New Roman"/>
            </a:endParaRPr>
          </a:p>
          <a:p>
            <a:pPr marL="342900" lvl="0" indent="-342900" algn="just" defTabSz="914400" eaLnBrk="0" fontAlgn="base" hangingPunct="0">
              <a:spcBef>
                <a:spcPct val="20000"/>
              </a:spcBef>
              <a:spcAft>
                <a:spcPct val="0"/>
              </a:spcAft>
              <a:buFontTx/>
              <a:buChar char="•"/>
              <a:defRPr/>
            </a:pPr>
            <a:r>
              <a:rPr lang="es-CR" kern="0" dirty="0" smtClean="0">
                <a:latin typeface="Times New Roman"/>
              </a:rPr>
              <a:t>En </a:t>
            </a:r>
            <a:r>
              <a:rPr lang="es-CR" kern="0" dirty="0">
                <a:latin typeface="Times New Roman"/>
              </a:rPr>
              <a:t>febrero de 1996 se culmina el proceso y la aprobación por parte de la Junta Directiva del BCCR y posterior publicación </a:t>
            </a:r>
            <a:r>
              <a:rPr lang="es-CR" kern="0" dirty="0" smtClean="0">
                <a:latin typeface="Times New Roman"/>
              </a:rPr>
              <a:t>del Reglamento denominado </a:t>
            </a:r>
            <a:r>
              <a:rPr lang="es-CR" u="sng" kern="0" dirty="0">
                <a:latin typeface="Times New Roman"/>
              </a:rPr>
              <a:t>“Regulaciones de Política Monetaria” </a:t>
            </a:r>
            <a:endParaRPr lang="es-ES" u="sng" kern="0" dirty="0">
              <a:latin typeface="Times New Roman"/>
            </a:endParaRPr>
          </a:p>
        </p:txBody>
      </p:sp>
    </p:spTree>
    <p:extLst>
      <p:ext uri="{BB962C8B-B14F-4D97-AF65-F5344CB8AC3E}">
        <p14:creationId xmlns:p14="http://schemas.microsoft.com/office/powerpoint/2010/main" val="1073981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a:xfrm>
            <a:off x="457200" y="274638"/>
            <a:ext cx="8229600" cy="889003"/>
          </a:xfrm>
        </p:spPr>
        <p:txBody>
          <a:bodyPr>
            <a:normAutofit/>
          </a:bodyPr>
          <a:lstStyle/>
          <a:p>
            <a:pPr algn="l"/>
            <a:r>
              <a:rPr lang="es-MX" altLang="es-CR" sz="2800" dirty="0">
                <a:solidFill>
                  <a:schemeClr val="bg1"/>
                </a:solidFill>
                <a:latin typeface="Times New Roman" panose="02020603050405020304" pitchFamily="18" charset="0"/>
                <a:cs typeface="Times New Roman" panose="02020603050405020304" pitchFamily="18" charset="0"/>
              </a:rPr>
              <a:t>Definición </a:t>
            </a:r>
            <a:r>
              <a:rPr lang="es-MX" altLang="es-CR" sz="2800" dirty="0" smtClean="0">
                <a:solidFill>
                  <a:schemeClr val="bg1"/>
                </a:solidFill>
                <a:latin typeface="Times New Roman" panose="02020603050405020304" pitchFamily="18" charset="0"/>
                <a:cs typeface="Times New Roman" panose="02020603050405020304" pitchFamily="18" charset="0"/>
              </a:rPr>
              <a:t>de Encaje Mínimo Legal</a:t>
            </a:r>
            <a:endParaRPr lang="es-ES" altLang="es-CR" sz="2800" dirty="0">
              <a:solidFill>
                <a:schemeClr val="bg1"/>
              </a:solidFill>
              <a:latin typeface="Times New Roman" panose="02020603050405020304" pitchFamily="18" charset="0"/>
              <a:cs typeface="Times New Roman" panose="02020603050405020304" pitchFamily="18" charset="0"/>
            </a:endParaRPr>
          </a:p>
        </p:txBody>
      </p:sp>
      <p:sp>
        <p:nvSpPr>
          <p:cNvPr id="2" name="1 Rectángulo"/>
          <p:cNvSpPr/>
          <p:nvPr/>
        </p:nvSpPr>
        <p:spPr>
          <a:xfrm>
            <a:off x="632389" y="1720839"/>
            <a:ext cx="7725398" cy="261610"/>
          </a:xfrm>
          <a:prstGeom prst="rect">
            <a:avLst/>
          </a:prstGeom>
        </p:spPr>
        <p:txBody>
          <a:bodyPr wrap="square">
            <a:spAutoFit/>
          </a:bodyPr>
          <a:lstStyle/>
          <a:p>
            <a:pPr algn="just">
              <a:spcBef>
                <a:spcPct val="50000"/>
              </a:spcBef>
              <a:defRPr/>
            </a:pPr>
            <a:endParaRPr lang="es-ES" sz="1100" dirty="0">
              <a:solidFill>
                <a:schemeClr val="accent2">
                  <a:lumMod val="75000"/>
                </a:schemeClr>
              </a:solidFill>
            </a:endParaRPr>
          </a:p>
        </p:txBody>
      </p:sp>
      <p:sp>
        <p:nvSpPr>
          <p:cNvPr id="3" name="2 Rectángulo"/>
          <p:cNvSpPr/>
          <p:nvPr/>
        </p:nvSpPr>
        <p:spPr>
          <a:xfrm>
            <a:off x="264920" y="1448189"/>
            <a:ext cx="8221055" cy="4401205"/>
          </a:xfrm>
          <a:prstGeom prst="rect">
            <a:avLst/>
          </a:prstGeom>
        </p:spPr>
        <p:txBody>
          <a:bodyPr wrap="square">
            <a:spAutoFit/>
          </a:bodyPr>
          <a:lstStyle/>
          <a:p>
            <a:pPr marL="342900" indent="-342900" algn="just" defTabSz="914400" eaLnBrk="0" fontAlgn="base" hangingPunct="0">
              <a:spcBef>
                <a:spcPct val="50000"/>
              </a:spcBef>
              <a:spcAft>
                <a:spcPct val="0"/>
              </a:spcAft>
              <a:defRPr/>
            </a:pPr>
            <a:r>
              <a:rPr lang="es-CR" sz="2000" kern="0" dirty="0" smtClean="0">
                <a:latin typeface="Times New Roman" panose="02020603050405020304" pitchFamily="18" charset="0"/>
                <a:cs typeface="Times New Roman" panose="02020603050405020304" pitchFamily="18" charset="0"/>
              </a:rPr>
              <a:t>El </a:t>
            </a:r>
            <a:r>
              <a:rPr lang="es-CR" sz="2000" kern="0" dirty="0">
                <a:latin typeface="Times New Roman" panose="02020603050405020304" pitchFamily="18" charset="0"/>
                <a:cs typeface="Times New Roman" panose="02020603050405020304" pitchFamily="18" charset="0"/>
              </a:rPr>
              <a:t>Artículo 62 de la Ley 7558, (</a:t>
            </a:r>
            <a:r>
              <a:rPr lang="es-CR" sz="2000" kern="0" dirty="0" smtClean="0">
                <a:latin typeface="Times New Roman" panose="02020603050405020304" pitchFamily="18" charset="0"/>
                <a:cs typeface="Times New Roman" panose="02020603050405020304" pitchFamily="18" charset="0"/>
              </a:rPr>
              <a:t>LOBCCR), </a:t>
            </a:r>
            <a:r>
              <a:rPr lang="es-CR" sz="2000" kern="0" dirty="0">
                <a:latin typeface="Times New Roman" panose="02020603050405020304" pitchFamily="18" charset="0"/>
                <a:cs typeface="Times New Roman" panose="02020603050405020304" pitchFamily="18" charset="0"/>
              </a:rPr>
              <a:t>indica lo siguiente:</a:t>
            </a:r>
          </a:p>
          <a:p>
            <a:pPr fontAlgn="t"/>
            <a:endParaRPr lang="es-ES" sz="2000" dirty="0" smtClean="0"/>
          </a:p>
          <a:p>
            <a:pPr algn="just" fontAlgn="t"/>
            <a:r>
              <a:rPr lang="es-ES" i="1" dirty="0" smtClean="0">
                <a:latin typeface="Times New Roman" panose="02020603050405020304" pitchFamily="18" charset="0"/>
                <a:cs typeface="Times New Roman" panose="02020603050405020304" pitchFamily="18" charset="0"/>
              </a:rPr>
              <a:t>“Las </a:t>
            </a:r>
            <a:r>
              <a:rPr lang="es-ES" i="1" dirty="0">
                <a:latin typeface="Times New Roman" panose="02020603050405020304" pitchFamily="18" charset="0"/>
                <a:cs typeface="Times New Roman" panose="02020603050405020304" pitchFamily="18" charset="0"/>
              </a:rPr>
              <a:t>instituciones financieras </a:t>
            </a:r>
            <a:r>
              <a:rPr lang="es-ES" i="1" dirty="0" smtClean="0">
                <a:latin typeface="Times New Roman" panose="02020603050405020304" pitchFamily="18" charset="0"/>
                <a:cs typeface="Times New Roman" panose="02020603050405020304" pitchFamily="18" charset="0"/>
              </a:rPr>
              <a:t>supervisadas por </a:t>
            </a:r>
            <a:r>
              <a:rPr lang="es-ES" i="1" dirty="0">
                <a:latin typeface="Times New Roman" panose="02020603050405020304" pitchFamily="18" charset="0"/>
                <a:cs typeface="Times New Roman" panose="02020603050405020304" pitchFamily="18" charset="0"/>
              </a:rPr>
              <a:t>la Superintendencia General de Entidades Financieras, estarán obligadas a mantener en el Banco </a:t>
            </a:r>
            <a:r>
              <a:rPr lang="es-ES" i="1" dirty="0" smtClean="0">
                <a:latin typeface="Times New Roman" panose="02020603050405020304" pitchFamily="18" charset="0"/>
                <a:cs typeface="Times New Roman" panose="02020603050405020304" pitchFamily="18" charset="0"/>
              </a:rPr>
              <a:t>Central de Costa Rica, </a:t>
            </a:r>
            <a:r>
              <a:rPr lang="es-ES" i="1" dirty="0">
                <a:latin typeface="Times New Roman" panose="02020603050405020304" pitchFamily="18" charset="0"/>
                <a:cs typeface="Times New Roman" panose="02020603050405020304" pitchFamily="18" charset="0"/>
              </a:rPr>
              <a:t>en forma de depósitos en cuenta corriente, </a:t>
            </a:r>
            <a:r>
              <a:rPr lang="es-ES" b="1" i="1" u="sng" dirty="0">
                <a:latin typeface="Times New Roman" panose="02020603050405020304" pitchFamily="18" charset="0"/>
                <a:cs typeface="Times New Roman" panose="02020603050405020304" pitchFamily="18" charset="0"/>
              </a:rPr>
              <a:t>una reserva proporcional al monto total de sus depósitos y captaciones</a:t>
            </a:r>
            <a:r>
              <a:rPr lang="es-ES" i="1" dirty="0">
                <a:latin typeface="Times New Roman" panose="02020603050405020304" pitchFamily="18" charset="0"/>
                <a:cs typeface="Times New Roman" panose="02020603050405020304" pitchFamily="18" charset="0"/>
              </a:rPr>
              <a:t>, que constituirá el </a:t>
            </a:r>
            <a:r>
              <a:rPr lang="es-ES" i="1" dirty="0" smtClean="0">
                <a:latin typeface="Times New Roman" panose="02020603050405020304" pitchFamily="18" charset="0"/>
                <a:cs typeface="Times New Roman" panose="02020603050405020304" pitchFamily="18" charset="0"/>
              </a:rPr>
              <a:t>Encaje Mínimo Legal”. </a:t>
            </a:r>
          </a:p>
          <a:p>
            <a:pPr algn="just" fontAlgn="t"/>
            <a:endParaRPr lang="es-ES" i="1" dirty="0">
              <a:latin typeface="Times New Roman" panose="02020603050405020304" pitchFamily="18" charset="0"/>
              <a:cs typeface="Times New Roman" panose="02020603050405020304" pitchFamily="18" charset="0"/>
            </a:endParaRPr>
          </a:p>
          <a:p>
            <a:pPr algn="just" fontAlgn="t"/>
            <a:r>
              <a:rPr lang="es-ES" i="1" dirty="0" smtClean="0">
                <a:latin typeface="Times New Roman" panose="02020603050405020304" pitchFamily="18" charset="0"/>
                <a:cs typeface="Times New Roman" panose="02020603050405020304" pitchFamily="18" charset="0"/>
              </a:rPr>
              <a:t>Además </a:t>
            </a:r>
            <a:r>
              <a:rPr lang="es-ES" i="1" dirty="0">
                <a:latin typeface="Times New Roman" panose="02020603050405020304" pitchFamily="18" charset="0"/>
                <a:cs typeface="Times New Roman" panose="02020603050405020304" pitchFamily="18" charset="0"/>
              </a:rPr>
              <a:t>de esa reserva, cada institución podrá tener en la misma cuenta de depósitos, las sumas que considere convenientes. El total será considerado como encaje legal y el sobrante del encaje legal, por encima del encaje mínimo legal, será calificado como encaje excedente</a:t>
            </a:r>
            <a:r>
              <a:rPr lang="es-ES" i="1" dirty="0" smtClean="0">
                <a:latin typeface="Times New Roman" panose="02020603050405020304" pitchFamily="18" charset="0"/>
                <a:cs typeface="Times New Roman" panose="02020603050405020304" pitchFamily="18" charset="0"/>
              </a:rPr>
              <a:t>.</a:t>
            </a:r>
          </a:p>
          <a:p>
            <a:pPr algn="just" fontAlgn="t"/>
            <a:endParaRPr lang="es-ES" i="1" dirty="0">
              <a:latin typeface="Times New Roman" panose="02020603050405020304" pitchFamily="18" charset="0"/>
              <a:cs typeface="Times New Roman" panose="02020603050405020304" pitchFamily="18" charset="0"/>
            </a:endParaRPr>
          </a:p>
          <a:p>
            <a:pPr algn="just" fontAlgn="t"/>
            <a:r>
              <a:rPr lang="es-ES" i="1" dirty="0" smtClean="0">
                <a:latin typeface="Times New Roman" panose="02020603050405020304" pitchFamily="18" charset="0"/>
                <a:cs typeface="Times New Roman" panose="02020603050405020304" pitchFamily="18" charset="0"/>
              </a:rPr>
              <a:t>La </a:t>
            </a:r>
            <a:r>
              <a:rPr lang="es-ES" i="1" dirty="0">
                <a:latin typeface="Times New Roman" panose="02020603050405020304" pitchFamily="18" charset="0"/>
                <a:cs typeface="Times New Roman" panose="02020603050405020304" pitchFamily="18" charset="0"/>
              </a:rPr>
              <a:t>Junta podrá disponer que una determinada proporción del </a:t>
            </a:r>
            <a:r>
              <a:rPr lang="es-ES" i="1" dirty="0" smtClean="0">
                <a:latin typeface="Times New Roman" panose="02020603050405020304" pitchFamily="18" charset="0"/>
                <a:cs typeface="Times New Roman" panose="02020603050405020304" pitchFamily="18" charset="0"/>
              </a:rPr>
              <a:t>Encaje Mínimo Legal </a:t>
            </a:r>
            <a:r>
              <a:rPr lang="es-ES" i="1" dirty="0">
                <a:latin typeface="Times New Roman" panose="02020603050405020304" pitchFamily="18" charset="0"/>
                <a:cs typeface="Times New Roman" panose="02020603050405020304" pitchFamily="18" charset="0"/>
              </a:rPr>
              <a:t>permanezca en dinero en efectivo en poder de las entidades financieras</a:t>
            </a:r>
            <a:r>
              <a:rPr lang="es-ES" i="1" dirty="0" smtClean="0">
                <a:latin typeface="Times New Roman" panose="02020603050405020304" pitchFamily="18" charset="0"/>
                <a:cs typeface="Times New Roman" panose="02020603050405020304" pitchFamily="18" charset="0"/>
              </a:rPr>
              <a:t>.”</a:t>
            </a:r>
            <a:endParaRPr lang="es-ES" i="1" dirty="0">
              <a:latin typeface="Times New Roman" panose="02020603050405020304" pitchFamily="18" charset="0"/>
              <a:cs typeface="Times New Roman" panose="02020603050405020304" pitchFamily="18" charset="0"/>
            </a:endParaRPr>
          </a:p>
          <a:p>
            <a:pPr lvl="1" algn="just" defTabSz="914400" fontAlgn="base">
              <a:spcBef>
                <a:spcPct val="20000"/>
              </a:spcBef>
              <a:spcAft>
                <a:spcPct val="0"/>
              </a:spcAft>
              <a:defRPr/>
            </a:pPr>
            <a:endParaRPr kumimoji="0" lang="es-CR" sz="2000" i="1"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2376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1578</TotalTime>
  <Words>5772</Words>
  <Application>Microsoft Office PowerPoint</Application>
  <PresentationFormat>Presentación en pantalla (4:3)</PresentationFormat>
  <Paragraphs>618</Paragraphs>
  <Slides>49</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49</vt:i4>
      </vt:variant>
    </vt:vector>
  </HeadingPairs>
  <TitlesOfParts>
    <vt:vector size="57" baseType="lpstr">
      <vt:lpstr>Arial</vt:lpstr>
      <vt:lpstr>Book Antiqua</vt:lpstr>
      <vt:lpstr>Calibri</vt:lpstr>
      <vt:lpstr>Cambria</vt:lpstr>
      <vt:lpstr>Cambria-Bold</vt:lpstr>
      <vt:lpstr>Times New Roman</vt:lpstr>
      <vt:lpstr>Wingdings</vt:lpstr>
      <vt:lpstr>Tema de Office</vt:lpstr>
      <vt:lpstr>Presentación de PowerPoint</vt:lpstr>
      <vt:lpstr>TEMARIO</vt:lpstr>
      <vt:lpstr>Conceptos Básicos</vt:lpstr>
      <vt:lpstr>Conceptos Básicos</vt:lpstr>
      <vt:lpstr>Conceptos Básicos</vt:lpstr>
      <vt:lpstr>Conceptos Básicos</vt:lpstr>
      <vt:lpstr>Conceptos Básicos</vt:lpstr>
      <vt:lpstr>Antecedentes Históricos</vt:lpstr>
      <vt:lpstr>Definición de Encaje Mínimo Legal</vt:lpstr>
      <vt:lpstr>¿Entonces qué es el Encaje Mínimo Legal?</vt:lpstr>
      <vt:lpstr>¿Porqué es importante el Encaje Mínimo Legal?</vt:lpstr>
      <vt:lpstr>Marco Legal y Normativo</vt:lpstr>
      <vt:lpstr>Plazo para aumentar Encajes Legales</vt:lpstr>
      <vt:lpstr>Operatividad del Encaje Legal: Entidades sujetas al requisito de Encaje Mínimo Legal</vt:lpstr>
      <vt:lpstr>Entidades sujetas al requisito de Encaje Mínimo Legal</vt:lpstr>
      <vt:lpstr>Límites del Encaje Mínimo Legal</vt:lpstr>
      <vt:lpstr>Tasas Históricas de Encaje Mínimo Legal  a partir del año 1998</vt:lpstr>
      <vt:lpstr> Porcentaje o Nivel de Encaje que se aplica en la actualidad  </vt:lpstr>
      <vt:lpstr>Operaciones sujetas al requisito de Encaje Mínimo Legal</vt:lpstr>
      <vt:lpstr>Operaciones sujetas al requisito de Encaje Mínimo Legal</vt:lpstr>
      <vt:lpstr>Excepciones y Deducciones del Encaje Mínimo Legal</vt:lpstr>
      <vt:lpstr>Excepciones y Deducciones del Encaje Mínimo Legal</vt:lpstr>
      <vt:lpstr>Excepciones y Deducciones del Encaje Mínimo Legal</vt:lpstr>
      <vt:lpstr>Excepciones y Deducciones del Encaje Mínimo Legal</vt:lpstr>
      <vt:lpstr>Excepciones y Deducciones del Encaje Mínimo Legal</vt:lpstr>
      <vt:lpstr>Control de la situación de Encaje Mínimo Legal</vt:lpstr>
      <vt:lpstr>Control sobre el Encaje Mínimo Legal</vt:lpstr>
      <vt:lpstr>Control sobre el Encaje Mínimo Legal</vt:lpstr>
      <vt:lpstr>Presentación de la Información de Encaje Mínimo Legal</vt:lpstr>
      <vt:lpstr>Incumplimientos de los requisitos de Encaje Mínimo Legal</vt:lpstr>
      <vt:lpstr>Procedimiento para comunicar una deficiencia en el EML</vt:lpstr>
      <vt:lpstr>Ejemplo de cómo se realiza el cálculo de la multa en un desencaje en moneda local (colones)</vt:lpstr>
      <vt:lpstr>Ejemplo de cómo se realiza el cálculo de la multa en un desencaje en moneda extranjera (dólares)</vt:lpstr>
      <vt:lpstr>Ejemplo de cómo se realiza el cálculo de la multa en un desencaje en moneda única europea (euro)</vt:lpstr>
      <vt:lpstr>Segundo desencaje dentro de un periodo de tres meses</vt:lpstr>
      <vt:lpstr>Tercer desencaje dentro de un periodo de tres meses</vt:lpstr>
      <vt:lpstr>Cuarto desencaje dentro de un periodo de tres meses</vt:lpstr>
      <vt:lpstr>“Catálogo de Encaje Legal”</vt:lpstr>
      <vt:lpstr>Articulo 59 (LOSBN)</vt:lpstr>
      <vt:lpstr>Marco Legal y Reglamentario del Artículo 59 de la LOSBN</vt:lpstr>
      <vt:lpstr>Definición del Artículo 59 de la LOSBN</vt:lpstr>
      <vt:lpstr>¿Qué es el artículo 59 de la LOSBN?</vt:lpstr>
      <vt:lpstr>Inciso i) e ii) del Artículo 59 de la (LOSBN)</vt:lpstr>
      <vt:lpstr>Inciso i) e ii) del Artículo 59 de la (LOSBN)</vt:lpstr>
      <vt:lpstr>Metodología de cálculo para el Inciso i) y Sanción</vt:lpstr>
      <vt:lpstr>Partidas del Catálogo de Encaje que aplican para el cálculo del Artículo 59  de la (LOSBN) </vt:lpstr>
      <vt:lpstr>Traslado del Inciso i) al Inciso ii) del Artículo 59 de la LOSBN</vt:lpstr>
      <vt:lpstr>Contacto:</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presentación</dc:title>
  <dc:creator>Ruffo</dc:creator>
  <cp:lastModifiedBy>VARGAS SANABRIA ALEXIS</cp:lastModifiedBy>
  <cp:revision>105</cp:revision>
  <dcterms:created xsi:type="dcterms:W3CDTF">2014-09-05T16:00:15Z</dcterms:created>
  <dcterms:modified xsi:type="dcterms:W3CDTF">2019-06-27T22:17:51Z</dcterms:modified>
</cp:coreProperties>
</file>