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00152E90" w:rsidP="00152E90" w:rsidRDefault="00152E90" w14:paraId="4EBB2C3E" w14:textId="77777777">
      <w:pPr>
        <w:pStyle w:val="Texto0"/>
        <w:spacing w:before="0" w:after="0" w:line="240" w:lineRule="auto"/>
        <w:jc w:val="center"/>
        <w:rPr>
          <w:rFonts w:ascii="Roboto" w:hAnsi="Roboto"/>
          <w:b/>
          <w:bCs/>
          <w:sz w:val="24"/>
        </w:rPr>
      </w:pPr>
      <w:bookmarkStart w:name="_Hlk201140730" w:id="0"/>
      <w:bookmarkEnd w:id="0"/>
      <w:r w:rsidRPr="00476DF8">
        <w:rPr>
          <w:rFonts w:ascii="Roboto" w:hAnsi="Roboto"/>
          <w:b/>
          <w:bCs/>
          <w:sz w:val="24"/>
        </w:rPr>
        <w:t>CIRCULAR EXTERNA</w:t>
      </w:r>
    </w:p>
    <w:p w:rsidRPr="00476DF8" w:rsidR="00152E90" w:rsidP="00152E90" w:rsidRDefault="00152E90" w14:paraId="7E21BBC4" w14:textId="77777777">
      <w:pPr>
        <w:pStyle w:val="Texto0"/>
        <w:spacing w:before="0" w:after="0" w:line="240" w:lineRule="auto"/>
        <w:jc w:val="center"/>
        <w:rPr>
          <w:rFonts w:ascii="Roboto" w:hAnsi="Roboto"/>
          <w:b/>
          <w:bCs/>
          <w:sz w:val="24"/>
        </w:rPr>
      </w:pPr>
    </w:p>
    <w:p w:rsidRPr="00476DF8" w:rsidR="00152E90" w:rsidP="00152E90" w:rsidRDefault="00152E90" w14:paraId="7D9D2095" w14:textId="385B4AD6">
      <w:pPr>
        <w:pStyle w:val="Texto0"/>
        <w:spacing w:before="0" w:after="0" w:line="240" w:lineRule="auto"/>
        <w:jc w:val="center"/>
        <w:rPr>
          <w:rFonts w:ascii="Roboto" w:hAnsi="Roboto"/>
          <w:sz w:val="24"/>
        </w:rPr>
      </w:pPr>
      <w:r w:rsidRPr="00476DF8">
        <w:rPr>
          <w:rFonts w:ascii="Roboto" w:hAnsi="Roboto"/>
          <w:sz w:val="24"/>
        </w:rPr>
        <w:t>1</w:t>
      </w:r>
      <w:r>
        <w:rPr>
          <w:rFonts w:ascii="Roboto" w:hAnsi="Roboto"/>
          <w:sz w:val="24"/>
        </w:rPr>
        <w:t>8</w:t>
      </w:r>
      <w:r w:rsidRPr="00476DF8">
        <w:rPr>
          <w:rFonts w:ascii="Roboto" w:hAnsi="Roboto"/>
          <w:sz w:val="24"/>
        </w:rPr>
        <w:t xml:space="preserve"> de junio de 2025</w:t>
      </w:r>
    </w:p>
    <w:sdt>
      <w:sdtPr>
        <w:rPr>
          <w:rFonts w:ascii="Roboto" w:hAnsi="Roboto"/>
          <w:sz w:val="24"/>
        </w:rPr>
        <w:alias w:val="Consecutivo"/>
        <w:tag w:val="Consecutivo"/>
        <w:id w:val="2052717023"/>
        <w:placeholder>
          <w:docPart w:val="F4AAE78D086741289C52D6769A0B8529"/>
        </w:placeholder>
        <w:text/>
      </w:sdtPr>
      <w:sdtEndPr/>
      <w:sdtContent>
        <w:p w:rsidRPr="001A0B35" w:rsidR="0024022D" w:rsidP="00152E90" w:rsidRDefault="0024022D" w14:paraId="04A44BD6" w14:textId="77777777">
          <w:pPr>
            <w:tabs>
              <w:tab w:val="left" w:pos="2843"/>
            </w:tabs>
            <w:spacing w:line="240" w:lineRule="auto"/>
            <w:jc w:val="center"/>
            <w:rPr>
              <w:rFonts w:ascii="Roboto" w:hAnsi="Roboto"/>
              <w:sz w:val="24"/>
            </w:rPr>
          </w:pPr>
          <w:r>
            <w:rPr>
              <w:rFonts w:ascii="Roboto" w:hAnsi="Roboto"/>
              <w:sz w:val="24"/>
            </w:rPr>
            <w:t>SGF-1388-2025</w:t>
          </w:r>
        </w:p>
      </w:sdtContent>
    </w:sdt>
    <w:p w:rsidRPr="001A0B35" w:rsidR="0024022D" w:rsidP="00152E90" w:rsidRDefault="00F9592B" w14:paraId="2DFE12D5" w14:textId="3AF57068">
      <w:pPr>
        <w:tabs>
          <w:tab w:val="left" w:pos="2843"/>
        </w:tabs>
        <w:spacing w:line="240" w:lineRule="auto"/>
        <w:jc w:val="center"/>
        <w:rPr>
          <w:rFonts w:ascii="Roboto" w:hAnsi="Roboto"/>
          <w:sz w:val="24"/>
        </w:rPr>
      </w:pPr>
      <w:sdt>
        <w:sdtPr>
          <w:rPr>
            <w:rFonts w:ascii="Roboto" w:hAnsi="Roboto"/>
            <w:sz w:val="24"/>
          </w:rPr>
          <w:alias w:val="Confidencialidad"/>
          <w:tag w:val="Confidencialidad"/>
          <w:id w:val="1447896894"/>
          <w:placeholder>
            <w:docPart w:val="1940D153FC0C49F595449588602C22BA"/>
          </w:placeholder>
          <w15:color w:val="99CCFF"/>
          <w:dropDownList>
            <w:listItem w:value="Elija nivel de confidencialidad"/>
            <w:listItem w:displayText="SGF-PUBLICO" w:value="SGF-PUBLICO"/>
            <w:listItem w:displayText="SGF-INTERNO" w:value="SGF-INTERNO"/>
            <w:listItem w:displayText="SGF-PROPIETARIO" w:value="SGF-PROPIETARIO"/>
            <w:listItem w:displayText="SGF-CONFIDENCIAL" w:value="SGF-CONFIDENCIAL"/>
            <w:listItem w:displayText="SGF-MAXIMA" w:value="SGF-MAXIMA"/>
          </w:dropDownList>
        </w:sdtPr>
        <w:sdtEndPr/>
        <w:sdtContent>
          <w:r w:rsidR="00152E90">
            <w:rPr>
              <w:rFonts w:ascii="Roboto" w:hAnsi="Roboto"/>
              <w:sz w:val="24"/>
            </w:rPr>
            <w:t>SGF-PUBLICO</w:t>
          </w:r>
        </w:sdtContent>
      </w:sdt>
    </w:p>
    <w:p w:rsidRPr="001A0B35" w:rsidR="0024022D" w:rsidP="0024022D" w:rsidRDefault="0024022D" w14:paraId="072530CD" w14:textId="77777777">
      <w:pPr>
        <w:tabs>
          <w:tab w:val="left" w:pos="2843"/>
        </w:tabs>
        <w:spacing w:line="240" w:lineRule="auto"/>
        <w:rPr>
          <w:rFonts w:ascii="Roboto" w:hAnsi="Roboto"/>
          <w:sz w:val="24"/>
        </w:rPr>
      </w:pPr>
      <w:r w:rsidRPr="001A0B35">
        <w:rPr>
          <w:rFonts w:ascii="Roboto" w:hAnsi="Roboto"/>
          <w:sz w:val="24"/>
        </w:rPr>
        <w:tab/>
      </w:r>
    </w:p>
    <w:p w:rsidRPr="00476DF8" w:rsidR="00152E90" w:rsidP="00152E90" w:rsidRDefault="00152E90" w14:paraId="5061BE61" w14:textId="77777777">
      <w:pPr>
        <w:tabs>
          <w:tab w:val="left" w:pos="2843"/>
        </w:tabs>
        <w:rPr>
          <w:rFonts w:ascii="Roboto" w:hAnsi="Roboto"/>
          <w:sz w:val="24"/>
        </w:rPr>
      </w:pPr>
    </w:p>
    <w:p w:rsidRPr="00476DF8" w:rsidR="00152E90" w:rsidP="00152E90" w:rsidRDefault="00152E90" w14:paraId="50D1682D" w14:textId="77777777">
      <w:pPr>
        <w:widowControl w:val="0"/>
        <w:ind w:left="34" w:right="86"/>
        <w:outlineLvl w:val="0"/>
        <w:rPr>
          <w:rFonts w:ascii="Roboto" w:hAnsi="Roboto"/>
          <w:b/>
          <w:sz w:val="24"/>
        </w:rPr>
      </w:pPr>
      <w:r w:rsidRPr="00476DF8">
        <w:rPr>
          <w:rFonts w:ascii="Roboto" w:hAnsi="Roboto"/>
          <w:b/>
          <w:sz w:val="24"/>
        </w:rPr>
        <w:t xml:space="preserve">Dirigida a: </w:t>
      </w:r>
    </w:p>
    <w:p w:rsidRPr="00476DF8" w:rsidR="00152E90" w:rsidP="00152E90" w:rsidRDefault="00152E90" w14:paraId="0C96777E" w14:textId="77777777">
      <w:pPr>
        <w:widowControl w:val="0"/>
        <w:ind w:left="34" w:right="86"/>
        <w:outlineLvl w:val="0"/>
        <w:rPr>
          <w:rFonts w:ascii="Roboto" w:hAnsi="Roboto"/>
          <w:b/>
          <w:sz w:val="24"/>
        </w:rPr>
      </w:pPr>
    </w:p>
    <w:p w:rsidRPr="00476DF8" w:rsidR="00152E90" w:rsidP="00152E90" w:rsidRDefault="00152E90" w14:paraId="0372DAE5"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Bancos Comerciales del Estado</w:t>
      </w:r>
    </w:p>
    <w:p w:rsidRPr="00476DF8" w:rsidR="00152E90" w:rsidP="00152E90" w:rsidRDefault="00152E90" w14:paraId="6844268E"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Bancos Creados por Leyes Especiales</w:t>
      </w:r>
    </w:p>
    <w:p w:rsidRPr="00476DF8" w:rsidR="00152E90" w:rsidP="00152E90" w:rsidRDefault="00152E90" w14:paraId="19880B9A"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Bancos Privados</w:t>
      </w:r>
    </w:p>
    <w:p w:rsidRPr="00476DF8" w:rsidR="00152E90" w:rsidP="00152E90" w:rsidRDefault="00152E90" w14:paraId="1331C9A5"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Empresas Financieras no Bancarias</w:t>
      </w:r>
    </w:p>
    <w:p w:rsidRPr="00476DF8" w:rsidR="00152E90" w:rsidP="00152E90" w:rsidRDefault="00152E90" w14:paraId="78118958"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Otras Entidades Financieras</w:t>
      </w:r>
    </w:p>
    <w:p w:rsidRPr="00476DF8" w:rsidR="00152E90" w:rsidP="00152E90" w:rsidRDefault="00152E90" w14:paraId="53CEDCF8"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Organizaciones Cooperativas de Ahorro y Crédito</w:t>
      </w:r>
    </w:p>
    <w:p w:rsidRPr="00476DF8" w:rsidR="00152E90" w:rsidP="00152E90" w:rsidRDefault="00152E90" w14:paraId="41FFF46E" w14:textId="77777777">
      <w:pPr>
        <w:widowControl w:val="0"/>
        <w:numPr>
          <w:ilvl w:val="0"/>
          <w:numId w:val="13"/>
        </w:numPr>
        <w:spacing w:line="240" w:lineRule="auto"/>
        <w:ind w:left="567" w:right="86" w:hanging="567"/>
        <w:rPr>
          <w:rFonts w:ascii="Roboto" w:hAnsi="Roboto"/>
          <w:b/>
          <w:sz w:val="24"/>
        </w:rPr>
      </w:pPr>
      <w:r w:rsidRPr="00476DF8">
        <w:rPr>
          <w:rFonts w:ascii="Roboto" w:hAnsi="Roboto"/>
          <w:b/>
          <w:sz w:val="24"/>
        </w:rPr>
        <w:t>Entidades Autorizadas del Sistema Financiera Nacional para la Vivienda</w:t>
      </w:r>
    </w:p>
    <w:p w:rsidRPr="00476DF8" w:rsidR="00152E90" w:rsidP="00152E90" w:rsidRDefault="00152E90" w14:paraId="1350EDBD" w14:textId="77777777">
      <w:pPr>
        <w:pStyle w:val="Texto0"/>
        <w:widowControl w:val="0"/>
        <w:spacing w:before="0" w:after="0" w:line="240" w:lineRule="auto"/>
        <w:rPr>
          <w:rFonts w:ascii="Roboto" w:hAnsi="Roboto"/>
          <w:b/>
          <w:sz w:val="24"/>
        </w:rPr>
      </w:pPr>
    </w:p>
    <w:p w:rsidR="00152E90" w:rsidP="00152E90" w:rsidRDefault="00152E90" w14:paraId="0F18B94D" w14:textId="77777777">
      <w:pPr>
        <w:pStyle w:val="Texto0"/>
        <w:widowControl w:val="0"/>
        <w:spacing w:before="0" w:after="0" w:line="240" w:lineRule="auto"/>
        <w:rPr>
          <w:rFonts w:ascii="Roboto" w:hAnsi="Roboto"/>
          <w:b/>
          <w:sz w:val="24"/>
        </w:rPr>
      </w:pPr>
    </w:p>
    <w:p w:rsidRPr="00476DF8" w:rsidR="00152E90" w:rsidP="00152E90" w:rsidRDefault="00152E90" w14:paraId="22BD33F8" w14:textId="26A12517">
      <w:pPr>
        <w:pStyle w:val="Texto0"/>
        <w:widowControl w:val="0"/>
        <w:spacing w:before="0" w:after="0" w:line="240" w:lineRule="auto"/>
        <w:rPr>
          <w:rFonts w:ascii="Roboto" w:hAnsi="Roboto"/>
          <w:sz w:val="24"/>
        </w:rPr>
      </w:pPr>
      <w:r w:rsidRPr="00476DF8">
        <w:rPr>
          <w:rFonts w:ascii="Roboto" w:hAnsi="Roboto"/>
          <w:b/>
          <w:sz w:val="24"/>
        </w:rPr>
        <w:t xml:space="preserve">Asunto: </w:t>
      </w:r>
      <w:r w:rsidRPr="00152E90">
        <w:rPr>
          <w:rFonts w:ascii="Roboto" w:hAnsi="Roboto"/>
          <w:sz w:val="24"/>
        </w:rPr>
        <w:t>Invitación al lanzamiento del curso virtual “Financiamiento para la adaptación y resiliencia ante el cambio climático en América Latina”</w:t>
      </w:r>
    </w:p>
    <w:p w:rsidRPr="00476DF8" w:rsidR="00152E90" w:rsidP="00152E90" w:rsidRDefault="00152E90" w14:paraId="4F7F6F6F" w14:textId="77777777">
      <w:pPr>
        <w:pStyle w:val="Texto0"/>
        <w:widowControl w:val="0"/>
        <w:spacing w:before="0" w:after="0" w:line="240" w:lineRule="auto"/>
        <w:rPr>
          <w:rFonts w:ascii="Roboto" w:hAnsi="Roboto"/>
          <w:iCs/>
          <w:sz w:val="24"/>
        </w:rPr>
      </w:pPr>
    </w:p>
    <w:p w:rsidR="00152E90" w:rsidP="00152E90" w:rsidRDefault="00152E90" w14:paraId="2FEF80D2" w14:textId="77777777">
      <w:pPr>
        <w:pStyle w:val="Texto0"/>
        <w:widowControl w:val="0"/>
        <w:spacing w:before="0" w:after="0" w:line="240" w:lineRule="auto"/>
        <w:rPr>
          <w:rFonts w:ascii="Roboto" w:hAnsi="Roboto"/>
          <w:iCs/>
          <w:sz w:val="24"/>
        </w:rPr>
      </w:pPr>
    </w:p>
    <w:p w:rsidRPr="00476DF8" w:rsidR="00152E90" w:rsidP="00152E90" w:rsidRDefault="00152E90" w14:paraId="66E2D3F5" w14:textId="42897F90">
      <w:pPr>
        <w:pStyle w:val="Texto0"/>
        <w:widowControl w:val="0"/>
        <w:spacing w:before="0" w:after="0" w:line="240" w:lineRule="auto"/>
        <w:rPr>
          <w:rFonts w:ascii="Roboto" w:hAnsi="Roboto"/>
          <w:iCs/>
          <w:sz w:val="24"/>
        </w:rPr>
      </w:pPr>
      <w:r w:rsidRPr="00476DF8">
        <w:rPr>
          <w:rFonts w:ascii="Roboto" w:hAnsi="Roboto"/>
          <w:iCs/>
          <w:sz w:val="24"/>
        </w:rPr>
        <w:t xml:space="preserve">La “Superintendencia General de Entidades Financieras” (Sugef) se complace en invitar a sus entidades supervisadas al lanzamiento del curso gratuito virtual “Financiamiento para la adaptación y resiliencia ante el cambio climático en América Latina”. </w:t>
      </w:r>
    </w:p>
    <w:p w:rsidRPr="00476DF8" w:rsidR="00152E90" w:rsidP="00152E90" w:rsidRDefault="00152E90" w14:paraId="26EA47A8" w14:textId="77777777">
      <w:pPr>
        <w:pStyle w:val="Texto0"/>
        <w:widowControl w:val="0"/>
        <w:spacing w:before="0" w:after="0" w:line="240" w:lineRule="auto"/>
        <w:rPr>
          <w:rFonts w:ascii="Roboto" w:hAnsi="Roboto"/>
          <w:iCs/>
          <w:sz w:val="24"/>
        </w:rPr>
      </w:pPr>
    </w:p>
    <w:p w:rsidRPr="00476DF8" w:rsidR="00152E90" w:rsidP="00152E90" w:rsidRDefault="00152E90" w14:paraId="04CBAFDB" w14:textId="77777777">
      <w:pPr>
        <w:pStyle w:val="Texto0"/>
        <w:widowControl w:val="0"/>
        <w:spacing w:before="0" w:after="0" w:line="240" w:lineRule="auto"/>
        <w:rPr>
          <w:rFonts w:ascii="Roboto" w:hAnsi="Roboto"/>
          <w:iCs/>
          <w:sz w:val="24"/>
        </w:rPr>
      </w:pPr>
      <w:r w:rsidRPr="00476DF8">
        <w:rPr>
          <w:rFonts w:ascii="Roboto" w:hAnsi="Roboto"/>
          <w:iCs/>
          <w:sz w:val="24"/>
        </w:rPr>
        <w:t>Este curso fue desarrollado por el “INCAE Business School” en el marco del Programa “Escalando Medidas de Adaptación basada en Ecosistemas (AbE) en la América Latina rural (EbALAC)” con el acompañamiento en Costa Rica de la “Superintendencia General de Entidades Financieras” (SUGEF), la “Superintendencia General de Seguros” (SUGESE) y el “Sistema de Banca para el Desarrollo” (SBD); en Ecuador de la “Superintendencia de Bancos” (SB), la “Superintendencia de Economía Popular y Solidaria” (SEPS) y la “Superintendencia de Compañías, Valores y Seguros” (SUPERCIAS); y en Guatemala con la participación de la “Superintendencia de Bancos de Guatemala”.</w:t>
      </w:r>
    </w:p>
    <w:p w:rsidRPr="00476DF8" w:rsidR="00152E90" w:rsidP="00152E90" w:rsidRDefault="00152E90" w14:paraId="15262467" w14:textId="77777777">
      <w:pPr>
        <w:pStyle w:val="Texto0"/>
        <w:widowControl w:val="0"/>
        <w:spacing w:before="0" w:after="0" w:line="240" w:lineRule="auto"/>
        <w:rPr>
          <w:rFonts w:ascii="Roboto" w:hAnsi="Roboto"/>
          <w:iCs/>
          <w:sz w:val="24"/>
        </w:rPr>
      </w:pPr>
    </w:p>
    <w:p w:rsidRPr="00476DF8" w:rsidR="00152E90" w:rsidP="00152E90" w:rsidRDefault="00152E90" w14:paraId="734F2D9A" w14:textId="77777777">
      <w:pPr>
        <w:pStyle w:val="Texto0"/>
        <w:widowControl w:val="0"/>
        <w:spacing w:before="0" w:after="0" w:line="240" w:lineRule="auto"/>
        <w:rPr>
          <w:rFonts w:ascii="Roboto" w:hAnsi="Roboto"/>
          <w:iCs/>
          <w:sz w:val="24"/>
        </w:rPr>
      </w:pPr>
      <w:r w:rsidRPr="00476DF8">
        <w:rPr>
          <w:rFonts w:ascii="Roboto" w:hAnsi="Roboto"/>
          <w:iCs/>
          <w:sz w:val="24"/>
        </w:rPr>
        <w:t xml:space="preserve">El programa “EbA LAC” se implementa en Costa Rica en coordinación con el “Ministerio de Ambiente y Energía” (MINAE) y es financiado por el “Ministerio Federal Alemán de Medio Ambiente, Protección de la Naturaleza, Seguridad Nuclear y Protección del Consumidor” (BMUV) a través de su “Iniciativa Climática </w:t>
      </w:r>
      <w:r w:rsidRPr="00476DF8">
        <w:rPr>
          <w:rFonts w:ascii="Roboto" w:hAnsi="Roboto"/>
          <w:iCs/>
          <w:sz w:val="24"/>
        </w:rPr>
        <w:lastRenderedPageBreak/>
        <w:t>Internacional” (IKI), e implementado por la GIZ como agencia líder, en asocio con la UICN (Unión Internacional para la Conservación de la Naturaleza) y el CATIE (Centro Agronómico Tropical de Investigación y Enseñanza). Dicho programa tiene como objetivo aumentar la capacidad de resiliencia ante el cambio climático de las comunidades y los ecosistemas vulnerables en las zonas rurales del Ecuador, Guatemala y Costa Rica.</w:t>
      </w:r>
    </w:p>
    <w:p w:rsidRPr="00476DF8" w:rsidR="00152E90" w:rsidP="00152E90" w:rsidRDefault="00152E90" w14:paraId="3F9550E6" w14:textId="77777777">
      <w:pPr>
        <w:pStyle w:val="Texto0"/>
        <w:widowControl w:val="0"/>
        <w:spacing w:before="0" w:after="0" w:line="240" w:lineRule="auto"/>
        <w:rPr>
          <w:rFonts w:ascii="Roboto" w:hAnsi="Roboto"/>
          <w:iCs/>
          <w:sz w:val="24"/>
        </w:rPr>
      </w:pPr>
    </w:p>
    <w:p w:rsidRPr="00476DF8" w:rsidR="00152E90" w:rsidP="00152E90" w:rsidRDefault="00152E90" w14:paraId="5E4D6D61" w14:textId="77777777">
      <w:pPr>
        <w:pStyle w:val="Texto0"/>
        <w:widowControl w:val="0"/>
        <w:spacing w:before="0" w:after="0" w:line="240" w:lineRule="auto"/>
        <w:rPr>
          <w:rFonts w:ascii="Roboto" w:hAnsi="Roboto"/>
          <w:iCs/>
          <w:sz w:val="24"/>
        </w:rPr>
      </w:pPr>
      <w:r w:rsidRPr="00476DF8">
        <w:rPr>
          <w:rFonts w:ascii="Roboto" w:hAnsi="Roboto"/>
          <w:iCs/>
          <w:sz w:val="24"/>
        </w:rPr>
        <w:t>El mencionado curso tiene como propósito fortalecer el sector financiero y de seguros en la región de América Latina para que sus integrantes conozcan sobre los riesgos y las oportunidades que el cambio climático representa para las instituciones financieras. Este integra el concepto de riesgo climático, su estrecha relación con el riesgo financiero y cómo estos riesgos se trasladan a las instituciones financieras y de seguros. Por otra parte, aborda conceptos clave sobre las finanzas climáticas y su relación con la adaptación al cambio climático, las principales fuentes de financiamiento internacional y los mecanismos financieros disponibles para que el sector financiero aplique instrumentos innovadores de financiamiento y seguros que provean recursos a largo plazo a empresas de sectores vulnerables al cambio climático.</w:t>
      </w:r>
    </w:p>
    <w:p w:rsidRPr="00476DF8" w:rsidR="00152E90" w:rsidP="00152E90" w:rsidRDefault="00152E90" w14:paraId="5B6A1CAB" w14:textId="77777777">
      <w:pPr>
        <w:pStyle w:val="Texto0"/>
        <w:widowControl w:val="0"/>
        <w:spacing w:before="0" w:after="0" w:line="240" w:lineRule="auto"/>
        <w:rPr>
          <w:rFonts w:ascii="Roboto" w:hAnsi="Roboto"/>
          <w:iCs/>
          <w:sz w:val="24"/>
        </w:rPr>
      </w:pPr>
    </w:p>
    <w:p w:rsidRPr="00476DF8" w:rsidR="00152E90" w:rsidP="00152E90" w:rsidRDefault="00152E90" w14:paraId="10DAC4AF" w14:textId="77777777">
      <w:pPr>
        <w:pStyle w:val="Texto0"/>
        <w:widowControl w:val="0"/>
        <w:spacing w:before="0" w:after="0" w:line="240" w:lineRule="auto"/>
        <w:rPr>
          <w:rFonts w:ascii="Roboto" w:hAnsi="Roboto"/>
          <w:sz w:val="24"/>
        </w:rPr>
      </w:pPr>
      <w:r w:rsidRPr="00476DF8">
        <w:rPr>
          <w:rFonts w:ascii="Roboto" w:hAnsi="Roboto"/>
          <w:iCs/>
          <w:sz w:val="24"/>
        </w:rPr>
        <w:t xml:space="preserve">Dicha actividad se llevará a cabo de manera presencial el </w:t>
      </w:r>
      <w:r w:rsidRPr="00476DF8">
        <w:rPr>
          <w:rFonts w:ascii="Roboto" w:hAnsi="Roboto"/>
          <w:b/>
          <w:bCs/>
          <w:iCs/>
          <w:sz w:val="24"/>
        </w:rPr>
        <w:t>martes 22 de julio</w:t>
      </w:r>
      <w:r w:rsidRPr="00476DF8">
        <w:rPr>
          <w:rFonts w:ascii="Roboto" w:hAnsi="Roboto"/>
          <w:iCs/>
          <w:sz w:val="24"/>
        </w:rPr>
        <w:t xml:space="preserve"> de 09:30 a 11:30 a.m. (</w:t>
      </w:r>
      <w:r w:rsidRPr="00476DF8">
        <w:rPr>
          <w:rFonts w:ascii="Roboto" w:hAnsi="Roboto"/>
          <w:i/>
          <w:sz w:val="24"/>
        </w:rPr>
        <w:t>ofreciéndose de previo un refrigerio y espacio para networking</w:t>
      </w:r>
      <w:r w:rsidRPr="00476DF8">
        <w:rPr>
          <w:rFonts w:ascii="Roboto" w:hAnsi="Roboto"/>
          <w:iCs/>
          <w:sz w:val="24"/>
        </w:rPr>
        <w:t xml:space="preserve">) en el Auditorio del edificio ODM </w:t>
      </w:r>
      <w:r w:rsidRPr="00476DF8">
        <w:rPr>
          <w:rFonts w:ascii="Roboto" w:hAnsi="Roboto"/>
          <w:sz w:val="24"/>
        </w:rPr>
        <w:t>sita: Avenidas 13 y 17, Calle 3a, frente a las oficinas centrales del “Ministerio de Trabajo y Seguridad Social”, Barrio Tournón (</w:t>
      </w:r>
      <w:r w:rsidRPr="00476DF8">
        <w:rPr>
          <w:rFonts w:ascii="Roboto" w:hAnsi="Roboto"/>
          <w:i/>
          <w:iCs/>
          <w:sz w:val="24"/>
        </w:rPr>
        <w:t xml:space="preserve">favor tomar en consideración que </w:t>
      </w:r>
      <w:r w:rsidRPr="00476DF8">
        <w:rPr>
          <w:rFonts w:ascii="Roboto" w:hAnsi="Roboto"/>
          <w:i/>
          <w:iCs/>
          <w:sz w:val="24"/>
          <w:u w:val="single"/>
        </w:rPr>
        <w:t>no se cuenta con espacio de parqueo</w:t>
      </w:r>
      <w:r w:rsidRPr="00476DF8">
        <w:rPr>
          <w:rFonts w:ascii="Roboto" w:hAnsi="Roboto"/>
          <w:sz w:val="24"/>
        </w:rPr>
        <w:t>). Este contará con la participación del Embajador de Alemania en Costa Rica, los ministros del MINAE y el MEIC, y representantes del INCAE Business School.</w:t>
      </w:r>
    </w:p>
    <w:p w:rsidRPr="00476DF8" w:rsidR="00152E90" w:rsidP="00152E90" w:rsidRDefault="00152E90" w14:paraId="33B82B04" w14:textId="77777777">
      <w:pPr>
        <w:pStyle w:val="Texto0"/>
        <w:widowControl w:val="0"/>
        <w:spacing w:before="0" w:after="0" w:line="240" w:lineRule="auto"/>
        <w:rPr>
          <w:rFonts w:ascii="Roboto" w:hAnsi="Roboto"/>
          <w:sz w:val="24"/>
        </w:rPr>
      </w:pPr>
    </w:p>
    <w:p w:rsidRPr="00476DF8" w:rsidR="00152E90" w:rsidP="00152E90" w:rsidRDefault="00152E90" w14:paraId="3B571032" w14:textId="77777777">
      <w:pPr>
        <w:pStyle w:val="Texto0"/>
        <w:widowControl w:val="0"/>
        <w:spacing w:before="0" w:after="0" w:line="240" w:lineRule="auto"/>
        <w:rPr>
          <w:rFonts w:ascii="Roboto" w:hAnsi="Roboto"/>
          <w:sz w:val="24"/>
        </w:rPr>
      </w:pPr>
      <w:r w:rsidRPr="00476DF8">
        <w:rPr>
          <w:rFonts w:ascii="Roboto" w:hAnsi="Roboto"/>
          <w:iCs/>
          <w:sz w:val="24"/>
        </w:rPr>
        <w:t xml:space="preserve">Para tal efecto se están concediendo </w:t>
      </w:r>
      <w:r w:rsidRPr="00476DF8">
        <w:rPr>
          <w:rFonts w:ascii="Roboto" w:hAnsi="Roboto"/>
          <w:b/>
          <w:bCs/>
          <w:iCs/>
          <w:sz w:val="24"/>
        </w:rPr>
        <w:t>dos espacios</w:t>
      </w:r>
      <w:r w:rsidRPr="00476DF8">
        <w:rPr>
          <w:rFonts w:ascii="Roboto" w:hAnsi="Roboto"/>
          <w:iCs/>
          <w:sz w:val="24"/>
        </w:rPr>
        <w:t xml:space="preserve"> por entidad financiera supervisada: uno para un funcionario de alto rango y otro para el encargado del área comercial o de la unidad de riesgos (</w:t>
      </w:r>
      <w:r w:rsidRPr="00476DF8">
        <w:rPr>
          <w:rFonts w:ascii="Roboto" w:hAnsi="Roboto"/>
          <w:i/>
          <w:sz w:val="24"/>
        </w:rPr>
        <w:t>o sus equivalentes</w:t>
      </w:r>
      <w:r w:rsidRPr="00476DF8">
        <w:rPr>
          <w:rFonts w:ascii="Roboto" w:hAnsi="Roboto"/>
          <w:iCs/>
          <w:sz w:val="24"/>
        </w:rPr>
        <w:t xml:space="preserve">). En caso de que alguna de las personas que ocupa uno de los dos cargos indicados no pudiera asistir se les agradece designar una de persona de un rango cercano en dichas áreas para que asista en su lugar. </w:t>
      </w:r>
      <w:r w:rsidRPr="00476DF8">
        <w:rPr>
          <w:rFonts w:ascii="Roboto" w:hAnsi="Roboto"/>
          <w:sz w:val="24"/>
        </w:rPr>
        <w:t xml:space="preserve">Aquellas entidades que también sean operadores del “Sistema de Banca para el Desarrollo” (SBD) cuentan con </w:t>
      </w:r>
      <w:r w:rsidRPr="00476DF8">
        <w:rPr>
          <w:rFonts w:ascii="Roboto" w:hAnsi="Roboto"/>
          <w:b/>
          <w:bCs/>
          <w:sz w:val="24"/>
        </w:rPr>
        <w:t>un espacio adicional</w:t>
      </w:r>
      <w:r w:rsidRPr="00476DF8">
        <w:rPr>
          <w:rFonts w:ascii="Roboto" w:hAnsi="Roboto"/>
          <w:sz w:val="24"/>
        </w:rPr>
        <w:t xml:space="preserve"> específicamente para la persona que funja como enlace en la institución.</w:t>
      </w:r>
    </w:p>
    <w:p w:rsidRPr="00476DF8" w:rsidR="00152E90" w:rsidP="00152E90" w:rsidRDefault="00152E90" w14:paraId="16151C8B" w14:textId="77777777">
      <w:pPr>
        <w:pStyle w:val="Texto0"/>
        <w:widowControl w:val="0"/>
        <w:spacing w:before="0" w:after="0" w:line="240" w:lineRule="auto"/>
        <w:rPr>
          <w:rFonts w:ascii="Roboto" w:hAnsi="Roboto"/>
          <w:sz w:val="24"/>
        </w:rPr>
      </w:pPr>
    </w:p>
    <w:p w:rsidRPr="00476DF8" w:rsidR="00152E90" w:rsidP="00152E90" w:rsidRDefault="00152E90" w14:paraId="42F4B3D2" w14:textId="77777777">
      <w:pPr>
        <w:pStyle w:val="Texto0"/>
        <w:widowControl w:val="0"/>
        <w:spacing w:before="0" w:after="0" w:line="240" w:lineRule="auto"/>
        <w:rPr>
          <w:rFonts w:ascii="Roboto" w:hAnsi="Roboto"/>
          <w:iCs/>
          <w:sz w:val="24"/>
        </w:rPr>
      </w:pPr>
      <w:r w:rsidRPr="00476DF8">
        <w:rPr>
          <w:rFonts w:ascii="Roboto" w:hAnsi="Roboto"/>
          <w:iCs/>
          <w:sz w:val="24"/>
        </w:rPr>
        <w:t xml:space="preserve">En esa línea se agradece que los participantes realicen su inscripción </w:t>
      </w:r>
      <w:r w:rsidRPr="00476DF8">
        <w:rPr>
          <w:rFonts w:ascii="Roboto" w:hAnsi="Roboto"/>
          <w:sz w:val="24"/>
        </w:rPr>
        <w:t xml:space="preserve">a más tardar el </w:t>
      </w:r>
      <w:r w:rsidRPr="00476DF8">
        <w:rPr>
          <w:rFonts w:ascii="Roboto" w:hAnsi="Roboto"/>
          <w:b/>
          <w:bCs/>
          <w:sz w:val="24"/>
        </w:rPr>
        <w:t>viernes</w:t>
      </w:r>
      <w:r w:rsidRPr="00476DF8">
        <w:rPr>
          <w:rFonts w:ascii="Roboto" w:hAnsi="Roboto"/>
          <w:b/>
          <w:bCs/>
          <w:iCs/>
          <w:sz w:val="24"/>
        </w:rPr>
        <w:t xml:space="preserve"> 11 de julio del 2025</w:t>
      </w:r>
      <w:r w:rsidRPr="00476DF8">
        <w:rPr>
          <w:rFonts w:ascii="Roboto" w:hAnsi="Roboto"/>
          <w:iCs/>
          <w:sz w:val="24"/>
        </w:rPr>
        <w:t xml:space="preserve">, por medio del siguiente </w:t>
      </w:r>
      <w:hyperlink w:history="1" r:id="rId14">
        <w:r w:rsidRPr="00476DF8">
          <w:rPr>
            <w:rStyle w:val="Hipervnculo"/>
            <w:rFonts w:ascii="Roboto" w:hAnsi="Roboto"/>
            <w:iCs/>
            <w:sz w:val="24"/>
          </w:rPr>
          <w:t>enlace</w:t>
        </w:r>
      </w:hyperlink>
      <w:r w:rsidRPr="00476DF8">
        <w:rPr>
          <w:rFonts w:ascii="Roboto" w:hAnsi="Roboto"/>
          <w:iCs/>
          <w:sz w:val="24"/>
        </w:rPr>
        <w:t>. Se adjunta copia de la invitación y la agenda tentativa de la actividad para su estimable referencia.</w:t>
      </w:r>
    </w:p>
    <w:p w:rsidRPr="00476DF8" w:rsidR="00152E90" w:rsidP="00152E90" w:rsidRDefault="00152E90" w14:paraId="40A36963" w14:textId="77777777">
      <w:pPr>
        <w:widowControl w:val="0"/>
        <w:rPr>
          <w:rFonts w:ascii="Roboto" w:hAnsi="Roboto"/>
          <w:sz w:val="24"/>
        </w:rPr>
      </w:pPr>
    </w:p>
    <w:p w:rsidRPr="00476DF8" w:rsidR="00152E90" w:rsidP="00152E90" w:rsidRDefault="00152E90" w14:paraId="580EDC98" w14:textId="77777777">
      <w:pPr>
        <w:widowControl w:val="0"/>
        <w:rPr>
          <w:rFonts w:ascii="Roboto" w:hAnsi="Roboto"/>
          <w:sz w:val="24"/>
        </w:rPr>
      </w:pPr>
      <w:r w:rsidRPr="00476DF8">
        <w:rPr>
          <w:rFonts w:ascii="Roboto" w:hAnsi="Roboto"/>
          <w:sz w:val="24"/>
        </w:rPr>
        <w:lastRenderedPageBreak/>
        <w:t>Para consultas puede comunicarse con:</w:t>
      </w:r>
    </w:p>
    <w:p w:rsidRPr="00476DF8" w:rsidR="00152E90" w:rsidP="00152E90" w:rsidRDefault="00152E90" w14:paraId="4D31A70F" w14:textId="77777777">
      <w:pPr>
        <w:widowControl w:val="0"/>
        <w:ind w:left="284"/>
        <w:rPr>
          <w:rFonts w:ascii="Roboto" w:hAnsi="Roboto"/>
          <w:sz w:val="24"/>
        </w:rPr>
      </w:pPr>
    </w:p>
    <w:tbl>
      <w:tblPr>
        <w:tblW w:w="7787" w:type="dxa"/>
        <w:jc w:val="center"/>
        <w:tblLayout w:type="fixed"/>
        <w:tblCellMar>
          <w:left w:w="70" w:type="dxa"/>
          <w:right w:w="70" w:type="dxa"/>
        </w:tblCellMar>
        <w:tblLook w:val="04A0" w:firstRow="1" w:lastRow="0" w:firstColumn="1" w:lastColumn="0" w:noHBand="0" w:noVBand="1"/>
      </w:tblPr>
      <w:tblGrid>
        <w:gridCol w:w="3109"/>
        <w:gridCol w:w="1984"/>
        <w:gridCol w:w="2694"/>
      </w:tblGrid>
      <w:tr w:rsidRPr="00476DF8" w:rsidR="00152E90" w:rsidTr="00152E90" w14:paraId="22ED6DFD" w14:textId="77777777">
        <w:trPr>
          <w:trHeight w:val="206"/>
          <w:jc w:val="center"/>
        </w:trPr>
        <w:tc>
          <w:tcPr>
            <w:tcW w:w="3109" w:type="dxa"/>
            <w:tcBorders>
              <w:top w:val="single" w:color="auto" w:sz="8" w:space="0"/>
              <w:left w:val="single" w:color="auto" w:sz="8" w:space="0"/>
              <w:bottom w:val="single" w:color="auto" w:sz="8" w:space="0"/>
              <w:right w:val="single" w:color="auto" w:sz="8" w:space="0"/>
            </w:tcBorders>
            <w:shd w:val="clear" w:color="auto" w:fill="1C4063" w:themeFill="accent1" w:themeFillShade="80"/>
            <w:vAlign w:val="center"/>
            <w:hideMark/>
          </w:tcPr>
          <w:p w:rsidRPr="00152E90" w:rsidR="00152E90" w:rsidP="00C93435" w:rsidRDefault="00152E90" w14:paraId="04E2BD40" w14:textId="77777777">
            <w:pPr>
              <w:widowControl w:val="0"/>
              <w:jc w:val="center"/>
              <w:rPr>
                <w:rFonts w:ascii="Roboto" w:hAnsi="Roboto"/>
                <w:b/>
                <w:bCs/>
                <w:color w:val="FFFFFF"/>
                <w:sz w:val="24"/>
                <w:lang w:eastAsia="es-CR"/>
              </w:rPr>
            </w:pPr>
            <w:r w:rsidRPr="00152E90">
              <w:rPr>
                <w:rFonts w:ascii="Roboto" w:hAnsi="Roboto"/>
                <w:b/>
                <w:bCs/>
                <w:color w:val="FFFFFF"/>
                <w:sz w:val="24"/>
                <w:lang w:eastAsia="es-CR"/>
              </w:rPr>
              <w:t>Nombre del Contacto</w:t>
            </w:r>
          </w:p>
        </w:tc>
        <w:tc>
          <w:tcPr>
            <w:tcW w:w="1984" w:type="dxa"/>
            <w:tcBorders>
              <w:top w:val="single" w:color="auto" w:sz="8" w:space="0"/>
              <w:left w:val="nil"/>
              <w:bottom w:val="single" w:color="auto" w:sz="8" w:space="0"/>
              <w:right w:val="single" w:color="auto" w:sz="8" w:space="0"/>
            </w:tcBorders>
            <w:shd w:val="clear" w:color="auto" w:fill="1C4063" w:themeFill="accent1" w:themeFillShade="80"/>
            <w:vAlign w:val="center"/>
            <w:hideMark/>
          </w:tcPr>
          <w:p w:rsidRPr="00152E90" w:rsidR="00152E90" w:rsidP="00C93435" w:rsidRDefault="00152E90" w14:paraId="0982E8B7" w14:textId="77777777">
            <w:pPr>
              <w:widowControl w:val="0"/>
              <w:jc w:val="center"/>
              <w:rPr>
                <w:rFonts w:ascii="Roboto" w:hAnsi="Roboto"/>
                <w:b/>
                <w:bCs/>
                <w:color w:val="FFFFFF"/>
                <w:sz w:val="24"/>
                <w:lang w:eastAsia="es-CR"/>
              </w:rPr>
            </w:pPr>
            <w:r w:rsidRPr="00152E90">
              <w:rPr>
                <w:rFonts w:ascii="Roboto" w:hAnsi="Roboto"/>
                <w:b/>
                <w:bCs/>
                <w:color w:val="FFFFFF"/>
                <w:sz w:val="24"/>
                <w:lang w:eastAsia="es-CR"/>
              </w:rPr>
              <w:t>Teléfono</w:t>
            </w:r>
          </w:p>
        </w:tc>
        <w:tc>
          <w:tcPr>
            <w:tcW w:w="2694" w:type="dxa"/>
            <w:tcBorders>
              <w:top w:val="single" w:color="auto" w:sz="8" w:space="0"/>
              <w:left w:val="nil"/>
              <w:bottom w:val="single" w:color="auto" w:sz="8" w:space="0"/>
              <w:right w:val="single" w:color="auto" w:sz="8" w:space="0"/>
            </w:tcBorders>
            <w:shd w:val="clear" w:color="auto" w:fill="1C4063" w:themeFill="accent1" w:themeFillShade="80"/>
            <w:vAlign w:val="center"/>
            <w:hideMark/>
          </w:tcPr>
          <w:p w:rsidRPr="00152E90" w:rsidR="00152E90" w:rsidP="00C93435" w:rsidRDefault="00F9592B" w14:paraId="7E266B40" w14:textId="2E2953DB">
            <w:pPr>
              <w:widowControl w:val="0"/>
              <w:jc w:val="center"/>
              <w:rPr>
                <w:rFonts w:ascii="Roboto" w:hAnsi="Roboto"/>
                <w:b/>
                <w:bCs/>
                <w:color w:val="FFFFFF"/>
                <w:sz w:val="24"/>
                <w:lang w:eastAsia="es-CR"/>
              </w:rPr>
            </w:pPr>
            <w:r>
              <w:rPr>
                <w:rFonts w:ascii="Roboto" w:hAnsi="Roboto"/>
                <w:b/>
                <w:bCs/>
                <w:color w:val="FFFFFF"/>
                <w:sz w:val="24"/>
                <w:lang w:eastAsia="es-CR"/>
              </w:rPr>
              <w:t>Correo electrónico</w:t>
            </w:r>
          </w:p>
        </w:tc>
      </w:tr>
      <w:tr w:rsidRPr="00476DF8" w:rsidR="00152E90" w:rsidTr="00C93435" w14:paraId="30F43F1C" w14:textId="77777777">
        <w:trPr>
          <w:trHeight w:val="336"/>
          <w:jc w:val="center"/>
        </w:trPr>
        <w:tc>
          <w:tcPr>
            <w:tcW w:w="3109" w:type="dxa"/>
            <w:tcBorders>
              <w:top w:val="nil"/>
              <w:left w:val="single" w:color="auto" w:sz="8" w:space="0"/>
              <w:bottom w:val="single" w:color="auto" w:sz="8" w:space="0"/>
              <w:right w:val="single" w:color="auto" w:sz="8" w:space="0"/>
            </w:tcBorders>
            <w:shd w:val="clear" w:color="auto" w:fill="auto"/>
            <w:vAlign w:val="center"/>
          </w:tcPr>
          <w:p w:rsidRPr="00476DF8" w:rsidR="00152E90" w:rsidP="00C93435" w:rsidRDefault="00152E90" w14:paraId="09A14094" w14:textId="77777777">
            <w:pPr>
              <w:widowControl w:val="0"/>
              <w:rPr>
                <w:rFonts w:ascii="Roboto" w:hAnsi="Roboto"/>
                <w:color w:val="000000"/>
                <w:sz w:val="24"/>
                <w:lang w:eastAsia="es-CR"/>
              </w:rPr>
            </w:pPr>
            <w:r w:rsidRPr="00476DF8">
              <w:rPr>
                <w:rFonts w:ascii="Roboto" w:hAnsi="Roboto"/>
                <w:color w:val="000000"/>
                <w:sz w:val="24"/>
                <w:lang w:eastAsia="es-CR"/>
              </w:rPr>
              <w:t>Cristian Vega Céspedes</w:t>
            </w:r>
          </w:p>
        </w:tc>
        <w:tc>
          <w:tcPr>
            <w:tcW w:w="1984" w:type="dxa"/>
            <w:tcBorders>
              <w:top w:val="nil"/>
              <w:left w:val="nil"/>
              <w:bottom w:val="single" w:color="auto" w:sz="8" w:space="0"/>
              <w:right w:val="single" w:color="auto" w:sz="8" w:space="0"/>
            </w:tcBorders>
            <w:shd w:val="clear" w:color="auto" w:fill="auto"/>
            <w:vAlign w:val="center"/>
          </w:tcPr>
          <w:p w:rsidRPr="00476DF8" w:rsidR="00152E90" w:rsidP="00C93435" w:rsidRDefault="00152E90" w14:paraId="0A37340D" w14:textId="77777777">
            <w:pPr>
              <w:widowControl w:val="0"/>
              <w:jc w:val="center"/>
              <w:rPr>
                <w:rFonts w:ascii="Roboto" w:hAnsi="Roboto"/>
                <w:bCs/>
                <w:color w:val="000000"/>
                <w:sz w:val="24"/>
                <w:lang w:eastAsia="es-CR"/>
              </w:rPr>
            </w:pPr>
            <w:r w:rsidRPr="00476DF8">
              <w:rPr>
                <w:rFonts w:ascii="Roboto" w:hAnsi="Roboto"/>
                <w:bCs/>
                <w:color w:val="000000"/>
                <w:sz w:val="24"/>
                <w:lang w:eastAsia="es-CR"/>
              </w:rPr>
              <w:t>2243-5009</w:t>
            </w:r>
          </w:p>
        </w:tc>
        <w:tc>
          <w:tcPr>
            <w:tcW w:w="2694" w:type="dxa"/>
            <w:tcBorders>
              <w:top w:val="nil"/>
              <w:left w:val="nil"/>
              <w:bottom w:val="single" w:color="auto" w:sz="8" w:space="0"/>
              <w:right w:val="single" w:color="auto" w:sz="8" w:space="0"/>
            </w:tcBorders>
            <w:shd w:val="clear" w:color="auto" w:fill="auto"/>
            <w:vAlign w:val="center"/>
          </w:tcPr>
          <w:p w:rsidRPr="00476DF8" w:rsidR="00152E90" w:rsidP="00C93435" w:rsidRDefault="00152E90" w14:paraId="02D498BD" w14:textId="77777777">
            <w:pPr>
              <w:widowControl w:val="0"/>
              <w:rPr>
                <w:rFonts w:ascii="Roboto" w:hAnsi="Roboto"/>
                <w:color w:val="4F81BD" w:themeColor="hyperlink"/>
                <w:sz w:val="24"/>
                <w:u w:val="single"/>
                <w:lang w:eastAsia="es-CR"/>
              </w:rPr>
            </w:pPr>
            <w:r w:rsidRPr="00476DF8">
              <w:rPr>
                <w:rFonts w:ascii="Roboto" w:hAnsi="Roboto"/>
                <w:color w:val="4F81BD" w:themeColor="hyperlink"/>
                <w:sz w:val="24"/>
                <w:u w:val="single"/>
                <w:lang w:eastAsia="es-CR"/>
              </w:rPr>
              <w:t>vegacc@sugef.fi.cr</w:t>
            </w:r>
          </w:p>
        </w:tc>
      </w:tr>
    </w:tbl>
    <w:p w:rsidRPr="00476DF8" w:rsidR="00152E90" w:rsidP="00152E90" w:rsidRDefault="00152E90" w14:paraId="3C29A4F0" w14:textId="01232F7C">
      <w:pPr>
        <w:pStyle w:val="Texto0"/>
        <w:spacing w:before="0" w:after="0" w:line="240" w:lineRule="auto"/>
        <w:rPr>
          <w:rFonts w:ascii="Roboto" w:hAnsi="Roboto"/>
          <w:sz w:val="24"/>
        </w:rPr>
      </w:pPr>
    </w:p>
    <w:p w:rsidRPr="001A0B35" w:rsidR="0024022D" w:rsidP="0024022D" w:rsidRDefault="0024022D" w14:paraId="58ED0D5A" w14:textId="77777777">
      <w:pPr>
        <w:pStyle w:val="Texto0"/>
        <w:spacing w:before="0" w:after="0" w:line="240" w:lineRule="auto"/>
        <w:rPr>
          <w:rFonts w:ascii="Roboto" w:hAnsi="Roboto"/>
          <w:sz w:val="24"/>
        </w:rPr>
      </w:pPr>
      <w:r w:rsidRPr="001A0B35">
        <w:rPr>
          <w:rFonts w:ascii="Roboto" w:hAnsi="Roboto"/>
          <w:sz w:val="24"/>
        </w:rPr>
        <w:t>Atentamente,</w:t>
      </w:r>
    </w:p>
    <w:p w:rsidRPr="001A0B35" w:rsidR="0024022D" w:rsidP="0024022D" w:rsidRDefault="0024022D" w14:paraId="19260B1E" w14:textId="77777777">
      <w:pPr>
        <w:spacing w:line="240" w:lineRule="auto"/>
        <w:rPr>
          <w:rFonts w:ascii="Roboto" w:hAnsi="Roboto"/>
          <w:sz w:val="24"/>
        </w:rPr>
      </w:pPr>
    </w:p>
    <w:p w:rsidRPr="001A0B35" w:rsidR="0024022D" w:rsidP="0024022D" w:rsidRDefault="00152E90" w14:paraId="63853412" w14:textId="48AC375A">
      <w:pPr>
        <w:spacing w:line="240" w:lineRule="auto"/>
        <w:rPr>
          <w:rFonts w:ascii="Roboto" w:hAnsi="Roboto"/>
          <w:sz w:val="24"/>
        </w:rPr>
      </w:pPr>
      <w:r>
        <w:rPr>
          <w:noProof/>
        </w:rPr>
        <w:drawing>
          <wp:inline distT="0" distB="0" distL="0" distR="0" wp14:anchorId="11D451FD" wp14:editId="195A05AB">
            <wp:extent cx="946317" cy="532263"/>
            <wp:effectExtent l="0" t="0" r="6350" b="1270"/>
            <wp:docPr id="1302838461" name="Imagen 1" descr="Logotipo, nombre de la empres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2838461" name="Imagen 1" descr="Logotipo, nombre de la empresa&#10;&#10;Descripción generada automáticamente"/>
                    <pic:cNvPicPr/>
                  </pic:nvPicPr>
                  <pic:blipFill>
                    <a:blip r:embed="rId15"/>
                    <a:stretch>
                      <a:fillRect/>
                    </a:stretch>
                  </pic:blipFill>
                  <pic:spPr>
                    <a:xfrm>
                      <a:off x="0" y="0"/>
                      <a:ext cx="962061" cy="541118"/>
                    </a:xfrm>
                    <a:prstGeom prst="rect">
                      <a:avLst/>
                    </a:prstGeom>
                  </pic:spPr>
                </pic:pic>
              </a:graphicData>
            </a:graphic>
          </wp:inline>
        </w:drawing>
      </w:r>
    </w:p>
    <w:p w:rsidRPr="00343D54" w:rsidR="0024022D" w:rsidP="00343D54" w:rsidRDefault="0024022D" w14:paraId="082B7CE5" w14:textId="77777777">
      <w:pPr>
        <w:pStyle w:val="Negrita"/>
        <w:spacing w:line="240" w:lineRule="auto"/>
        <w:jc w:val="left"/>
        <w:rPr>
          <w:rFonts w:ascii="Roboto" w:hAnsi="Roboto"/>
          <w:sz w:val="24"/>
        </w:rPr>
      </w:pPr>
      <w:bookmarkStart w:name="_Hlk53758837" w:id="1"/>
      <w:r w:rsidRPr="00343D54">
        <w:rPr>
          <w:rFonts w:ascii="Roboto" w:hAnsi="Roboto"/>
          <w:b w:val="0"/>
          <w:bCs/>
          <w:sz w:val="24"/>
        </w:rPr>
        <w:t>Hazel Valverde Richmond</w:t>
      </w:r>
      <w:r w:rsidRPr="001A0B35">
        <w:rPr>
          <w:rFonts w:ascii="Roboto" w:hAnsi="Roboto"/>
          <w:sz w:val="24"/>
        </w:rPr>
        <w:br/>
      </w:r>
      <w:r w:rsidRPr="00343D54">
        <w:rPr>
          <w:rFonts w:ascii="Roboto" w:hAnsi="Roboto"/>
          <w:sz w:val="24"/>
        </w:rPr>
        <w:t>Superintendente</w:t>
      </w:r>
    </w:p>
    <w:p w:rsidRPr="001A0B35" w:rsidR="00105A59" w:rsidP="00343D54" w:rsidRDefault="00105A59" w14:paraId="07631551" w14:textId="77777777">
      <w:pPr>
        <w:pStyle w:val="Negrita"/>
        <w:spacing w:line="240" w:lineRule="auto"/>
        <w:jc w:val="left"/>
        <w:rPr>
          <w:rFonts w:ascii="Roboto" w:hAnsi="Roboto"/>
          <w:sz w:val="24"/>
        </w:rPr>
      </w:pPr>
      <w:r w:rsidRPr="00343D54">
        <w:rPr>
          <w:rFonts w:ascii="Roboto" w:hAnsi="Roboto"/>
          <w:sz w:val="24"/>
        </w:rPr>
        <w:t>Superintendencia General de Entidades Financieras</w:t>
      </w:r>
    </w:p>
    <w:bookmarkEnd w:id="1"/>
    <w:p w:rsidRPr="00152E90" w:rsidR="0024022D" w:rsidP="0024022D" w:rsidRDefault="0024022D" w14:paraId="5F5A12BE" w14:textId="77777777">
      <w:pPr>
        <w:pStyle w:val="Negrita"/>
        <w:spacing w:line="240" w:lineRule="auto"/>
        <w:rPr>
          <w:rFonts w:ascii="Roboto" w:hAnsi="Roboto"/>
          <w:b w:val="0"/>
          <w:sz w:val="18"/>
          <w:szCs w:val="18"/>
        </w:rPr>
      </w:pPr>
    </w:p>
    <w:p w:rsidR="00152E90" w:rsidP="0024022D" w:rsidRDefault="00152E90" w14:paraId="23E350AC" w14:textId="77777777">
      <w:pPr>
        <w:pStyle w:val="Negrita"/>
        <w:spacing w:line="240" w:lineRule="auto"/>
        <w:rPr>
          <w:rFonts w:ascii="Roboto" w:hAnsi="Roboto"/>
          <w:b w:val="0"/>
          <w:sz w:val="18"/>
          <w:szCs w:val="18"/>
        </w:rPr>
      </w:pPr>
    </w:p>
    <w:p w:rsidR="0024022D" w:rsidP="0024022D" w:rsidRDefault="00152E90" w14:paraId="1D8DF48B" w14:textId="745960CB">
      <w:pPr>
        <w:pStyle w:val="Negrita"/>
        <w:spacing w:line="240" w:lineRule="auto"/>
        <w:rPr>
          <w:rFonts w:ascii="Roboto" w:hAnsi="Roboto"/>
          <w:b w:val="0"/>
          <w:sz w:val="18"/>
          <w:szCs w:val="18"/>
        </w:rPr>
      </w:pPr>
      <w:r w:rsidRPr="00152E90">
        <w:rPr>
          <w:rFonts w:ascii="Roboto" w:hAnsi="Roboto"/>
          <w:b w:val="0"/>
          <w:sz w:val="18"/>
          <w:szCs w:val="18"/>
        </w:rPr>
        <w:t>OMB/PSD/CVC/</w:t>
      </w:r>
      <w:r>
        <w:rPr>
          <w:rFonts w:ascii="Roboto" w:hAnsi="Roboto"/>
          <w:b w:val="0"/>
          <w:sz w:val="18"/>
          <w:szCs w:val="18"/>
        </w:rPr>
        <w:t>KFM/pjp*</w:t>
      </w:r>
    </w:p>
    <w:p w:rsidRPr="00152E90" w:rsidR="00152E90" w:rsidP="0024022D" w:rsidRDefault="00152E90" w14:paraId="790AB097" w14:textId="77777777">
      <w:pPr>
        <w:pStyle w:val="Negrita"/>
        <w:spacing w:line="240" w:lineRule="auto"/>
        <w:rPr>
          <w:rFonts w:ascii="Roboto" w:hAnsi="Roboto"/>
          <w:b w:val="0"/>
          <w:sz w:val="18"/>
          <w:szCs w:val="18"/>
        </w:rPr>
      </w:pPr>
    </w:p>
    <w:p w:rsidR="0024022D" w:rsidP="0024022D" w:rsidRDefault="0024022D" w14:paraId="69EB3316" w14:textId="77777777">
      <w:pPr>
        <w:pStyle w:val="Negrita"/>
        <w:spacing w:line="240" w:lineRule="auto"/>
        <w:rPr>
          <w:rFonts w:ascii="Roboto" w:hAnsi="Roboto"/>
        </w:rPr>
      </w:pPr>
    </w:p>
    <w:tbl>
      <w:tblPr>
        <w:tblStyle w:val="Tablaconcuadrcula"/>
        <w:tblW w:w="0" w:type="auto"/>
        <w:jc w:val="center"/>
        <w:tblLook w:val="04A0" w:firstRow="1" w:lastRow="0" w:firstColumn="1" w:lastColumn="0" w:noHBand="0" w:noVBand="1"/>
      </w:tblPr>
      <w:tblGrid>
        <w:gridCol w:w="2830"/>
        <w:gridCol w:w="2835"/>
      </w:tblGrid>
      <w:tr w:rsidR="00152E90" w:rsidTr="00152E90" w14:paraId="38DDAB88" w14:textId="77777777">
        <w:trPr>
          <w:trHeight w:val="329"/>
          <w:jc w:val="center"/>
        </w:trPr>
        <w:tc>
          <w:tcPr>
            <w:tcW w:w="2830" w:type="dxa"/>
            <w:shd w:val="clear" w:color="auto" w:fill="1C4063" w:themeFill="accent1" w:themeFillShade="80"/>
          </w:tcPr>
          <w:p w:rsidRPr="00152E90" w:rsidR="00152E90" w:rsidP="00C93435" w:rsidRDefault="00152E90" w14:paraId="0B93F7A9" w14:textId="77777777">
            <w:pPr>
              <w:spacing w:after="160" w:line="259" w:lineRule="auto"/>
              <w:jc w:val="center"/>
              <w:rPr>
                <w:rFonts w:ascii="Roboto" w:hAnsi="Roboto"/>
                <w:b/>
                <w:bCs/>
                <w:szCs w:val="22"/>
              </w:rPr>
            </w:pPr>
            <w:r w:rsidRPr="00152E90">
              <w:rPr>
                <w:rFonts w:ascii="Roboto" w:hAnsi="Roboto"/>
                <w:b/>
                <w:bCs/>
                <w:szCs w:val="22"/>
              </w:rPr>
              <w:t>Anexo 1</w:t>
            </w:r>
          </w:p>
        </w:tc>
        <w:tc>
          <w:tcPr>
            <w:tcW w:w="2835" w:type="dxa"/>
            <w:shd w:val="clear" w:color="auto" w:fill="1C4063" w:themeFill="accent1" w:themeFillShade="80"/>
          </w:tcPr>
          <w:p w:rsidRPr="00152E90" w:rsidR="00152E90" w:rsidP="00C93435" w:rsidRDefault="00152E90" w14:paraId="4690B788" w14:textId="77777777">
            <w:pPr>
              <w:spacing w:after="160" w:line="259" w:lineRule="auto"/>
              <w:jc w:val="center"/>
              <w:rPr>
                <w:rFonts w:ascii="Roboto" w:hAnsi="Roboto"/>
                <w:b/>
                <w:bCs/>
                <w:szCs w:val="22"/>
              </w:rPr>
            </w:pPr>
            <w:r w:rsidRPr="00152E90">
              <w:rPr>
                <w:rFonts w:ascii="Roboto" w:hAnsi="Roboto"/>
                <w:b/>
                <w:bCs/>
                <w:szCs w:val="22"/>
              </w:rPr>
              <w:t>Anexo 2</w:t>
            </w:r>
          </w:p>
        </w:tc>
      </w:tr>
      <w:tr w:rsidR="00152E90" w:rsidTr="00152E90" w14:paraId="7B2F35D5" w14:textId="77777777">
        <w:trPr>
          <w:trHeight w:val="100"/>
          <w:jc w:val="center"/>
        </w:trPr>
        <w:tc>
          <w:tcPr>
            <w:tcW w:w="2830" w:type="dxa"/>
            <w:shd w:val="clear" w:color="auto" w:fill="D6E5F3" w:themeFill="accent1" w:themeFillTint="33"/>
          </w:tcPr>
          <w:p w:rsidRPr="00152E90" w:rsidR="00152E90" w:rsidP="00C93435" w:rsidRDefault="00152E90" w14:paraId="2B0A530E" w14:textId="77777777">
            <w:pPr>
              <w:spacing w:after="160" w:line="259" w:lineRule="auto"/>
              <w:jc w:val="center"/>
              <w:rPr>
                <w:rFonts w:ascii="Roboto" w:hAnsi="Roboto"/>
                <w:b/>
                <w:bCs/>
                <w:szCs w:val="22"/>
              </w:rPr>
            </w:pPr>
            <w:r w:rsidRPr="00152E90">
              <w:rPr>
                <w:rFonts w:ascii="Roboto" w:hAnsi="Roboto"/>
                <w:b/>
                <w:bCs/>
                <w:szCs w:val="22"/>
              </w:rPr>
              <w:t>Invitación al evento</w:t>
            </w:r>
          </w:p>
        </w:tc>
        <w:tc>
          <w:tcPr>
            <w:tcW w:w="2835" w:type="dxa"/>
            <w:shd w:val="clear" w:color="auto" w:fill="D6E5F3" w:themeFill="accent1" w:themeFillTint="33"/>
          </w:tcPr>
          <w:p w:rsidRPr="00152E90" w:rsidR="00152E90" w:rsidP="00C93435" w:rsidRDefault="00152E90" w14:paraId="462100F9" w14:textId="77777777">
            <w:pPr>
              <w:spacing w:after="160" w:line="259" w:lineRule="auto"/>
              <w:jc w:val="center"/>
              <w:rPr>
                <w:rFonts w:ascii="Roboto" w:hAnsi="Roboto"/>
                <w:b/>
                <w:bCs/>
                <w:szCs w:val="22"/>
              </w:rPr>
            </w:pPr>
            <w:r w:rsidRPr="00152E90">
              <w:rPr>
                <w:rFonts w:ascii="Roboto" w:hAnsi="Roboto"/>
                <w:b/>
                <w:bCs/>
                <w:szCs w:val="22"/>
              </w:rPr>
              <w:t>Agenda tentativa</w:t>
            </w:r>
          </w:p>
        </w:tc>
      </w:tr>
      <w:tr w:rsidR="00152E90" w:rsidTr="00152E90" w14:paraId="7FB0AE4F" w14:textId="77777777">
        <w:trPr>
          <w:trHeight w:val="429"/>
          <w:jc w:val="center"/>
        </w:trPr>
        <w:tc>
          <w:tcPr>
            <w:tcW w:w="2830" w:type="dxa"/>
          </w:tcPr>
          <w:p w:rsidRPr="00050782" w:rsidR="00152E90" w:rsidP="00C93435" w:rsidRDefault="00F9592B" w14:paraId="5D31235D" w14:textId="0469EF83">
            <w:pPr>
              <w:spacing w:after="160" w:line="259" w:lineRule="auto"/>
              <w:jc w:val="center"/>
            </w:pPr>
            <w:r>
              <w:object w:dxaOrig="1376" w:dyaOrig="899" w14:anchorId="4CD63D62">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8" style="width:69.15pt;height:44.55pt" o:ole="" type="#_x0000_t75">
                  <v:imagedata o:title="" r:id="rId16"/>
                </v:shape>
                <o:OLEObject Type="Embed" ProgID="Package" ShapeID="_x0000_i1028" DrawAspect="Icon" ObjectID="_1811753941" r:id="rId17"/>
              </w:object>
            </w:r>
          </w:p>
        </w:tc>
        <w:bookmarkStart w:name="_MON_1811069807" w:id="2"/>
        <w:bookmarkEnd w:id="2"/>
        <w:tc>
          <w:tcPr>
            <w:tcW w:w="2835" w:type="dxa"/>
          </w:tcPr>
          <w:p w:rsidR="00152E90" w:rsidP="00C93435" w:rsidRDefault="00152E90" w14:paraId="412691B5" w14:textId="77777777">
            <w:pPr>
              <w:spacing w:after="160" w:line="259" w:lineRule="auto"/>
              <w:jc w:val="center"/>
            </w:pPr>
            <w:r>
              <w:object w:dxaOrig="1508" w:dyaOrig="984" w14:anchorId="51FDAAF2">
                <v:shape id="_x0000_i1026" style="width:75.8pt;height:48.75pt" o:ole="" type="#_x0000_t75">
                  <v:imagedata o:title="" r:id="rId18"/>
                </v:shape>
                <o:OLEObject Type="Embed" ProgID="Word.Document.12" ShapeID="_x0000_i1026" DrawAspect="Icon" ObjectID="_1811753942" r:id="rId19">
                  <o:FieldCodes>\s</o:FieldCodes>
                </o:OLEObject>
              </w:object>
            </w:r>
          </w:p>
        </w:tc>
      </w:tr>
    </w:tbl>
    <w:p w:rsidRPr="00761B85" w:rsidR="00152E90" w:rsidP="0024022D" w:rsidRDefault="00152E90" w14:paraId="4B4FBB6E" w14:textId="77777777">
      <w:pPr>
        <w:pStyle w:val="Negrita"/>
        <w:spacing w:line="240" w:lineRule="auto"/>
        <w:rPr>
          <w:rFonts w:ascii="Roboto" w:hAnsi="Roboto"/>
        </w:rPr>
      </w:pPr>
    </w:p>
    <w:sectPr w:rsidRPr="00761B85" w:rsidR="00152E90" w:rsidSect="00152E90">
      <w:headerReference w:type="even" r:id="rId20"/>
      <w:headerReference w:type="default" r:id="rId21"/>
      <w:footerReference w:type="even" r:id="rId22"/>
      <w:footerReference w:type="default" r:id="rId23"/>
      <w:headerReference w:type="first" r:id="rId24"/>
      <w:footerReference w:type="first" r:id="rId25"/>
      <w:type w:val="continuous"/>
      <w:pgSz w:w="12240" w:h="15840" w:code="119"/>
      <w:pgMar w:top="2127" w:right="1701" w:bottom="1418" w:left="1985" w:header="851" w:footer="284"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24BCB7" w14:textId="77777777" w:rsidR="00152E90" w:rsidRDefault="00152E90" w:rsidP="00D43D57">
      <w:r>
        <w:separator/>
      </w:r>
    </w:p>
  </w:endnote>
  <w:endnote w:type="continuationSeparator" w:id="0">
    <w:p w14:paraId="6E947E8C" w14:textId="77777777" w:rsidR="00152E90" w:rsidRDefault="00152E90"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4022D" w:rsidRDefault="00152E90" w14:paraId="0DFAFC13" w14:textId="42F6FEBF">
    <w:pPr>
      <w:pStyle w:val="Piedepgina"/>
    </w:pPr>
    <w:r>
      <w:rPr>
        <w:noProof/>
      </w:rPr>
      <mc:AlternateContent>
        <mc:Choice Requires="wps">
          <w:drawing>
            <wp:anchor distT="0" distB="0" distL="0" distR="0" simplePos="0" relativeHeight="251674624" behindDoc="0" locked="0" layoutInCell="1" allowOverlap="1" wp14:editId="68FDE4F3" wp14:anchorId="1897CAC4">
              <wp:simplePos x="635" y="635"/>
              <wp:positionH relativeFrom="page">
                <wp:align>center</wp:align>
              </wp:positionH>
              <wp:positionV relativeFrom="page">
                <wp:align>bottom</wp:align>
              </wp:positionV>
              <wp:extent cx="609600" cy="345440"/>
              <wp:effectExtent l="0" t="0" r="0" b="0"/>
              <wp:wrapNone/>
              <wp:docPr id="727569400"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52E90" w:rsidR="00152E90" w:rsidP="00152E90" w:rsidRDefault="00152E90" w14:paraId="2F3F86F6" w14:textId="332951E0">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897CAC4">
              <v:stroke joinstyle="miter"/>
              <v:path gradientshapeok="t" o:connecttype="rect"/>
            </v:shapetype>
            <v:shape id="Cuadro de texto 2" style="position:absolute;left:0;text-align:left;margin-left:0;margin-top:0;width:48pt;height:27.2pt;z-index:251674624;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152E90" w:rsidR="00152E90" w:rsidP="00152E90" w:rsidRDefault="00152E90" w14:paraId="2F3F86F6" w14:textId="332951E0">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5B448F" w:rsidRDefault="00152E90" w14:paraId="0A264196" w14:textId="4ADD2FFF">
    <w:r>
      <w:rPr>
        <w:noProof/>
      </w:rPr>
      <mc:AlternateContent>
        <mc:Choice Requires="wps">
          <w:drawing>
            <wp:anchor distT="0" distB="0" distL="0" distR="0" simplePos="0" relativeHeight="251675648" behindDoc="0" locked="0" layoutInCell="1" allowOverlap="1" wp14:editId="0FA62474" wp14:anchorId="228739A8">
              <wp:simplePos x="1257300" y="9096375"/>
              <wp:positionH relativeFrom="page">
                <wp:align>center</wp:align>
              </wp:positionH>
              <wp:positionV relativeFrom="page">
                <wp:align>bottom</wp:align>
              </wp:positionV>
              <wp:extent cx="609600" cy="345440"/>
              <wp:effectExtent l="0" t="0" r="0" b="0"/>
              <wp:wrapNone/>
              <wp:docPr id="969470345"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52E90" w:rsidR="00152E90" w:rsidP="00152E90" w:rsidRDefault="00152E90" w14:paraId="5C52F900" w14:textId="76276085">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28739A8">
              <v:stroke joinstyle="miter"/>
              <v:path gradientshapeok="t" o:connecttype="rect"/>
            </v:shapetype>
            <v:shape id="Cuadro de texto 3" style="position:absolute;left:0;text-align:left;margin-left:0;margin-top:0;width:48pt;height:27.2pt;z-index:251675648;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152E90" w:rsidR="00152E90" w:rsidP="00152E90" w:rsidRDefault="00152E90" w14:paraId="5C52F900" w14:textId="76276085">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v:textbox>
              <w10:wrap anchorx="page" anchory="page"/>
            </v:shape>
          </w:pict>
        </mc:Fallback>
      </mc:AlternateContent>
    </w:r>
  </w:p>
  <w:tbl>
    <w:tblPr>
      <w:tblStyle w:val="Tablaconcuadrcula"/>
      <w:tblW w:w="0" w:type="auto"/>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7129"/>
      <w:gridCol w:w="1425"/>
    </w:tblGrid>
    <w:tr w:rsidRPr="00761B85" w:rsidR="0024022D" w:rsidTr="00396529" w14:paraId="7C958802" w14:textId="77777777">
      <w:tc>
        <w:tcPr>
          <w:tcW w:w="7356" w:type="dxa"/>
        </w:tcPr>
        <w:p w:rsidRPr="00761B85" w:rsidR="0024022D" w:rsidP="0024022D" w:rsidRDefault="0024022D" w14:paraId="78AEBB61" w14:textId="77777777">
          <w:pPr>
            <w:pStyle w:val="Piedepgina"/>
            <w:jc w:val="center"/>
            <w:rPr>
              <w:rFonts w:ascii="Roboto" w:hAnsi="Roboto"/>
            </w:rPr>
          </w:pPr>
          <w:r w:rsidRPr="00761B85">
            <w:rPr>
              <w:rFonts w:ascii="Roboto" w:hAnsi="Roboto"/>
              <w:b/>
              <w:w w:val="95"/>
              <w:sz w:val="18"/>
            </w:rPr>
            <w:t>Web:</w:t>
          </w:r>
          <w:r w:rsidRPr="00761B85">
            <w:rPr>
              <w:rFonts w:ascii="Roboto" w:hAnsi="Roboto"/>
              <w:b/>
              <w:spacing w:val="2"/>
              <w:w w:val="95"/>
              <w:sz w:val="18"/>
            </w:rPr>
            <w:t xml:space="preserve"> </w:t>
          </w:r>
          <w:hyperlink r:id="rId1">
            <w:r w:rsidRPr="00761B85">
              <w:rPr>
                <w:rFonts w:ascii="Roboto" w:hAnsi="Roboto"/>
                <w:w w:val="95"/>
                <w:sz w:val="18"/>
              </w:rPr>
              <w:t>www.sugef.fi.cr</w:t>
            </w:r>
            <w:r w:rsidRPr="00761B85">
              <w:rPr>
                <w:rFonts w:ascii="Roboto" w:hAnsi="Roboto"/>
                <w:spacing w:val="1"/>
                <w:w w:val="95"/>
                <w:sz w:val="18"/>
              </w:rPr>
              <w:t xml:space="preserve"> </w:t>
            </w:r>
          </w:hyperlink>
          <w:r w:rsidRPr="00761B85">
            <w:rPr>
              <w:rFonts w:ascii="Roboto" w:hAnsi="Roboto"/>
              <w:w w:val="85"/>
              <w:sz w:val="18"/>
            </w:rPr>
            <w:t>|</w:t>
          </w:r>
          <w:r w:rsidRPr="00761B85">
            <w:rPr>
              <w:rFonts w:ascii="Roboto" w:hAnsi="Roboto"/>
              <w:spacing w:val="11"/>
              <w:w w:val="85"/>
              <w:sz w:val="18"/>
            </w:rPr>
            <w:t xml:space="preserve"> </w:t>
          </w:r>
          <w:r w:rsidRPr="00761B85">
            <w:rPr>
              <w:rFonts w:ascii="Roboto" w:hAnsi="Roboto"/>
              <w:b/>
              <w:w w:val="95"/>
              <w:sz w:val="18"/>
            </w:rPr>
            <w:t>Correo electrónico:</w:t>
          </w:r>
          <w:r w:rsidRPr="00761B85">
            <w:rPr>
              <w:rFonts w:ascii="Roboto" w:hAnsi="Roboto"/>
              <w:b/>
              <w:spacing w:val="6"/>
              <w:w w:val="95"/>
              <w:sz w:val="18"/>
            </w:rPr>
            <w:t xml:space="preserve"> </w:t>
          </w:r>
          <w:hyperlink w:history="1" r:id="rId2">
            <w:r w:rsidRPr="00761B85">
              <w:rPr>
                <w:rStyle w:val="Hipervnculo"/>
                <w:rFonts w:ascii="Roboto" w:hAnsi="Roboto"/>
                <w:w w:val="95"/>
                <w:sz w:val="18"/>
              </w:rPr>
              <w:t>sugefcr@sugef.fi.cr</w:t>
            </w:r>
            <w:r w:rsidRPr="00761B85">
              <w:rPr>
                <w:rStyle w:val="Hipervnculo"/>
                <w:rFonts w:ascii="Roboto" w:hAnsi="Roboto"/>
                <w:spacing w:val="1"/>
                <w:w w:val="95"/>
                <w:sz w:val="18"/>
              </w:rPr>
              <w:t xml:space="preserve"> </w:t>
            </w:r>
          </w:hyperlink>
          <w:r w:rsidRPr="00761B85">
            <w:rPr>
              <w:rFonts w:ascii="Roboto" w:hAnsi="Roboto"/>
              <w:w w:val="85"/>
              <w:sz w:val="18"/>
            </w:rPr>
            <w:t>|</w:t>
          </w:r>
          <w:r w:rsidRPr="00761B85">
            <w:rPr>
              <w:rFonts w:ascii="Roboto" w:hAnsi="Roboto"/>
              <w:spacing w:val="11"/>
              <w:w w:val="85"/>
              <w:sz w:val="18"/>
            </w:rPr>
            <w:t xml:space="preserve"> </w:t>
          </w:r>
          <w:r w:rsidRPr="00761B85">
            <w:rPr>
              <w:rFonts w:ascii="Roboto" w:hAnsi="Roboto"/>
              <w:b/>
              <w:w w:val="95"/>
              <w:sz w:val="18"/>
            </w:rPr>
            <w:t>Teléfono:</w:t>
          </w:r>
          <w:r w:rsidRPr="00761B85">
            <w:rPr>
              <w:rFonts w:ascii="Roboto" w:hAnsi="Roboto"/>
              <w:b/>
              <w:spacing w:val="6"/>
              <w:w w:val="95"/>
              <w:sz w:val="18"/>
            </w:rPr>
            <w:t xml:space="preserve"> </w:t>
          </w:r>
          <w:r w:rsidRPr="00761B85">
            <w:rPr>
              <w:rFonts w:ascii="Roboto" w:hAnsi="Roboto"/>
              <w:w w:val="95"/>
              <w:sz w:val="18"/>
            </w:rPr>
            <w:t>2243-4848</w:t>
          </w:r>
        </w:p>
        <w:p w:rsidRPr="00761B85" w:rsidR="0024022D" w:rsidP="0024022D" w:rsidRDefault="0024022D" w14:paraId="625778AA" w14:textId="77777777">
          <w:pPr>
            <w:pStyle w:val="Piedepgina"/>
            <w:rPr>
              <w:rFonts w:ascii="Roboto" w:hAnsi="Roboto"/>
              <w:b/>
              <w:color w:val="7F7F7F" w:themeColor="text1" w:themeTint="80"/>
              <w:sz w:val="16"/>
              <w:szCs w:val="16"/>
            </w:rPr>
          </w:pPr>
        </w:p>
      </w:tc>
      <w:tc>
        <w:tcPr>
          <w:tcW w:w="1472" w:type="dxa"/>
        </w:tcPr>
        <w:p w:rsidRPr="00761B85" w:rsidR="0024022D" w:rsidP="0024022D" w:rsidRDefault="0024022D" w14:paraId="50BCF87C" w14:textId="77777777">
          <w:pPr>
            <w:pStyle w:val="Piedepgina"/>
            <w:jc w:val="right"/>
            <w:rPr>
              <w:rFonts w:ascii="Roboto" w:hAnsi="Roboto"/>
              <w:b/>
              <w:color w:val="7F7F7F" w:themeColor="text1" w:themeTint="80"/>
              <w:sz w:val="16"/>
              <w:szCs w:val="16"/>
            </w:rPr>
          </w:pPr>
          <w:r w:rsidRPr="00761B85">
            <w:rPr>
              <w:rFonts w:ascii="Roboto" w:hAnsi="Roboto"/>
              <w:b/>
              <w:color w:val="7F7F7F" w:themeColor="text1" w:themeTint="80"/>
              <w:sz w:val="16"/>
              <w:szCs w:val="16"/>
            </w:rPr>
            <w:fldChar w:fldCharType="begin"/>
          </w:r>
          <w:r w:rsidRPr="00761B85">
            <w:rPr>
              <w:rFonts w:ascii="Roboto" w:hAnsi="Roboto"/>
              <w:b/>
              <w:color w:val="7F7F7F" w:themeColor="text1" w:themeTint="80"/>
              <w:sz w:val="16"/>
              <w:szCs w:val="16"/>
            </w:rPr>
            <w:instrText>PAGE   \* MERGEFORMAT</w:instrText>
          </w:r>
          <w:r w:rsidRPr="00761B85">
            <w:rPr>
              <w:rFonts w:ascii="Roboto" w:hAnsi="Roboto"/>
              <w:b/>
              <w:color w:val="7F7F7F" w:themeColor="text1" w:themeTint="80"/>
              <w:sz w:val="16"/>
              <w:szCs w:val="16"/>
            </w:rPr>
            <w:fldChar w:fldCharType="separate"/>
          </w:r>
          <w:r w:rsidRPr="00761B85">
            <w:rPr>
              <w:rFonts w:ascii="Roboto" w:hAnsi="Roboto"/>
              <w:b/>
              <w:noProof/>
              <w:color w:val="7F7F7F" w:themeColor="text1" w:themeTint="80"/>
              <w:sz w:val="16"/>
              <w:szCs w:val="16"/>
            </w:rPr>
            <w:t>1</w:t>
          </w:r>
          <w:r w:rsidRPr="00761B85">
            <w:rPr>
              <w:rFonts w:ascii="Roboto" w:hAnsi="Roboto"/>
              <w:b/>
              <w:color w:val="7F7F7F" w:themeColor="text1" w:themeTint="80"/>
              <w:sz w:val="16"/>
              <w:szCs w:val="16"/>
            </w:rPr>
            <w:fldChar w:fldCharType="end"/>
          </w:r>
        </w:p>
      </w:tc>
    </w:tr>
  </w:tbl>
  <w:p w:rsidRPr="000C62BB" w:rsidR="00590F07" w:rsidRDefault="00590F07" w14:paraId="0F8FA233" w14:textId="77777777">
    <w:pPr>
      <w:pStyle w:val="Piedepgina"/>
      <w:jc w:val="right"/>
      <w:rPr>
        <w:color w:val="969696"/>
        <w:sz w:val="20"/>
        <w:szCs w:val="20"/>
      </w:rPr>
    </w:pPr>
  </w:p>
  <w:p w:rsidR="001C075B" w:rsidP="00FA54DF" w:rsidRDefault="001C075B" w14:paraId="144E408B" w14:textId="77777777">
    <w:pPr>
      <w:pStyle w:val="Piedepgina"/>
      <w:tabs>
        <w:tab w:val="center" w:pos="4305"/>
        <w:tab w:val="left" w:pos="6290"/>
      </w:tabs>
      <w:jc w:val="left"/>
    </w:pPr>
  </w:p>
</w:ftr>
</file>

<file path=word/footer3.xml><?xml version="1.0" encoding="utf-8"?>
<w:ftr xmlns:a="http://schemas.openxmlformats.org/drawingml/2006/main" xmlns:aclsh="http://schemas.microsoft.com/office/drawing/2020/classificationShape"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1C075B" w:rsidP="008C0BF0" w:rsidRDefault="00152E90" w14:paraId="31A5AFC8" w14:textId="17DF32CB">
    <w:pPr>
      <w:pStyle w:val="Piepagina"/>
      <w:jc w:val="center"/>
    </w:pPr>
    <w:r>
      <w:rPr>
        <w:noProof/>
        <w:lang w:val="es-CR" w:eastAsia="es-CR"/>
      </w:rPr>
      <mc:AlternateContent>
        <mc:Choice Requires="wps">
          <w:drawing>
            <wp:anchor distT="0" distB="0" distL="0" distR="0" simplePos="0" relativeHeight="251673600" behindDoc="0" locked="0" layoutInCell="1" allowOverlap="1" wp14:editId="7483A7B8" wp14:anchorId="68AC5954">
              <wp:simplePos x="635" y="635"/>
              <wp:positionH relativeFrom="page">
                <wp:align>center</wp:align>
              </wp:positionH>
              <wp:positionV relativeFrom="page">
                <wp:align>bottom</wp:align>
              </wp:positionV>
              <wp:extent cx="609600" cy="345440"/>
              <wp:effectExtent l="0" t="0" r="0" b="0"/>
              <wp:wrapNone/>
              <wp:docPr id="1349709682"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52E90" w:rsidR="00152E90" w:rsidP="00152E90" w:rsidRDefault="00152E90" w14:paraId="45D18D4F" w14:textId="1326E592">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8AC5954">
              <v:stroke joinstyle="miter"/>
              <v:path gradientshapeok="t" o:connecttype="rect"/>
            </v:shapetype>
            <v:shape id="Cuadro de texto 1" style="position:absolute;left:0;text-align:left;margin-left:0;margin-top:0;width:48pt;height:27.2pt;z-index:2516736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v:fill o:detectmouseclick="t"/>
              <v:textbox style="mso-fit-shape-to-text:t" inset="0,0,0,15pt">
                <w:txbxContent>
                  <w:p w:rsidRPr="00152E90" w:rsidR="00152E90" w:rsidP="00152E90" w:rsidRDefault="00152E90" w14:paraId="45D18D4F" w14:textId="1326E592">
                    <w:pPr>
                      <w:rPr>
                        <w:rFonts w:ascii="Calibri" w:hAnsi="Calibri" w:eastAsia="Calibri" w:cs="Calibri"/>
                        <w:noProof/>
                        <w:color w:val="000000"/>
                        <w:sz w:val="20"/>
                        <w:szCs w:val="20"/>
                      </w:rPr>
                    </w:pPr>
                    <w:r w:rsidRPr="00152E90">
                      <w:rPr>
                        <w:rFonts w:ascii="Calibri" w:hAnsi="Calibri" w:eastAsia="Calibri" w:cs="Calibri"/>
                        <w:noProof/>
                        <w:color w:val="000000"/>
                        <w:sz w:val="20"/>
                        <w:szCs w:val="20"/>
                      </w:rPr>
                      <w:t>Uso Interno</w:t>
                    </w:r>
                  </w:p>
                </w:txbxContent>
              </v:textbox>
              <w10:wrap anchorx="page" anchory="page"/>
            </v:shape>
          </w:pict>
        </mc:Fallback>
      </mc:AlternateContent>
    </w:r>
    <w:r w:rsidR="001C075B">
      <w:rPr>
        <w:noProof/>
        <w:lang w:val="es-CR" w:eastAsia="es-CR"/>
      </w:rPr>
      <w:drawing>
        <wp:anchor distT="0" distB="0" distL="114300" distR="114300" simplePos="0" relativeHeight="251669504" behindDoc="1" locked="0" layoutInCell="1" allowOverlap="1" wp14:editId="73ACB803" wp14:anchorId="57ABC4E0">
          <wp:simplePos x="0" y="0"/>
          <wp:positionH relativeFrom="column">
            <wp:posOffset>4355465</wp:posOffset>
          </wp:positionH>
          <wp:positionV relativeFrom="paragraph">
            <wp:posOffset>59954</wp:posOffset>
          </wp:positionV>
          <wp:extent cx="8890" cy="431165"/>
          <wp:effectExtent l="0" t="0" r="0" b="0"/>
          <wp:wrapNone/>
          <wp:docPr id="1301040586" name="Imagen 13010405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5B448F">
      <w:rPr>
        <w:noProof/>
        <w:lang w:val="es-CR" w:eastAsia="es-CR"/>
      </w:rPr>
      <mc:AlternateContent>
        <mc:Choice Requires="wps">
          <w:drawing>
            <wp:anchor distT="0" distB="0" distL="114300" distR="114300" simplePos="0" relativeHeight="251670528" behindDoc="0" locked="0" layoutInCell="1" allowOverlap="1" wp14:editId="0BFD13F2" wp14:anchorId="441C47D8">
              <wp:simplePos x="0" y="0"/>
              <wp:positionH relativeFrom="column">
                <wp:posOffset>4372610</wp:posOffset>
              </wp:positionH>
              <wp:positionV relativeFrom="paragraph">
                <wp:posOffset>5715</wp:posOffset>
              </wp:positionV>
              <wp:extent cx="1768475" cy="845820"/>
              <wp:effectExtent l="635" t="0" r="2540" b="0"/>
              <wp:wrapNone/>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8475" cy="84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1C075B" w:rsidRDefault="001C075B" w14:paraId="06F2E2AA" w14:textId="77777777">
                          <w:pPr>
                            <w:rPr>
                              <w:color w:val="003A68"/>
                              <w:sz w:val="14"/>
                              <w:szCs w:val="14"/>
                            </w:rPr>
                          </w:pPr>
                          <w:r w:rsidRPr="00FA54DF">
                            <w:rPr>
                              <w:color w:val="003A68"/>
                              <w:sz w:val="14"/>
                              <w:szCs w:val="14"/>
                            </w:rPr>
                            <w:t xml:space="preserve">T. (506) 2243-3631   </w:t>
                          </w:r>
                        </w:p>
                        <w:p w:rsidRPr="00FA54DF" w:rsidR="001C075B" w:rsidRDefault="001C075B" w14:paraId="2EEE4CA1" w14:textId="77777777">
                          <w:pPr>
                            <w:rPr>
                              <w:color w:val="003A68"/>
                              <w:sz w:val="14"/>
                              <w:szCs w:val="14"/>
                            </w:rPr>
                          </w:pPr>
                          <w:r w:rsidRPr="00FA54DF">
                            <w:rPr>
                              <w:color w:val="003A68"/>
                              <w:sz w:val="14"/>
                              <w:szCs w:val="14"/>
                            </w:rPr>
                            <w:t xml:space="preserve">F. (506) 2243-4579   </w:t>
                          </w:r>
                        </w:p>
                        <w:p w:rsidR="001C075B" w:rsidRDefault="001C075B" w14:paraId="06FE9129" w14:textId="77777777">
                          <w:pPr>
                            <w:rPr>
                              <w:color w:val="003A68"/>
                              <w:sz w:val="14"/>
                              <w:szCs w:val="14"/>
                            </w:rPr>
                          </w:pPr>
                          <w:r w:rsidRPr="00FA54DF">
                            <w:rPr>
                              <w:color w:val="003A68"/>
                              <w:sz w:val="14"/>
                              <w:szCs w:val="14"/>
                            </w:rPr>
                            <w:t>Apdo. 10058-1000</w:t>
                          </w:r>
                        </w:p>
                        <w:p w:rsidR="001C075B" w:rsidRDefault="001C075B" w14:paraId="6F138F1C" w14:textId="77777777">
                          <w:pPr>
                            <w:rPr>
                              <w:color w:val="003A68"/>
                              <w:sz w:val="14"/>
                              <w:szCs w:val="14"/>
                            </w:rPr>
                          </w:pPr>
                          <w:r w:rsidRPr="00FA54DF">
                            <w:rPr>
                              <w:color w:val="003A68"/>
                              <w:sz w:val="14"/>
                              <w:szCs w:val="14"/>
                            </w:rPr>
                            <w:t>Av. 1 y Central, Calles 2 y 4</w:t>
                          </w:r>
                        </w:p>
                        <w:p w:rsidRPr="00FA54DF" w:rsidR="001C075B" w:rsidRDefault="001C075B" w14:paraId="5C660E5F"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left:0;text-align:left;margin-left:344.3pt;margin-top:.45pt;width:139.25pt;height:66.6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ufF4AEAAKEDAAAOAAAAZHJzL2Uyb0RvYy54bWysU8tu2zAQvBfoPxC817INOXYFy0GaIEWB&#10;9AGk+QCKIiWiEpdd0pbcr++Schy3uRW9ECSXmp2ZHW2vx75jB4XegC35YjbnTFkJtbFNyZ++37/b&#10;cOaDsLXowKqSH5Xn17u3b7aDK9QSWuhqhYxArC8GV/I2BFdkmZet6oWfgVOWihqwF4GO2GQ1ioHQ&#10;+y5bzudX2QBYOwSpvKfbu6nIdwlfayXDV629CqwrOXELacW0VnHNdltRNChca+SJhvgHFr0wlpqe&#10;oe5EEGyP5hVUbySCBx1mEvoMtDZSJQ2kZjH/S81jK5xKWsgc7842+f8HK78cHt03ZGH8ACMNMInw&#10;7gHkD88s3LbCNuoGEYZWiZoaL6Jl2eB8cfo0Wu0LH0Gq4TPUNGSxD5CARo19dIV0MkKnARzPpqsx&#10;MBlbrq82+XrFmaTaJl9tlmkqmSiev3bow0cFPYubkiMNNaGLw4MPkY0onp/EZhbuTdelwXb2jwt6&#10;GG8S+0h4oh7GaqTXUUUF9ZF0IEw5oVzTpgX8xdlAGSm5/7kXqDjrPlny4v0iz2Oo0iFfrYk5w8tK&#10;dVkRVhJUyQNn0/Y2TEHcOzRNS50m9y3ckH/aJGkvrE68KQdJ8SmzMWiX5/Tq5c/a/QYAAP//AwBQ&#10;SwMEFAAGAAgAAAAhAGBLiDndAAAACAEAAA8AAABkcnMvZG93bnJldi54bWxMj8tOwzAQRfdI/Qdr&#10;kNhRO7SEJMSpUBFbEOUhsXPjaRI1Hkex24S/Z1jBcnSP7j1TbmbXizOOofOkIVkqEEi1tx01Gt7f&#10;nq4zECEasqb3hBq+McCmWlyUprB+olc872IjuIRCYTS0MQ6FlKFu0Zmw9AMSZwc/OhP5HBtpRzNx&#10;uevljVKpdKYjXmjNgNsW6+Pu5DR8PB++PtfqpXl0t8PkZyXJ5VLrq8v54R5ExDn+wfCrz+pQsdPe&#10;n8gG0WtIsyxlVEMOguM8vUtA7JlbrROQVSn/P1D9AAAA//8DAFBLAQItABQABgAIAAAAIQC2gziS&#10;/gAAAOEBAAATAAAAAAAAAAAAAAAAAAAAAABbQ29udGVudF9UeXBlc10ueG1sUEsBAi0AFAAGAAgA&#10;AAAhADj9If/WAAAAlAEAAAsAAAAAAAAAAAAAAAAALwEAAF9yZWxzLy5yZWxzUEsBAi0AFAAGAAgA&#10;AAAhAGle58XgAQAAoQMAAA4AAAAAAAAAAAAAAAAALgIAAGRycy9lMm9Eb2MueG1sUEsBAi0AFAAG&#10;AAgAAAAhAGBLiDndAAAACAEAAA8AAAAAAAAAAAAAAAAAOgQAAGRycy9kb3ducmV2LnhtbFBLBQYA&#10;AAAABAAEAPMAAABEBQAAAAA=&#10;" w14:anchorId="441C47D8">
              <v:textbox>
                <w:txbxContent>
                  <w:p w:rsidRPr="00FA54DF" w:rsidR="001C075B" w:rsidRDefault="001C075B" w14:paraId="06F2E2AA" w14:textId="77777777">
                    <w:pPr>
                      <w:rPr>
                        <w:color w:val="003A68"/>
                        <w:sz w:val="14"/>
                        <w:szCs w:val="14"/>
                      </w:rPr>
                    </w:pPr>
                    <w:r w:rsidRPr="00FA54DF">
                      <w:rPr>
                        <w:color w:val="003A68"/>
                        <w:sz w:val="14"/>
                        <w:szCs w:val="14"/>
                      </w:rPr>
                      <w:t xml:space="preserve">T. (506) 2243-3631   </w:t>
                    </w:r>
                  </w:p>
                  <w:p w:rsidRPr="00FA54DF" w:rsidR="001C075B" w:rsidRDefault="001C075B" w14:paraId="2EEE4CA1" w14:textId="77777777">
                    <w:pPr>
                      <w:rPr>
                        <w:color w:val="003A68"/>
                        <w:sz w:val="14"/>
                        <w:szCs w:val="14"/>
                      </w:rPr>
                    </w:pPr>
                    <w:r w:rsidRPr="00FA54DF">
                      <w:rPr>
                        <w:color w:val="003A68"/>
                        <w:sz w:val="14"/>
                        <w:szCs w:val="14"/>
                      </w:rPr>
                      <w:t xml:space="preserve">F. (506) 2243-4579   </w:t>
                    </w:r>
                  </w:p>
                  <w:p w:rsidR="001C075B" w:rsidRDefault="001C075B" w14:paraId="06FE9129" w14:textId="77777777">
                    <w:pPr>
                      <w:rPr>
                        <w:color w:val="003A68"/>
                        <w:sz w:val="14"/>
                        <w:szCs w:val="14"/>
                      </w:rPr>
                    </w:pPr>
                    <w:r w:rsidRPr="00FA54DF">
                      <w:rPr>
                        <w:color w:val="003A68"/>
                        <w:sz w:val="14"/>
                        <w:szCs w:val="14"/>
                      </w:rPr>
                      <w:t>Apdo. 10058-1000</w:t>
                    </w:r>
                  </w:p>
                  <w:p w:rsidR="001C075B" w:rsidRDefault="001C075B" w14:paraId="6F138F1C" w14:textId="77777777">
                    <w:pPr>
                      <w:rPr>
                        <w:color w:val="003A68"/>
                        <w:sz w:val="14"/>
                        <w:szCs w:val="14"/>
                      </w:rPr>
                    </w:pPr>
                    <w:r w:rsidRPr="00FA54DF">
                      <w:rPr>
                        <w:color w:val="003A68"/>
                        <w:sz w:val="14"/>
                        <w:szCs w:val="14"/>
                      </w:rPr>
                      <w:t>Av. 1 y Central, Calles 2 y 4</w:t>
                    </w:r>
                  </w:p>
                  <w:p w:rsidRPr="00FA54DF" w:rsidR="001C075B" w:rsidRDefault="001C075B" w14:paraId="5C660E5F" w14:textId="77777777">
                    <w:pPr>
                      <w:rPr>
                        <w:color w:val="003A68"/>
                        <w:sz w:val="14"/>
                        <w:szCs w:val="14"/>
                      </w:rPr>
                    </w:pPr>
                  </w:p>
                </w:txbxContent>
              </v:textbox>
            </v:shape>
          </w:pict>
        </mc:Fallback>
      </mc:AlternateContent>
    </w:r>
  </w:p>
  <w:p w:rsidRPr="00D43D57" w:rsidR="001C075B" w:rsidP="008C0BF0" w:rsidRDefault="001C075B" w14:paraId="3C55584F" w14:textId="77777777">
    <w:pPr>
      <w:pStyle w:val="Piepagina"/>
      <w:jc w:val="center"/>
    </w:pPr>
  </w:p>
  <w:p w:rsidR="001C075B" w:rsidRDefault="001C075B" w14:paraId="3129A192" w14:textId="77777777">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D83660" w14:textId="77777777" w:rsidR="00152E90" w:rsidRDefault="00152E90" w:rsidP="00D43D57">
      <w:r>
        <w:separator/>
      </w:r>
    </w:p>
  </w:footnote>
  <w:footnote w:type="continuationSeparator" w:id="0">
    <w:p w14:paraId="4FAC439B" w14:textId="77777777" w:rsidR="00152E90" w:rsidRDefault="00152E90"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4022D" w:rsidRDefault="0024022D" w14:paraId="76495FF0"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Pr="0024022D" w:rsidR="001C075B" w:rsidP="0024022D" w:rsidRDefault="0024022D" w14:paraId="2A23591D" w14:textId="77777777">
    <w:pPr>
      <w:pStyle w:val="Encabezado"/>
    </w:pPr>
    <w:r>
      <w:rPr>
        <w:noProof/>
      </w:rPr>
      <w:drawing>
        <wp:anchor distT="0" distB="0" distL="114300" distR="114300" simplePos="0" relativeHeight="251672576" behindDoc="1" locked="0" layoutInCell="1" allowOverlap="1" wp14:editId="63F8300B" wp14:anchorId="06AE3371">
          <wp:simplePos x="0" y="0"/>
          <wp:positionH relativeFrom="page">
            <wp:posOffset>23690</wp:posOffset>
          </wp:positionH>
          <wp:positionV relativeFrom="paragraph">
            <wp:posOffset>-521677</wp:posOffset>
          </wp:positionV>
          <wp:extent cx="7761191" cy="990600"/>
          <wp:effectExtent l="0" t="0" r="0" b="0"/>
          <wp:wrapNone/>
          <wp:docPr id="45323270" name="Imagen 45323270" descr="Imagen que contiene Patrón de fondo&#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Imagen que contiene Patrón de fondo&#10;&#10;Descripción generada automáticamente"/>
                  <pic:cNvPicPr/>
                </pic:nvPicPr>
                <pic:blipFill rotWithShape="1">
                  <a:blip r:embed="rId1">
                    <a:extLst>
                      <a:ext uri="{28A0092B-C50C-407E-A947-70E740481C1C}">
                        <a14:useLocalDpi xmlns:a14="http://schemas.microsoft.com/office/drawing/2010/main" val="0"/>
                      </a:ext>
                    </a:extLst>
                  </a:blip>
                  <a:srcRect b="90976"/>
                  <a:stretch/>
                </pic:blipFill>
                <pic:spPr bwMode="auto">
                  <a:xfrm>
                    <a:off x="0" y="0"/>
                    <a:ext cx="7761191" cy="990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Pr="00D96D0A" w:rsidR="00D96D0A" w:rsidP="00D96D0A" w:rsidRDefault="00D96D0A" w14:paraId="673FCB72" w14:textId="77777777">
    <w:pPr>
      <w:pStyle w:val="Encabezado"/>
      <w:pBdr>
        <w:bottom w:val="single" w:color="auto" w:sz="4" w:space="3"/>
      </w:pBdr>
      <w:ind w:right="-1"/>
      <w:rPr>
        <w:b/>
        <w:sz w:val="20"/>
        <w:szCs w:val="20"/>
      </w:rPr>
    </w:pPr>
    <w:r>
      <w:rPr>
        <w:noProof/>
        <w:lang w:val="es-CR" w:eastAsia="es-CR"/>
      </w:rPr>
      <w:drawing>
        <wp:inline distT="0" distB="0" distL="0" distR="0" wp14:anchorId="43580677" wp14:editId="22FCCF5C">
          <wp:extent cx="1428572" cy="666667"/>
          <wp:effectExtent l="0" t="0" r="0" b="0"/>
          <wp:docPr id="1896928173" name="0 Imag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Logo SUGEF.png"/>
                  <pic:cNvPicPr/>
                </pic:nvPicPr>
                <pic:blipFill>
                  <a:blip r:embed="rId1">
                    <a:extLst>
                      <a:ext uri="{28A0092B-C50C-407E-A947-70E740481C1C}">
                        <a14:useLocalDpi xmlns:a14="http://schemas.microsoft.com/office/drawing/2010/main" val="0"/>
                      </a:ext>
                    </a:extLst>
                  </a:blip>
                  <a:stretch>
                    <a:fillRect/>
                  </a:stretch>
                </pic:blipFill>
                <pic:spPr>
                  <a:xfrm>
                    <a:off x="0" y="0"/>
                    <a:ext cx="1428572" cy="666667"/>
                  </a:xfrm>
                  <a:prstGeom prst="rect">
                    <a:avLst/>
                  </a:prstGeom>
                </pic:spPr>
              </pic:pic>
            </a:graphicData>
          </a:graphic>
        </wp:inline>
      </w:drawing>
    </w:r>
    <w:r w:rsidRPr="00D96D0A">
      <w:rPr>
        <w:b/>
      </w:rPr>
      <w:t xml:space="preserve"> </w:t>
    </w:r>
    <w:r w:rsidRPr="00D96D0A">
      <w:rPr>
        <w:b/>
        <w:sz w:val="20"/>
        <w:szCs w:val="20"/>
      </w:rPr>
      <w:t>SUPERINTENDENCIA GENERAL DE ENTIDADES FINANCIERAS</w:t>
    </w:r>
  </w:p>
  <w:p w:rsidR="001C075B" w:rsidP="00D96D0A" w:rsidRDefault="001C075B" w14:paraId="156CC4F6" w14:textId="77777777">
    <w:pPr>
      <w:pStyle w:val="Encabezado"/>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F336E89A"/>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3EC09F4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E6B088C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3EE2F482"/>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416ADAA2"/>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714CA24"/>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24CC1828"/>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20AA6C16"/>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16D8DE6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622CC898"/>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2" w15:restartNumberingAfterBreak="0">
    <w:nsid w:val="77361E76"/>
    <w:multiLevelType w:val="hybridMultilevel"/>
    <w:tmpl w:val="BB1CA610"/>
    <w:lvl w:ilvl="0" w:tplc="140A000B">
      <w:start w:val="1"/>
      <w:numFmt w:val="bullet"/>
      <w:lvlText w:val=""/>
      <w:lvlJc w:val="left"/>
      <w:pPr>
        <w:ind w:left="754" w:hanging="360"/>
      </w:pPr>
      <w:rPr>
        <w:rFonts w:ascii="Wingdings" w:hAnsi="Wingdings" w:hint="default"/>
      </w:rPr>
    </w:lvl>
    <w:lvl w:ilvl="1" w:tplc="140A0003">
      <w:start w:val="1"/>
      <w:numFmt w:val="bullet"/>
      <w:lvlText w:val="o"/>
      <w:lvlJc w:val="left"/>
      <w:pPr>
        <w:ind w:left="1474" w:hanging="360"/>
      </w:pPr>
      <w:rPr>
        <w:rFonts w:ascii="Courier New" w:hAnsi="Courier New" w:cs="Courier New" w:hint="default"/>
      </w:rPr>
    </w:lvl>
    <w:lvl w:ilvl="2" w:tplc="140A0005">
      <w:start w:val="1"/>
      <w:numFmt w:val="bullet"/>
      <w:lvlText w:val=""/>
      <w:lvlJc w:val="left"/>
      <w:pPr>
        <w:ind w:left="2194" w:hanging="360"/>
      </w:pPr>
      <w:rPr>
        <w:rFonts w:ascii="Wingdings" w:hAnsi="Wingdings" w:hint="default"/>
      </w:rPr>
    </w:lvl>
    <w:lvl w:ilvl="3" w:tplc="140A0001">
      <w:start w:val="1"/>
      <w:numFmt w:val="bullet"/>
      <w:lvlText w:val=""/>
      <w:lvlJc w:val="left"/>
      <w:pPr>
        <w:ind w:left="2914" w:hanging="360"/>
      </w:pPr>
      <w:rPr>
        <w:rFonts w:ascii="Symbol" w:hAnsi="Symbol" w:hint="default"/>
      </w:rPr>
    </w:lvl>
    <w:lvl w:ilvl="4" w:tplc="140A0003">
      <w:start w:val="1"/>
      <w:numFmt w:val="bullet"/>
      <w:lvlText w:val="o"/>
      <w:lvlJc w:val="left"/>
      <w:pPr>
        <w:ind w:left="3634" w:hanging="360"/>
      </w:pPr>
      <w:rPr>
        <w:rFonts w:ascii="Courier New" w:hAnsi="Courier New" w:cs="Courier New" w:hint="default"/>
      </w:rPr>
    </w:lvl>
    <w:lvl w:ilvl="5" w:tplc="140A0005">
      <w:start w:val="1"/>
      <w:numFmt w:val="bullet"/>
      <w:lvlText w:val=""/>
      <w:lvlJc w:val="left"/>
      <w:pPr>
        <w:ind w:left="4354" w:hanging="360"/>
      </w:pPr>
      <w:rPr>
        <w:rFonts w:ascii="Wingdings" w:hAnsi="Wingdings" w:hint="default"/>
      </w:rPr>
    </w:lvl>
    <w:lvl w:ilvl="6" w:tplc="140A0001">
      <w:start w:val="1"/>
      <w:numFmt w:val="bullet"/>
      <w:lvlText w:val=""/>
      <w:lvlJc w:val="left"/>
      <w:pPr>
        <w:ind w:left="5074" w:hanging="360"/>
      </w:pPr>
      <w:rPr>
        <w:rFonts w:ascii="Symbol" w:hAnsi="Symbol" w:hint="default"/>
      </w:rPr>
    </w:lvl>
    <w:lvl w:ilvl="7" w:tplc="140A0003">
      <w:start w:val="1"/>
      <w:numFmt w:val="bullet"/>
      <w:lvlText w:val="o"/>
      <w:lvlJc w:val="left"/>
      <w:pPr>
        <w:ind w:left="5794" w:hanging="360"/>
      </w:pPr>
      <w:rPr>
        <w:rFonts w:ascii="Courier New" w:hAnsi="Courier New" w:cs="Courier New" w:hint="default"/>
      </w:rPr>
    </w:lvl>
    <w:lvl w:ilvl="8" w:tplc="140A0005">
      <w:start w:val="1"/>
      <w:numFmt w:val="bullet"/>
      <w:lvlText w:val=""/>
      <w:lvlJc w:val="left"/>
      <w:pPr>
        <w:ind w:left="6514" w:hanging="360"/>
      </w:pPr>
      <w:rPr>
        <w:rFonts w:ascii="Wingdings" w:hAnsi="Wingdings" w:hint="default"/>
      </w:rPr>
    </w:lvl>
  </w:abstractNum>
  <w:num w:numId="1" w16cid:durableId="2091460905">
    <w:abstractNumId w:val="10"/>
  </w:num>
  <w:num w:numId="2" w16cid:durableId="1622882536">
    <w:abstractNumId w:val="11"/>
  </w:num>
  <w:num w:numId="3" w16cid:durableId="1832018223">
    <w:abstractNumId w:val="9"/>
  </w:num>
  <w:num w:numId="4" w16cid:durableId="539587464">
    <w:abstractNumId w:val="7"/>
  </w:num>
  <w:num w:numId="5" w16cid:durableId="2042393387">
    <w:abstractNumId w:val="6"/>
  </w:num>
  <w:num w:numId="6" w16cid:durableId="112213987">
    <w:abstractNumId w:val="5"/>
  </w:num>
  <w:num w:numId="7" w16cid:durableId="1518958191">
    <w:abstractNumId w:val="4"/>
  </w:num>
  <w:num w:numId="8" w16cid:durableId="2116170372">
    <w:abstractNumId w:val="8"/>
  </w:num>
  <w:num w:numId="9" w16cid:durableId="1864321613">
    <w:abstractNumId w:val="3"/>
  </w:num>
  <w:num w:numId="10" w16cid:durableId="1713843873">
    <w:abstractNumId w:val="2"/>
  </w:num>
  <w:num w:numId="11" w16cid:durableId="1346588029">
    <w:abstractNumId w:val="1"/>
  </w:num>
  <w:num w:numId="12" w16cid:durableId="742722886">
    <w:abstractNumId w:val="0"/>
  </w:num>
  <w:num w:numId="13" w16cid:durableId="518668486">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4" w:allStyles="0" w:customStyles="0" w:latentStyles="1" w:stylesInUse="0" w:headingStyles="1" w:numberingStyles="0" w:tableStyles="0" w:directFormattingOnRuns="0" w:directFormattingOnParagraphs="1" w:directFormattingOnNumbering="0" w:directFormattingOnTables="0" w:clearFormatting="1" w:top3HeadingStyles="0" w:visibleStyles="0" w:alternateStyleNames="0"/>
  <w:styleLockTheme/>
  <w:styleLockQFSet/>
  <w:defaultTabStop w:val="720"/>
  <w:hyphenationZone w:val="425"/>
  <w:characterSpacingControl w:val="doNotCompress"/>
  <w:hdrShapeDefaults>
    <o:shapedefaults v:ext="edit" spidmax="2052"/>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52E90"/>
    <w:rsid w:val="000064A4"/>
    <w:rsid w:val="000235B5"/>
    <w:rsid w:val="00026C85"/>
    <w:rsid w:val="00041BDD"/>
    <w:rsid w:val="000439A6"/>
    <w:rsid w:val="00060C03"/>
    <w:rsid w:val="000646DD"/>
    <w:rsid w:val="00081865"/>
    <w:rsid w:val="00082968"/>
    <w:rsid w:val="000C62BB"/>
    <w:rsid w:val="000E0AC6"/>
    <w:rsid w:val="000F34AE"/>
    <w:rsid w:val="00105A59"/>
    <w:rsid w:val="00117501"/>
    <w:rsid w:val="00131888"/>
    <w:rsid w:val="001322B4"/>
    <w:rsid w:val="001327EB"/>
    <w:rsid w:val="00152E90"/>
    <w:rsid w:val="0016220C"/>
    <w:rsid w:val="001653C6"/>
    <w:rsid w:val="001946F4"/>
    <w:rsid w:val="001A6574"/>
    <w:rsid w:val="001C075B"/>
    <w:rsid w:val="001C5806"/>
    <w:rsid w:val="001E0448"/>
    <w:rsid w:val="00230C67"/>
    <w:rsid w:val="0024022D"/>
    <w:rsid w:val="002645B7"/>
    <w:rsid w:val="00273C40"/>
    <w:rsid w:val="002C56A4"/>
    <w:rsid w:val="002C6524"/>
    <w:rsid w:val="002E2B0A"/>
    <w:rsid w:val="002E3589"/>
    <w:rsid w:val="002E56D1"/>
    <w:rsid w:val="002E571B"/>
    <w:rsid w:val="002F08D5"/>
    <w:rsid w:val="003060E2"/>
    <w:rsid w:val="00310570"/>
    <w:rsid w:val="00317BBB"/>
    <w:rsid w:val="00322A87"/>
    <w:rsid w:val="003267FB"/>
    <w:rsid w:val="003312B8"/>
    <w:rsid w:val="00343D54"/>
    <w:rsid w:val="003503A2"/>
    <w:rsid w:val="003554C5"/>
    <w:rsid w:val="00365794"/>
    <w:rsid w:val="00373B22"/>
    <w:rsid w:val="00385CC2"/>
    <w:rsid w:val="003C4C71"/>
    <w:rsid w:val="003E4EDB"/>
    <w:rsid w:val="00410551"/>
    <w:rsid w:val="00414B77"/>
    <w:rsid w:val="00427002"/>
    <w:rsid w:val="00445881"/>
    <w:rsid w:val="00447A41"/>
    <w:rsid w:val="00450D74"/>
    <w:rsid w:val="004822E6"/>
    <w:rsid w:val="00492FE3"/>
    <w:rsid w:val="004D7F44"/>
    <w:rsid w:val="004F74E7"/>
    <w:rsid w:val="005105C4"/>
    <w:rsid w:val="0053623F"/>
    <w:rsid w:val="00550D78"/>
    <w:rsid w:val="00557369"/>
    <w:rsid w:val="005706D1"/>
    <w:rsid w:val="005739A8"/>
    <w:rsid w:val="005751FC"/>
    <w:rsid w:val="00577A95"/>
    <w:rsid w:val="005852CF"/>
    <w:rsid w:val="00590F07"/>
    <w:rsid w:val="0059392E"/>
    <w:rsid w:val="005B448F"/>
    <w:rsid w:val="005C173B"/>
    <w:rsid w:val="005E07F2"/>
    <w:rsid w:val="005E39BB"/>
    <w:rsid w:val="006033C4"/>
    <w:rsid w:val="00603B3F"/>
    <w:rsid w:val="00604A3D"/>
    <w:rsid w:val="0060703F"/>
    <w:rsid w:val="00614D68"/>
    <w:rsid w:val="00620B23"/>
    <w:rsid w:val="0062633F"/>
    <w:rsid w:val="00630B5C"/>
    <w:rsid w:val="00635AC4"/>
    <w:rsid w:val="00640202"/>
    <w:rsid w:val="00662901"/>
    <w:rsid w:val="00663EA1"/>
    <w:rsid w:val="00681F7A"/>
    <w:rsid w:val="00692661"/>
    <w:rsid w:val="006C2059"/>
    <w:rsid w:val="006E3610"/>
    <w:rsid w:val="006E6F58"/>
    <w:rsid w:val="0071134B"/>
    <w:rsid w:val="00714DC4"/>
    <w:rsid w:val="00742018"/>
    <w:rsid w:val="0074397B"/>
    <w:rsid w:val="007455FF"/>
    <w:rsid w:val="00755896"/>
    <w:rsid w:val="00765619"/>
    <w:rsid w:val="007736D4"/>
    <w:rsid w:val="0079518D"/>
    <w:rsid w:val="007B18D6"/>
    <w:rsid w:val="007B51DD"/>
    <w:rsid w:val="007D1328"/>
    <w:rsid w:val="007F1723"/>
    <w:rsid w:val="007F327D"/>
    <w:rsid w:val="007F3A44"/>
    <w:rsid w:val="007F5430"/>
    <w:rsid w:val="008202A0"/>
    <w:rsid w:val="008310AB"/>
    <w:rsid w:val="00832753"/>
    <w:rsid w:val="00842773"/>
    <w:rsid w:val="0085692C"/>
    <w:rsid w:val="00864362"/>
    <w:rsid w:val="00887400"/>
    <w:rsid w:val="00892708"/>
    <w:rsid w:val="00893B0D"/>
    <w:rsid w:val="00895097"/>
    <w:rsid w:val="008A1AA2"/>
    <w:rsid w:val="008A63B7"/>
    <w:rsid w:val="008B3838"/>
    <w:rsid w:val="008C0BF0"/>
    <w:rsid w:val="008D0528"/>
    <w:rsid w:val="008E5850"/>
    <w:rsid w:val="008F1461"/>
    <w:rsid w:val="008F33F5"/>
    <w:rsid w:val="00904CBE"/>
    <w:rsid w:val="00906CC5"/>
    <w:rsid w:val="00936085"/>
    <w:rsid w:val="009475B6"/>
    <w:rsid w:val="00962265"/>
    <w:rsid w:val="0097235C"/>
    <w:rsid w:val="00977CEE"/>
    <w:rsid w:val="00982147"/>
    <w:rsid w:val="00983CB1"/>
    <w:rsid w:val="00984A65"/>
    <w:rsid w:val="009908DE"/>
    <w:rsid w:val="009B5E5E"/>
    <w:rsid w:val="009C47FE"/>
    <w:rsid w:val="009C70DE"/>
    <w:rsid w:val="009F54CB"/>
    <w:rsid w:val="00A07C35"/>
    <w:rsid w:val="00A26E9E"/>
    <w:rsid w:val="00A34523"/>
    <w:rsid w:val="00A76A2E"/>
    <w:rsid w:val="00A84CDB"/>
    <w:rsid w:val="00A906DD"/>
    <w:rsid w:val="00AC5138"/>
    <w:rsid w:val="00AC5E12"/>
    <w:rsid w:val="00AE2294"/>
    <w:rsid w:val="00AE3929"/>
    <w:rsid w:val="00AF45B7"/>
    <w:rsid w:val="00B079EC"/>
    <w:rsid w:val="00B1318C"/>
    <w:rsid w:val="00B43C40"/>
    <w:rsid w:val="00B464F6"/>
    <w:rsid w:val="00B77CF0"/>
    <w:rsid w:val="00B80284"/>
    <w:rsid w:val="00B84E87"/>
    <w:rsid w:val="00B90216"/>
    <w:rsid w:val="00B94DE2"/>
    <w:rsid w:val="00BA112E"/>
    <w:rsid w:val="00BA711C"/>
    <w:rsid w:val="00BB0F2F"/>
    <w:rsid w:val="00BB470C"/>
    <w:rsid w:val="00BC03D6"/>
    <w:rsid w:val="00BD71E9"/>
    <w:rsid w:val="00BE119A"/>
    <w:rsid w:val="00BE6A0B"/>
    <w:rsid w:val="00BE7B10"/>
    <w:rsid w:val="00C039CE"/>
    <w:rsid w:val="00C1795E"/>
    <w:rsid w:val="00C22C6C"/>
    <w:rsid w:val="00C414C9"/>
    <w:rsid w:val="00C42047"/>
    <w:rsid w:val="00C5093E"/>
    <w:rsid w:val="00C60480"/>
    <w:rsid w:val="00C64425"/>
    <w:rsid w:val="00C809BA"/>
    <w:rsid w:val="00C9305E"/>
    <w:rsid w:val="00CA3FA8"/>
    <w:rsid w:val="00CB07CA"/>
    <w:rsid w:val="00D03728"/>
    <w:rsid w:val="00D06E99"/>
    <w:rsid w:val="00D102F8"/>
    <w:rsid w:val="00D10AD8"/>
    <w:rsid w:val="00D2424F"/>
    <w:rsid w:val="00D26EDE"/>
    <w:rsid w:val="00D32808"/>
    <w:rsid w:val="00D43D57"/>
    <w:rsid w:val="00D44EF3"/>
    <w:rsid w:val="00D45FC0"/>
    <w:rsid w:val="00D54C08"/>
    <w:rsid w:val="00D55CA3"/>
    <w:rsid w:val="00D96D0A"/>
    <w:rsid w:val="00DB3508"/>
    <w:rsid w:val="00DB3E70"/>
    <w:rsid w:val="00DC2193"/>
    <w:rsid w:val="00DC3B8E"/>
    <w:rsid w:val="00DD4BDD"/>
    <w:rsid w:val="00DE08C6"/>
    <w:rsid w:val="00E0013C"/>
    <w:rsid w:val="00E11252"/>
    <w:rsid w:val="00E13C47"/>
    <w:rsid w:val="00E5185D"/>
    <w:rsid w:val="00E75AC8"/>
    <w:rsid w:val="00E82177"/>
    <w:rsid w:val="00EB4E27"/>
    <w:rsid w:val="00EB71D8"/>
    <w:rsid w:val="00EC2E48"/>
    <w:rsid w:val="00EC6A1C"/>
    <w:rsid w:val="00ED0FDD"/>
    <w:rsid w:val="00EE00D4"/>
    <w:rsid w:val="00EE3A47"/>
    <w:rsid w:val="00EF0C8B"/>
    <w:rsid w:val="00F10AFE"/>
    <w:rsid w:val="00F1102D"/>
    <w:rsid w:val="00F1297C"/>
    <w:rsid w:val="00F12A97"/>
    <w:rsid w:val="00F6038D"/>
    <w:rsid w:val="00F654F5"/>
    <w:rsid w:val="00F731A3"/>
    <w:rsid w:val="00F8680D"/>
    <w:rsid w:val="00F9592B"/>
    <w:rsid w:val="00FA1E58"/>
    <w:rsid w:val="00FA54DF"/>
    <w:rsid w:val="00FB79EB"/>
    <w:rsid w:val="00FE41AC"/>
    <w:rsid w:val="00FE44E2"/>
  </w:rsids>
  <m:mathPr>
    <m:mathFont m:val="Cambria Math"/>
    <m:brkBin m:val="before"/>
    <m:brkBinSub m:val="--"/>
    <m:smallFrac m:val="0"/>
    <m:dispDef/>
    <m:lMargin m:val="0"/>
    <m:rMargin m:val="0"/>
    <m:defJc m:val="centerGroup"/>
    <m:wrapIndent m:val="1440"/>
    <m:intLim m:val="subSup"/>
    <m:naryLim m:val="undOvr"/>
  </m:mathPr>
  <w:themeFontLang w:val="es-CR" w:eastAsia="ko-K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2"/>
    <o:shapelayout v:ext="edit">
      <o:idmap v:ext="edit" data="2"/>
    </o:shapelayout>
  </w:shapeDefaults>
  <w:decimalSymbol w:val=","/>
  <w:listSeparator w:val=";"/>
  <w14:docId w14:val="11E02BCB"/>
  <w15:docId w15:val="{F2C450F2-B6A5-4B1C-8813-66766D6250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iPriority="0"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CA3FA8"/>
    <w:pPr>
      <w:spacing w:line="240" w:lineRule="atLeast"/>
      <w:jc w:val="both"/>
    </w:pPr>
    <w:rPr>
      <w:rFonts w:ascii="Cambria" w:eastAsia="Times New Roman" w:hAnsi="Cambria"/>
      <w:sz w:val="22"/>
      <w:szCs w:val="24"/>
      <w:lang w:val="es-ES" w:eastAsia="en-US"/>
    </w:rPr>
  </w:style>
  <w:style w:type="paragraph" w:styleId="Ttulo7">
    <w:name w:val="heading 7"/>
    <w:basedOn w:val="Normal"/>
    <w:next w:val="Normal"/>
    <w:link w:val="Ttulo7Car"/>
    <w:uiPriority w:val="9"/>
    <w:unhideWhenUsed/>
    <w:qFormat/>
    <w:locked/>
    <w:rsid w:val="00F12A97"/>
    <w:pPr>
      <w:keepNext/>
      <w:keepLines/>
      <w:spacing w:before="200"/>
      <w:outlineLvl w:val="6"/>
    </w:pPr>
    <w:rPr>
      <w:rFonts w:asciiTheme="majorHAnsi" w:eastAsiaTheme="majorEastAsia" w:hAnsiTheme="majorHAnsi" w:cstheme="majorBidi"/>
      <w:i/>
      <w:iCs/>
      <w:color w:val="404040" w:themeColor="text1" w:themeTint="BF"/>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color w:val="000000"/>
      <w:szCs w:val="18"/>
    </w:rPr>
  </w:style>
  <w:style w:type="paragraph" w:customStyle="1" w:styleId="Texto0">
    <w:name w:val="Texto"/>
    <w:basedOn w:val="Normal"/>
    <w:link w:val="TextoChar"/>
    <w:qFormat/>
    <w:rsid w:val="00CA3FA8"/>
    <w:pPr>
      <w:spacing w:before="120" w:after="120" w:line="360" w:lineRule="auto"/>
    </w:pPr>
  </w:style>
  <w:style w:type="paragraph" w:customStyle="1" w:styleId="Negrita">
    <w:name w:val="Negrita"/>
    <w:basedOn w:val="Texto0"/>
    <w:link w:val="NegritaChar1"/>
    <w:uiPriority w:val="1"/>
    <w:qFormat/>
    <w:rsid w:val="00F12A97"/>
    <w:pPr>
      <w:spacing w:before="0" w:after="0"/>
    </w:pPr>
    <w:rPr>
      <w:b/>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nhideWhenUsed/>
    <w:rsid w:val="005B448F"/>
    <w:pPr>
      <w:tabs>
        <w:tab w:val="center" w:pos="4680"/>
        <w:tab w:val="right" w:pos="9360"/>
      </w:tabs>
    </w:pPr>
  </w:style>
  <w:style w:type="character" w:customStyle="1" w:styleId="TextoChar">
    <w:name w:val="Texto Char"/>
    <w:basedOn w:val="Fuentedeprrafopredeter"/>
    <w:link w:val="Texto0"/>
    <w:rsid w:val="00CA3FA8"/>
    <w:rPr>
      <w:rFonts w:ascii="Cambria" w:eastAsia="Times New Roman" w:hAnsi="Cambria"/>
      <w:sz w:val="22"/>
      <w:szCs w:val="24"/>
      <w:lang w:val="es-ES" w:eastAsia="en-US"/>
    </w:rPr>
  </w:style>
  <w:style w:type="character" w:customStyle="1" w:styleId="CCChar">
    <w:name w:val="CC Char"/>
    <w:basedOn w:val="TextoChar"/>
    <w:link w:val="CC"/>
    <w:rsid w:val="00AE3929"/>
    <w:rPr>
      <w:rFonts w:ascii="Arial" w:eastAsia="Times New Roman" w:hAnsi="Arial"/>
      <w:sz w:val="18"/>
      <w:szCs w:val="18"/>
      <w:lang w:val="es-ES" w:eastAsia="en-US"/>
    </w:rPr>
  </w:style>
  <w:style w:type="character" w:customStyle="1" w:styleId="EncabezadoCar">
    <w:name w:val="Encabezado Car"/>
    <w:basedOn w:val="Fuentedeprrafopredeter"/>
    <w:link w:val="Encabezado"/>
    <w:rsid w:val="005B448F"/>
    <w:rPr>
      <w:rFonts w:ascii="Arial" w:eastAsia="Times New Roman" w:hAnsi="Arial"/>
      <w:sz w:val="22"/>
      <w:szCs w:val="24"/>
      <w:lang w:val="es-ES" w:eastAsia="en-US"/>
    </w:rPr>
  </w:style>
  <w:style w:type="paragraph" w:styleId="Piedepgina">
    <w:name w:val="footer"/>
    <w:basedOn w:val="Normal"/>
    <w:link w:val="PiedepginaCar"/>
    <w:uiPriority w:val="99"/>
    <w:unhideWhenUsed/>
    <w:rsid w:val="005B448F"/>
    <w:pPr>
      <w:tabs>
        <w:tab w:val="center" w:pos="4680"/>
        <w:tab w:val="right" w:pos="9360"/>
      </w:tabs>
    </w:pPr>
  </w:style>
  <w:style w:type="character" w:customStyle="1" w:styleId="PiedepginaCar">
    <w:name w:val="Pie de página Car"/>
    <w:basedOn w:val="Fuentedeprrafopredeter"/>
    <w:link w:val="Piedepgina"/>
    <w:uiPriority w:val="99"/>
    <w:rsid w:val="005B448F"/>
    <w:rPr>
      <w:rFonts w:ascii="Arial" w:eastAsia="Times New Roman" w:hAnsi="Arial"/>
      <w:sz w:val="22"/>
      <w:szCs w:val="24"/>
      <w:lang w:val="es-ES" w:eastAsia="en-US"/>
    </w:rPr>
  </w:style>
  <w:style w:type="paragraph" w:customStyle="1" w:styleId="Piepagina">
    <w:name w:val="Pie pagina"/>
    <w:basedOn w:val="CC"/>
    <w:link w:val="PiepaginaChar"/>
    <w:uiPriority w:val="1"/>
    <w:qFormat/>
    <w:rsid w:val="000C62BB"/>
    <w:rPr>
      <w:color w:val="7F7F7F" w:themeColor="text1" w:themeTint="80"/>
      <w:sz w:val="16"/>
      <w:szCs w:val="16"/>
    </w:rPr>
  </w:style>
  <w:style w:type="character" w:customStyle="1" w:styleId="PiepaginaChar">
    <w:name w:val="Pie pagina Char"/>
    <w:basedOn w:val="CCChar"/>
    <w:link w:val="Piepagina"/>
    <w:uiPriority w:val="1"/>
    <w:rsid w:val="000C62BB"/>
    <w:rPr>
      <w:rFonts w:ascii="Arial" w:eastAsia="Times New Roman" w:hAnsi="Arial"/>
      <w:color w:val="7F7F7F" w:themeColor="text1" w:themeTint="8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3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F12A97"/>
    <w:rPr>
      <w:rFonts w:asciiTheme="minorHAnsi" w:eastAsia="Times New Roman" w:hAnsiTheme="minorHAnsi"/>
      <w:b/>
      <w:sz w:val="22"/>
      <w:szCs w:val="24"/>
      <w:lang w:val="es-ES" w:eastAsia="en-US"/>
    </w:rPr>
  </w:style>
  <w:style w:type="paragraph" w:customStyle="1" w:styleId="CentradoResaltado">
    <w:name w:val="Centrado Resaltado"/>
    <w:basedOn w:val="Normal"/>
    <w:link w:val="CentradoResaltadoChar"/>
    <w:uiPriority w:val="1"/>
    <w:qFormat/>
    <w:rsid w:val="00CA3FA8"/>
    <w:pPr>
      <w:spacing w:before="240" w:after="240"/>
      <w:jc w:val="center"/>
    </w:pPr>
    <w:rPr>
      <w:b/>
    </w:rPr>
  </w:style>
  <w:style w:type="character" w:customStyle="1" w:styleId="CentradoResaltadoChar">
    <w:name w:val="Centrado Resaltado Char"/>
    <w:basedOn w:val="Fuentedeprrafopredeter"/>
    <w:link w:val="CentradoResaltado"/>
    <w:uiPriority w:val="1"/>
    <w:rsid w:val="00CA3FA8"/>
    <w:rPr>
      <w:rFonts w:ascii="Cambria" w:eastAsia="Times New Roman" w:hAnsi="Cambria"/>
      <w:b/>
      <w:sz w:val="22"/>
      <w:szCs w:val="24"/>
      <w:lang w:val="es-ES" w:eastAsia="en-US"/>
    </w:rPr>
  </w:style>
  <w:style w:type="character" w:customStyle="1" w:styleId="TextoTablaChar">
    <w:name w:val="Texto Tabla Char"/>
    <w:basedOn w:val="TextoChar"/>
    <w:link w:val="TextoTabla"/>
    <w:uiPriority w:val="1"/>
    <w:rsid w:val="00C9305E"/>
    <w:rPr>
      <w:rFonts w:ascii="Arial" w:eastAsia="Times New Roman" w:hAnsi="Arial"/>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Negritacentrado">
    <w:name w:val="Negrita centrado"/>
    <w:basedOn w:val="Negrita"/>
    <w:rsid w:val="005B448F"/>
    <w:pPr>
      <w:jc w:val="center"/>
    </w:pPr>
    <w:rPr>
      <w:b w:val="0"/>
      <w:bCs/>
      <w:color w:val="000000" w:themeColor="background1"/>
      <w:szCs w:val="20"/>
    </w:rPr>
  </w:style>
  <w:style w:type="character" w:styleId="Textoennegrita">
    <w:name w:val="Strong"/>
    <w:basedOn w:val="Fuentedeprrafopredeter"/>
    <w:uiPriority w:val="22"/>
    <w:locked/>
    <w:rsid w:val="00F12A97"/>
    <w:rPr>
      <w:rFonts w:asciiTheme="minorHAnsi" w:hAnsiTheme="minorHAnsi"/>
      <w:b/>
      <w:bCs/>
    </w:rPr>
  </w:style>
  <w:style w:type="character" w:customStyle="1" w:styleId="Ttulo7Car">
    <w:name w:val="Título 7 Car"/>
    <w:basedOn w:val="Fuentedeprrafopredeter"/>
    <w:link w:val="Ttulo7"/>
    <w:uiPriority w:val="9"/>
    <w:rsid w:val="00F12A97"/>
    <w:rPr>
      <w:rFonts w:asciiTheme="majorHAnsi" w:eastAsiaTheme="majorEastAsia" w:hAnsiTheme="majorHAnsi" w:cstheme="majorBidi"/>
      <w:i/>
      <w:iCs/>
      <w:color w:val="404040" w:themeColor="text1" w:themeTint="BF"/>
      <w:sz w:val="22"/>
      <w:szCs w:val="24"/>
      <w:lang w:val="es-ES" w:eastAsia="en-US"/>
    </w:rPr>
  </w:style>
  <w:style w:type="character" w:styleId="Textodelmarcadordeposicin">
    <w:name w:val="Placeholder Text"/>
    <w:basedOn w:val="Fuentedeprrafopredeter"/>
    <w:uiPriority w:val="99"/>
    <w:semiHidden/>
    <w:locked/>
    <w:rsid w:val="00E0013C"/>
    <w:rPr>
      <w:color w:val="808080"/>
    </w:rPr>
  </w:style>
  <w:style w:type="character" w:styleId="Hipervnculo">
    <w:name w:val="Hyperlink"/>
    <w:basedOn w:val="Fuentedeprrafopredeter"/>
    <w:uiPriority w:val="99"/>
    <w:unhideWhenUsed/>
    <w:locked/>
    <w:rsid w:val="0024022D"/>
    <w:rPr>
      <w:color w:val="4F81BD" w:themeColor="hyperlink"/>
      <w:u w:val="single"/>
    </w:rPr>
  </w:style>
  <w:style w:type="table" w:styleId="Tabladelista4-nfasis5">
    <w:name w:val="List Table 4 Accent 5"/>
    <w:basedOn w:val="Tablanormal"/>
    <w:uiPriority w:val="49"/>
    <w:rsid w:val="00152E90"/>
    <w:rPr>
      <w:rFonts w:asciiTheme="minorHAnsi" w:eastAsiaTheme="minorHAnsi" w:hAnsiTheme="minorHAnsi" w:cstheme="minorBidi"/>
      <w:sz w:val="22"/>
      <w:szCs w:val="22"/>
      <w:lang w:eastAsia="en-US"/>
    </w:rPr>
    <w:tblPr>
      <w:tblStyleRowBandSize w:val="1"/>
      <w:tblStyleColBandSize w:val="1"/>
      <w:tblBorders>
        <w:top w:val="single" w:sz="4" w:space="0" w:color="9DD1DD" w:themeColor="accent5" w:themeTint="99"/>
        <w:left w:val="single" w:sz="4" w:space="0" w:color="9DD1DD" w:themeColor="accent5" w:themeTint="99"/>
        <w:bottom w:val="single" w:sz="4" w:space="0" w:color="9DD1DD" w:themeColor="accent5" w:themeTint="99"/>
        <w:right w:val="single" w:sz="4" w:space="0" w:color="9DD1DD" w:themeColor="accent5" w:themeTint="99"/>
        <w:insideH w:val="single" w:sz="4" w:space="0" w:color="9DD1DD" w:themeColor="accent5" w:themeTint="99"/>
      </w:tblBorders>
    </w:tblPr>
    <w:tblStylePr w:type="firstRow">
      <w:rPr>
        <w:b/>
        <w:bCs/>
        <w:color w:val="000000" w:themeColor="background1"/>
      </w:rPr>
      <w:tblPr/>
      <w:tcPr>
        <w:tcBorders>
          <w:top w:val="single" w:sz="4" w:space="0" w:color="5DB3C7" w:themeColor="accent5"/>
          <w:left w:val="single" w:sz="4" w:space="0" w:color="5DB3C7" w:themeColor="accent5"/>
          <w:bottom w:val="single" w:sz="4" w:space="0" w:color="5DB3C7" w:themeColor="accent5"/>
          <w:right w:val="single" w:sz="4" w:space="0" w:color="5DB3C7" w:themeColor="accent5"/>
          <w:insideH w:val="nil"/>
        </w:tcBorders>
        <w:shd w:val="clear" w:color="auto" w:fill="5DB3C7" w:themeFill="accent5"/>
      </w:tcPr>
    </w:tblStylePr>
    <w:tblStylePr w:type="lastRow">
      <w:rPr>
        <w:b/>
        <w:bCs/>
      </w:rPr>
      <w:tblPr/>
      <w:tcPr>
        <w:tcBorders>
          <w:top w:val="double" w:sz="4" w:space="0" w:color="9DD1DD" w:themeColor="accent5" w:themeTint="99"/>
        </w:tcBorders>
      </w:tcPr>
    </w:tblStylePr>
    <w:tblStylePr w:type="firstCol">
      <w:rPr>
        <w:b/>
        <w:bCs/>
      </w:rPr>
    </w:tblStylePr>
    <w:tblStylePr w:type="lastCol">
      <w:rPr>
        <w:b/>
        <w:bCs/>
      </w:rPr>
    </w:tblStylePr>
    <w:tblStylePr w:type="band1Vert">
      <w:tblPr/>
      <w:tcPr>
        <w:shd w:val="clear" w:color="auto" w:fill="DEEFF3" w:themeFill="accent5" w:themeFillTint="33"/>
      </w:tcPr>
    </w:tblStylePr>
    <w:tblStylePr w:type="band1Horz">
      <w:tblPr/>
      <w:tcPr>
        <w:shd w:val="clear" w:color="auto" w:fill="DEEFF3" w:themeFill="accent5" w:themeFillTint="33"/>
      </w:tcPr>
    </w:tblStylePr>
  </w:style>
  <w:style w:type="character" w:styleId="Hipervnculovisitado">
    <w:name w:val="FollowedHyperlink"/>
    <w:basedOn w:val="Fuentedeprrafopredeter"/>
    <w:uiPriority w:val="99"/>
    <w:semiHidden/>
    <w:unhideWhenUsed/>
    <w:locked/>
    <w:rsid w:val="00152E90"/>
    <w:rPr>
      <w:color w:val="7F7F7F"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oleObject" Target="embeddings/oleObject1.bin"/><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package" Target="embeddings/Microsoft_Word_Document.docx"/><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nam12.safelinks.protection.outlook.com/?url=https%3A%2F%2Fforms.office.com%2Fpages%2Fresponsepage.aspx%3Fid%3DjLK6W_PeBEaIIl5wfajbqAiFtqSThU5Hs3BnFMt2GGNUNE9aREJWT1hQSkZVMDg2WllRNE0wNkM0UC4u%26route%3Dshorturl&amp;data=05%7C02%7Cvegacc%40sugef.fi.cr%7C3c82cb86f6ce45104e0908dda1fea093%7C618d0a4525a646189f808f70a435ee52%7C0%7C0%7C638844837627017737%7CUnknown%7CTWFpbGZsb3d8eyJFbXB0eU1hcGkiOnRydWUsIlYiOiIwLjAuMDAwMCIsIlAiOiJXaW4zMiIsIkFOIjoiTWFpbCIsIldUIjoyfQ%3D%3D%7C0%7C%7C%7C&amp;sdata=J9EKk5iFHLxAAUleAwq4wZ%2F6GLpl2CFQoEbS6Pb9jag%3D&amp;reserved=0" TargetMode="External"/><Relationship Id="rId22" Type="http://schemas.openxmlformats.org/officeDocument/2006/relationships/footer" Target="footer1.xml"/><Relationship Id="rId27" Type="http://schemas.openxmlformats.org/officeDocument/2006/relationships/glossaryDocument" Target="glossary/document.xml"/></Relationships>
</file>

<file path=word/_rels/footer2.xml.rels><?xml version="1.0" encoding="UTF-8" standalone="yes"?>
<Relationships xmlns="http://schemas.openxmlformats.org/package/2006/relationships"><Relationship Id="rId2" Type="http://schemas.openxmlformats.org/officeDocument/2006/relationships/hyperlink" Target="mailto:sugefcr@sugef.fi.cr" TargetMode="External"/><Relationship Id="rId1" Type="http://schemas.openxmlformats.org/officeDocument/2006/relationships/hyperlink" Target="http://www.sugef.fi.cr/"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6.emf"/></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SUGEF/plantilla-SGF-13.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4AAE78D086741289C52D6769A0B8529"/>
        <w:category>
          <w:name w:val="General"/>
          <w:gallery w:val="placeholder"/>
        </w:category>
        <w:types>
          <w:type w:val="bbPlcHdr"/>
        </w:types>
        <w:behaviors>
          <w:behavior w:val="content"/>
        </w:behaviors>
        <w:guid w:val="{12AA9810-7F38-4BAC-9837-FC84E7955C7B}"/>
      </w:docPartPr>
      <w:docPartBody>
        <w:p w:rsidR="00C6238C" w:rsidRDefault="00C6238C">
          <w:pPr>
            <w:pStyle w:val="F4AAE78D086741289C52D6769A0B8529"/>
          </w:pPr>
          <w:r w:rsidRPr="001E0779">
            <w:rPr>
              <w:rStyle w:val="Textodelmarcadordeposicin"/>
            </w:rPr>
            <w:t>Haga clic aquí para escribir texto.</w:t>
          </w:r>
        </w:p>
      </w:docPartBody>
    </w:docPart>
    <w:docPart>
      <w:docPartPr>
        <w:name w:val="1940D153FC0C49F595449588602C22BA"/>
        <w:category>
          <w:name w:val="General"/>
          <w:gallery w:val="placeholder"/>
        </w:category>
        <w:types>
          <w:type w:val="bbPlcHdr"/>
        </w:types>
        <w:behaviors>
          <w:behavior w:val="content"/>
        </w:behaviors>
        <w:guid w:val="{9EB18FBB-BD82-47B0-A14C-ADCBD6756BB3}"/>
      </w:docPartPr>
      <w:docPartBody>
        <w:p w:rsidR="00C6238C" w:rsidRDefault="00C6238C">
          <w:pPr>
            <w:pStyle w:val="1940D153FC0C49F595449588602C22BA"/>
          </w:pPr>
          <w:r>
            <w:rPr>
              <w:rStyle w:val="Textodelmarcadordeposicin"/>
            </w:rPr>
            <w:t>Elija un elemento.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238C"/>
    <w:rsid w:val="00AE2294"/>
    <w:rsid w:val="00C6238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style>
  <w:style w:type="paragraph" w:customStyle="1" w:styleId="F4AAE78D086741289C52D6769A0B8529">
    <w:name w:val="F4AAE78D086741289C52D6769A0B8529"/>
  </w:style>
  <w:style w:type="paragraph" w:customStyle="1" w:styleId="1940D153FC0C49F595449588602C22BA">
    <w:name w:val="1940D153FC0C49F595449588602C22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XgkTWl2phRQN0uAhKvWa9r3qL97AnZCz+sDIubNA9yE=</DigestValue>
    </Reference>
    <Reference Type="http://uri.etsi.org/01903#SignedProperties" URI="#idSignedProperties">
      <Transforms>
        <Transform Algorithm="http://www.w3.org/TR/2001/REC-xml-c14n-20010315"/>
      </Transforms>
      <DigestMethod Algorithm="http://www.w3.org/2001/04/xmlenc#sha256"/>
      <DigestValue>SfgpTgJodk1LzQ4wzVfWOgktOshCtAa0Nti7V6XNqKk=</DigestValue>
    </Reference>
  </SignedInfo>
  <SignatureValue>czhEq2aQ/jWlyU2IaGuws+KkqUU9TuhMptIgsa8oMDdsBAG+cRAxWFvCLre4Wepy0llAHKRgrMhCfup2/lEhpCf4woq03TOKf+MG1oFs+AGM45SQPkBCY/bxZYyVjruzlrsHwNNL6aP3nt+K7eKzzT9Odno/lV9HOOy6/ESIm+toIZQ7qvZLlssrnI73EwzKzkuJaaCywObcANZgqIGg2lCG0SqX73j2hFNPz/MnyRNpP2TDtPXwPTeRSN9fFnEFddJIYuQLuOT9oG8FrgcKLiJuTJWltVsQzTokIn1Gxp9uzT2oEJlMgT4byQWBfdmIviJmB8re1FVd2wJ+cpMz9A==</SignatureValue>
  <KeyInfo>
    <X509Data>
      <X509Certificate>MIIFwTCCBKmgAwIBAgITFAAPaHD1yPZqXSlJCwABAA9ocDANBgkqhkiG9w0BAQsFADCBmTEZMBcGA1UEBRMQQ1BKLTQtMDAwLTAwNDAxNzELMAkGA1UEBhMCQ1IxJDAiBgNVBAoTG0JBTkNPIENFTlRSQUwgREUgQ09TVEEgUklDQTEiMCAGA1UECxMZRElWSVNJT04gU0lTVEVNQVMgREUgUEFHTzElMCMGA1UEAxMcQ0EgU0lOUEUgLSBQRVJTT05BIEZJU0lDQSB2MjAeFw0yMzAxMDUxNjU0MTBaFw0yNzAxMDQxNjU0MTBaMIG9MRkwFwYDVQQFExBDUEYtMDEtMDkwNi0wNjkwMRowGAYDVQQEExFWQUxWRVJERSBSSUNITU9ORDEXMBUGA1UEKhMOSEFaRUwgQ1JJU1RJTkExCzAJBgNVBAYTAkNSMRcwFQYDVQQKEw5QRVJTT05BIEZJU0lDQTESMBAGA1UECxMJQ0lVREFEQU5PMTEwLwYDVQQDEyhIQVpFTCBDUklTVElOQSBWQUxWRVJERSBSSUNITU9ORCAoRklSTUEpMIIBIjANBgkqhkiG9w0BAQEFAAOCAQ8AMIIBCgKCAQEAjPIHQG7m+iQmG/7fy/zRvz/dzWa62Z3mvsHviOJR21ouMXD7JwgYvmgHeSOLrGkjUcSOMsCNSWAyPS8jyqj2lqAml1MIxKkom0k0xE8Cg9RPWvwvYK+c/+BxUKPhVu5htv+Jr+jKIWEfCCIARxoXM91zp6QOQjMukckC/5NCbK755d2uggzFCn+tH9odUS0gs8Tm5RLaJz/z86FOdI9jCpBjhiMGH9tyeMOBftxpDfUX+Nw53Hmyye+K292iiuzdmCIGrt9ksO7C/6WKbJtv2YZLMBNqIcJiJswpSK+9S8uqbHjJNf0B/CzZvc/qRWxNnmpvmvb34xc3sLrruFbMmQIDAQABo4IB2jCCAdYwHQYDVR0OBBYEFMOoC0BY9u+9ZFY8/EYoo4DaHBDIMB8GA1UdIwQYMBaAFF8FGEEQ3hUvOunAFqPnoWpS0TrsMGEGA1UdHwRaMFgwVqBUoFKGUGh0dHA6Ly9mZGkuc2lucGUuZmkuY3IvcmVwb3NpdG9yaW8vQ0ElMjBTSU5QRSUyMC0lMjBQRVJTT05BJTIwRklTSUNBJTIwdjIoMSkuY3JsMIGYBggrBgEFBQcBAQSBizCBiDBcBggrBgEFBQcwAoZQaHR0cDovL2ZkaS5zaW5wZS5maS5jci9yZXBvc2l0b3Jpby9DQSUyMFNJTlBFJTIwLSUyMFBFUlNPTkElMjBGSVNJQ0ElMjB2Migx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8Pita32nZW9GJTm2mPdJAVvhDA1x8TrPpAhfRbxaH7VWrSzVSsRSasIfWTeLcTJjn+UloqK3fFdzz67rgNXQlqRUeSDf8x0fgaL8jWLP4xdBovbKA3UpFBh7lEgEnScdZR/CriGTg5j8OAWWE4Bcs3zTLE90LCkyD0je7ilkeETJLfQFAQbrGPhHT5TpoI4S3jnLxowkdfLyOqbdUmuMA555hadZ5CMGnWpIturpNWSs2OKyR9EBia55ExrLgerOzKF3OP1csODmNkXaSsvoH5SiVV3agiz8GRsvuo8pzFNWtG0/2ohjfxLbZ0qaBPsnivD7zhF87brm52R4CJ3rn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YVSvKbc7cUJ6fIPM+pt5mae7TdUzjZytD+pUkOMT8UI=</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DO4pNPjyA54YIiBTxW/r2FIl3z2WsyjYcRdl8LMklHA=</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q/G+MSKH1YvxdvFwA6FMhj6Ld1m/qi2legBRaABzJ10=</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1nxFHyY0qJBIT4UKn0vdF3pVtUBlq+cChtRmaxRWLtQ=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Fz8Izy4YjkoQkzQPK8tJ3wEnDtWcQeq9LfSG3P/s12U=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IHYy/tA6JJgATFmCXm2kw4r6eLAW4npsRcWE3dG0A4w=</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document.xml?ContentType=application/vnd.openxmlformats-officedocument.wordprocessingml.document.main+xml">
        <DigestMethod Algorithm="http://www.w3.org/2001/04/xmlenc#sha256"/>
        <DigestValue>CG5osmqaxeoY/ONLftv890ayvK/7emuuUSQrPOPHFfs=</DigestValue>
      </Reference>
      <Reference URI="/word/numbering.xml?ContentType=application/vnd.openxmlformats-officedocument.wordprocessingml.numbering+xml">
        <DigestMethod Algorithm="http://www.w3.org/2001/04/xmlenc#sha256"/>
        <DigestValue>1RZg1cX+zxKJ7KDTG/vtOilyA1M2Gk/lNrm53Ydh5WA=</DigestValue>
      </Reference>
      <Reference URI="/word/endnotes.xml?ContentType=application/vnd.openxmlformats-officedocument.wordprocessingml.endnotes+xml">
        <DigestMethod Algorithm="http://www.w3.org/2001/04/xmlenc#sha256"/>
        <DigestValue>Y4KyicW4b4JDCUvLBZesHRNNjzAmWxv9TBZEAifJcPI=</DigestValue>
      </Reference>
      <Reference URI="/word/media/image3.emf?ContentType=image/x-emf">
        <DigestMethod Algorithm="http://www.w3.org/2001/04/xmlenc#sha256"/>
        <DigestValue>Hr1s9kGMICgOFaq9YGMY+9va8Uevrc8jzfP4W9Xry0w=</DigestValue>
      </Reference>
      <Reference URI="/word/fontTable.xml?ContentType=application/vnd.openxmlformats-officedocument.wordprocessingml.fontTable+xml">
        <DigestMethod Algorithm="http://www.w3.org/2001/04/xmlenc#sha256"/>
        <DigestValue>esTb9BdFPzs8mPrmClpZneraL7EHj8jJxVqyhGskAgc=</DigestValue>
      </Reference>
      <Reference URI="/word/header2.xml?ContentType=application/vnd.openxmlformats-officedocument.wordprocessingml.header+xml">
        <DigestMethod Algorithm="http://www.w3.org/2001/04/xmlenc#sha256"/>
        <DigestValue>y6ci29iutaCGwH+dNha9MeHHWeI6715Uq7u4AxqljcE=</DigestValue>
      </Reference>
      <Reference URI="/word/media/image4.png?ContentType=image/png">
        <DigestMethod Algorithm="http://www.w3.org/2001/04/xmlenc#sha256"/>
        <DigestValue>/1eWI7nQQjeN3Z8UOjDekQY+XE+vGansB3tZvnyDyn0=</DigestValue>
      </Reference>
      <Reference URI="/word/footnotes.xml?ContentType=application/vnd.openxmlformats-officedocument.wordprocessingml.footnotes+xml">
        <DigestMethod Algorithm="http://www.w3.org/2001/04/xmlenc#sha256"/>
        <DigestValue>pG1BErl/II8ZXxEGTTurgKK08Efh6LRwsMCDx2gi94A=</DigestValue>
      </Reference>
      <Reference URI="/word/embeddings/oleObject1.bin?ContentType=application/vnd.openxmlformats-officedocument.oleObject">
        <DigestMethod Algorithm="http://www.w3.org/2001/04/xmlenc#sha256"/>
        <DigestValue>2NtG5vt0+95Mhke9bFcmlh6dIMwM+WbvSesSYN5yjk4=</DigestValue>
      </Reference>
      <Reference URI="/word/footer3.xml?ContentType=application/vnd.openxmlformats-officedocument.wordprocessingml.footer+xml">
        <DigestMethod Algorithm="http://www.w3.org/2001/04/xmlenc#sha256"/>
        <DigestValue>/cFMI7RFYSJuBt0AnK8aUSsn9bzL1cyiK8cif1LmAzw=</DigestValue>
      </Reference>
      <Reference URI="/word/media/image6.emf?ContentType=image/x-emf">
        <DigestMethod Algorithm="http://www.w3.org/2001/04/xmlenc#sha256"/>
        <DigestValue>EQeoPcoPPD0NqMiDPGouQJEQEnlO/w+Td37NCcMaesM=</DigestValue>
      </Reference>
      <Reference URI="/word/media/image2.emf?ContentType=image/x-emf">
        <DigestMethod Algorithm="http://www.w3.org/2001/04/xmlenc#sha256"/>
        <DigestValue>zaXsDv73xQK+GaPq3k3XwXUdVlMi0VlUFeuHfN5bzoI=</DigestValue>
      </Reference>
      <Reference URI="/word/header1.xml?ContentType=application/vnd.openxmlformats-officedocument.wordprocessingml.header+xml">
        <DigestMethod Algorithm="http://www.w3.org/2001/04/xmlenc#sha256"/>
        <DigestValue>7xP1iVWE0Z6Fo1OK0IPx6yOJ9vmogoQeQCbModfvisY=</DigestValue>
      </Reference>
      <Reference URI="/word/webSettings.xml?ContentType=application/vnd.openxmlformats-officedocument.wordprocessingml.webSettings+xml">
        <DigestMethod Algorithm="http://www.w3.org/2001/04/xmlenc#sha256"/>
        <DigestValue>SiJcB8ZP639eTvi0REv+lMD4HjXLAGMv75iM+QkXL4I=</DigestValue>
      </Reference>
      <Reference URI="/word/header3.xml?ContentType=application/vnd.openxmlformats-officedocument.wordprocessingml.header+xml">
        <DigestMethod Algorithm="http://www.w3.org/2001/04/xmlenc#sha256"/>
        <DigestValue>FAquBejJKr/6JfSbsml3Yuey659yzCM5RFdO9Gfpmac=</DigestValue>
      </Reference>
      <Reference URI="/word/media/image5.png?ContentType=image/png">
        <DigestMethod Algorithm="http://www.w3.org/2001/04/xmlenc#sha256"/>
        <DigestValue>vGEioF61iBkLUIFyzTOyjq1R/XwtuEdlhHNL4gwrSnc=</DigestValue>
      </Reference>
      <Reference URI="/word/media/image1.png?ContentType=image/png">
        <DigestMethod Algorithm="http://www.w3.org/2001/04/xmlenc#sha256"/>
        <DigestValue>lmvEokLCZe/JiZT8HC+WMj5kku9AQOdBcXONupPOmLM=</DigestValue>
      </Reference>
      <Reference URI="/word/footer2.xml?ContentType=application/vnd.openxmlformats-officedocument.wordprocessingml.footer+xml">
        <DigestMethod Algorithm="http://www.w3.org/2001/04/xmlenc#sha256"/>
        <DigestValue>zneWeIypZG2zPrlUD9l5j9KawHQgHigK2bCi1W59xJs=</DigestValue>
      </Reference>
      <Reference URI="/word/theme/theme1.xml?ContentType=application/vnd.openxmlformats-officedocument.theme+xml">
        <DigestMethod Algorithm="http://www.w3.org/2001/04/xmlenc#sha256"/>
        <DigestValue>9TZ4mZI8zGI3VflhVf7jIYdeWBzUvylr4fmB98sbr7g=</DigestValue>
      </Reference>
      <Reference URI="/word/settings.xml?ContentType=application/vnd.openxmlformats-officedocument.wordprocessingml.settings+xml">
        <DigestMethod Algorithm="http://www.w3.org/2001/04/xmlenc#sha256"/>
        <DigestValue>SJL9t4FV1hAfYKghdrYsLAlfpThNABvJaWG4PBYmA0k=</DigestValue>
      </Reference>
      <Reference URI="/word/embeddings/Microsoft_Word_Document.docx?ContentType=application/vnd.openxmlformats-officedocument.wordprocessingml.document">
        <DigestMethod Algorithm="http://www.w3.org/2001/04/xmlenc#sha256"/>
        <DigestValue>Jug0tTRwXdhEmILeSwyfThfq+lTpo95OQvHPRmsp5yY=</DigestValue>
      </Reference>
      <Reference URI="/word/styles.xml?ContentType=application/vnd.openxmlformats-officedocument.wordprocessingml.styles+xml">
        <DigestMethod Algorithm="http://www.w3.org/2001/04/xmlenc#sha256"/>
        <DigestValue>ARkFa4yK+28C/eX1qGvkocNB0BQ2uMGn0s67OnpKtD8=</DigestValue>
      </Reference>
      <Reference URI="/word/footer1.xml?ContentType=application/vnd.openxmlformats-officedocument.wordprocessingml.footer+xml">
        <DigestMethod Algorithm="http://www.w3.org/2001/04/xmlenc#sha256"/>
        <DigestValue>QO6LOXnZf3hn0Vbt4KRKxBVrcLAkEMLl9K5eUYQ19gs=</DigestValue>
      </Reference>
      <Reference URI="/word/glossary/document.xml?ContentType=application/vnd.openxmlformats-officedocument.wordprocessingml.document.glossary+xml">
        <DigestMethod Algorithm="http://www.w3.org/2001/04/xmlenc#sha256"/>
        <DigestValue>6QqLB/s7a6xJD1pR0MIBRivkcxOy0D0C7SaryxLH1sM=</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juTE0pGcoS+OpVGiFr6adFGX7N1pykoHFWwDtJbd3gU=</DigestValue>
      </Reference>
      <Reference URI="/word/glossary/styles.xml?ContentType=application/vnd.openxmlformats-officedocument.wordprocessingml.styles+xml">
        <DigestMethod Algorithm="http://www.w3.org/2001/04/xmlenc#sha256"/>
        <DigestValue>1tBlvi7d4l8DzmXX3hm3O5lh0Ku6cCSPT6pT235KqGU=</DigestValue>
      </Reference>
      <Reference URI="/word/glossary/fontTable.xml?ContentType=application/vnd.openxmlformats-officedocument.wordprocessingml.fontTable+xml">
        <DigestMethod Algorithm="http://www.w3.org/2001/04/xmlenc#sha256"/>
        <DigestValue>gDym2MInvlhT5IoYOJ+XYSwhAwxaDweVxmL5xKfoeMU=</DigestValue>
      </Reference>
    </Manifest>
    <SignatureProperties>
      <SignatureProperty Id="idSignatureTime" Target="#idPackageSignature">
        <mdssi:SignatureTime xmlns:mdssi="http://schemas.openxmlformats.org/package/2006/digital-signature">
          <mdssi:Format>YYYY-MM-DDThh:mm:ssTZD</mdssi:Format>
          <mdssi:Value>2025-06-18T20:19:51Z</mdssi:Value>
        </mdssi:SignatureTime>
      </SignatureProperty>
    </SignatureProperties>
  </Object>
  <Object>
    <xd:QualifyingProperties xmlns:xd="http://uri.etsi.org/01903/v1.3.2#" Target="#idPackageSignature">
      <xd:SignedProperties Id="idSignedProperties">
        <xd:SignedSignatureProperties>
          <xd:SigningTime>2025-06-18T20:19:51Z</xd:SigningTime>
          <xd:SigningCertificate>
            <xd:Cert>
              <xd:CertDigest>
                <DigestMethod Algorithm="http://www.w3.org/2001/04/xmlenc#sha256"/>
                <DigestValue>mT1HWBT1T7FaSABb7JLUSJJKNS6Rvx65j1diRr1OmHI=</DigestValue>
              </xd:CertDigest>
              <xd:IssuerSerial>
                <X509IssuerName>CN=CA SINPE - PERSONA FISICA v2, OU=DIVISION SISTEMAS DE PAGO, O=BANCO CENTRAL DE COSTA RICA, C=CR, SERIALNUMBER=CPJ-4-000-004017</X509IssuerName>
                <X509SerialNumber>446020147032350198942113799177566441746425968</X509SerialNumber>
              </xd:IssuerSerial>
            </xd:Cert>
          </xd:SigningCertificate>
        </xd:SignedSignatureProperties>
      </xd:SignedProperties>
      <xd:UnsignedProperties>
        <xd:UnsignedSignatureProperties>
          <xd:CertificateValues>
            <xd:EncapsulatedX509Certificate>MIINJzCCCw+gAwIBAgITSwAAAAXb/gO1NXUawwAAAAAABTANBgkqhkiG9w0BAQ0FADB9MRkwFwYDVQQFExBDUEotMi0xMDAtMDk4MzExMQswCQYDVQQGEwJDUjEPMA0GA1UEChMGTUlDSVRUMQ0wCwYDVQQLEwREQ0ZEMTMwMQYDVQQDEypDQSBQT0xJVElDQSBQRVJTT05BIEZJU0lDQSAtIENPU1RBIFJJQ0EgdjIwHhcNMTkxMjIwMjE1NDAxWhcNMjcxMjIwMjIwNDAxWjCBmTEZMBcGA1UEBRMQQ1BKLTQtMDAwLTAwNDAxNzELMAkGA1UEBhMCQ1IxJDAiBgNVBAoTG0JBTkNPIENFTlRSQUwgREUgQ09TVEEgUklDQTEiMCAGA1UECxMZRElWSVNJT04gU0lTVEVNQVMgREUgUEFHTzElMCMGA1UEAxMcQ0EgU0lOUEUgLSBQRVJTT05BIEZJU0lDQSB2MjCCASIwDQYJKoZIhvcNAQEBBQADggEPADCCAQoCggEBAPs79a3v0DTxTENn/EiPxLtGHjLTEaACg7j8gIQpw2ayZmLBpXmxIHF83NPw2Lhf72t6WqZlVog/FQzT6c13PupFuEKpgrd/3Kz+InUVCyzn2PrfEk72DDpSTs25SEgNEBe8tNBflhnWDUfJdYBmHxbiz+ax9ogui3IoZ38MkhIruPni2KxEuc93OMGCLqSg9Fh91l6NAvFPCd44bKrWt9WTn1mDpgkYMqLXvSJfmrUc39t+mYBYvmzzvhaDGiGa44c1v3UEMtLCkCZxr4JX15p6nHHrro1Ht4rYbjZE+UgsvfU3iIruGsOrOmyAPTd8ESwGnmR8cVUtjvuJAzAgB2UCAwEAAaOCCIEwggh9MBIGCSsGAQQBgjcVAQQFAgMBAAEwIwYJKwYBBAGCNxUCBBYEFOY7fUWsDL4+b/VRuCuH6tVnKOHWMB0GA1UdDgQWBBRfBRhBEN4VLzrpwBaj56FqUtE67DCCBdYGA1UdIASCBc0wggXJMIIBFAYHYIE8AQEBATCCAQcwgaYGCCsGAQUFBwICMIGZHoGWAEkAbQBwAGwAZQBtAGUAbgB0AGEAIABsAGEAIABQAG8AbABpAHQAaQBjAGEAIABkAGUAIABsAGEAIABSAGEAaQB6ACAAQwBvAHMAdABhAHIAcgBpAGMAZQBuAHMAZQAgAGQAZQAgAEMAZQByAHQAaQBmAGkAYwBhAGMAaQBvAG4AIABEAGkAZwBpAHQAYQBsACAAdgAyMCoGCCsGAQUFBwIBFh5odHRwOi8vd3d3LmZpcm1hZGlnaXRhbC5nby5jcgAwMAYIKwYBBQUHAgEWJGh0dHA6Ly93d3cubWljaXQuZ28uY3IvZmlybWFkaWdpdGFsADCCAVUGCGCBPAEBAQEBMIIBRzCB5gYIKwYBBQUHAgIwgdkegdYASQBtAHAAbABlAG0AZQBuAHQAYQAgAGwAYQAgAFAAbwBsAGkAdABpAGMAYQAgAGQAZQAgAEMAQQAgAEUAbQBpAHMAbwByAGEAIABwAGEAcgBhACAAUABlAHIAcwBvAG4AYQBzACAARgBpAHMAaQBjAGEAcwAgAHAAZQByAHQAZQBuAGUAYwBpAGUAbgB0AGUAIABhACAAbABhACAAUABLAEkAIABOAGEAYwBpAG8AbgBhAGwAIABkAGUAIABDAG8AcwB0AGEAIABSAGkAYwBhACAAdgAyMCoGCCsGAQUFBwIBFh5odHRwOi8vd3d3LmZpcm1hZGlnaXRhbC5nby5jcgAwMAYIKwYBBQUHAgEWJGh0dHA6Ly93d3cubWljaXQuZ28uY3IvZmlybWFkaWdpdGFsADCCAagGCGCBPAEBAQECMIIBmjCCATgGCCsGAQUFBwICMIIBKh6CASYASQBtAHAAbABlAG0AZQBuAHQAYQAgAGwAYQAgAFAAbwBsAGkAdABpAGMAYQAgAHAAYQByAGEAIABjAGUAcgB0AGkAZgBpAGMAYQBkAG8AIABkAGUAIABmAGkAcgBtAGEAIABkAGkAZwBpAHQAYQBsACAAZABlACAAcABlAHIAcwBvAG4AYQBzACAAZgBpAHMAaQBjAGEAcwAgACgAYwBpAHUAZABhAGQAYQBuAG8ALwByAGUAcwBpAGQAZQBuAHQAZQApACAAcABlAHIAdABlAG4AZQBjAGkAZQBuAHQAZQAgAGEAIABsAGEAIABQAEsASQAgAE4AYQBjAGkAbwBuAGEAbAAgAGQAZQAgAEMAbwBzAHQAYQAgAFIAaQBjAGEAIAB2ADIwKgYIKwYBBQUHAgEWHmh0dHA6Ly93d3cuZmlybWFkaWdpdGFsLmdvLmNyADAwBggrBgEFBQcCARYkaHR0cDovL3d3dy5taWNpdC5nby5jci9maXJtYWRpZ2l0YWwAMIIBqAYIYIE8AQEBAQMwggGaMIIBOAYIKwYBBQUHAgIwggEqHoIBJgBJAG0AcABsAGUAbQBlAG4AdABhACAAbABhACAAUABvAGwAaQB0AGkAYwBhACAAcABhAHIAYQAgAGMAZQByAHQAaQBmAGkAYwBhAGQAbwAgAGQAZQAgAGEAdQB0AGUAbgB0AGkAYwBhAGMAaQBvAG4AIABkAGUAIABwAGUAcgBzAG8AbgBhAHMAIABmAGkAcwBpAGMAYQBzACAAKABjAGkAdQBkAGEAZABhAG4AbwAvAHIAZQBzAGkAZABlAG4AdABlACkAIABwAGUAcgB0AGUAbgBlAGMAaQBlAG4AdABlACAAYQAgAGwAYQAgAFAASwBJACAATgBhAGMAaQBvAG4AYQBsACAAZABlACAAQwBvAHMAdABhACAAUgBpAGMAYQAgAHYAMjAqBggrBgEFBQcCARYeaHR0cDovL3d3dy5maXJtYWRpZ2l0YWwuZ28uY3IAMDAGCCsGAQUFBwIBFiRodHRwOi8vd3d3Lm1pY2l0LmdvLmNyL2Zpcm1hZGlnaXRhbAA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T3K7mmQqxoC5unYq2HAmupjYoVBoteb52nCmG5c9LLuUiCuLTFIrd18m1zcYwx8Jc/e4bAJ52U9G1U0QGT/jq66JTlMXoEQjN/fs1J5uri5mKAourLjUyp/ieiCHAOgk1oQW1gV7YauqJDHkNM4mXdSW7aymQyZ8UgekILH5fgX9bCEP/uxfxyAxVnBABb+WEsjSnNHnRkwW2PjiSJ93+9xtj5OXfux+GqqtmArmpsUYw/tZClOQjt6YLuiokNpK+ZOyTTcyDSZ9LMnW90Lgsmp8Bkq5pRwmtzX+UPRxLjaRiOQMXbC8a4UQYtz6G/8PPrPDivg/Nj6qVAIawdbVwiVCkFbHgGFFhgyS3R2gLK6Dsa4m6vDzdRhkB7GmnVr0x4wNT8xmpuc/edVVSZlK76Kt/DVt8DGR8tZlK1ZVU4b1v84UWcbVyEhtcfCI1V/a9GQzEL0IAi2OwNmWiQwMIBVl59FPqyUNXT1k2B0GMu6Z7VHnNwGvurvZ75pcv2oj22xnGQmY0l+kMXmBS7LCeBZ4Rrqab0bvbD+9wmno3rFDBpOGsFG1ue6E4uzKCGwheroOtznjEU53/Q5mjBtar9fn5a2i9QvPMHxuiNt1Ey9wRgrHukRd5e2ZWYWZbebOXc+qmQoou0VAwhW7+/RClDSRmOZ62nh9q2UEeh0rIi8=</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7A+TnTBA+z8J9aleiURECkHmi4P2ilZe0PdwbuNnI3wCBCP2nT4YDzIwMjUwNjE4MjAyMDE1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NjE4MjAyMDE1WjAvBgkqhkiG9w0BCQQxIgQgtIPH69d5pad5FkvKtzNGKw+P/bHS3cgAikNKxSkdujQwNwYLKoZIhvcNAQkQAi8xKDAmMCQwIgQgrKszXYj6Q2nTJpWV/NZakemXG2IrBO983WoSsYOW808wDQYJKoZIhvcNAQEBBQAEggEAF0nqBM5ip9uCX/XXRQ8d38Fh7G6C/ne190Ve9Mc/plWKHUz8xc0ysTRhMk5yNBCKvi1O9Yvy9hGEwKDbGm6eVBr5fsflaWr/ugD5r8M4FLSOrqE893yUjaDtbGhTtTB8l7dwRzersXQKveLWrlsGSclMVjKGBFhWdlVf44ngT6Bi0NxW/xGAsxL2El+G/pEV9fSB6TLO2/QsnHgI5UZtUIpGTT86egTiFxQQ3NoZsLQ0Pq85rIFvvjU8ufM+mJB4FI1H0pBOBSbj8KKpsKwvAXQhXMbvAr1NGFVsX5zLZWP6f2D7CV14XIKLehuAB5RSqFD/pKUKMrOad68O2b2la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NDIyMjA1OTQzWhcNMjUwNjIzMDkxOTQzWqBfMF0wHwYDVR0jBBgwFoAUsLvgCC5LE2jw0IBEA2ekP/8lY/YwEAYJKwYBBAGCNxUBBAMCAQAwCgYDVR0UBAMCAT0wHAYJKwYBBAGCNxUEBA8XDTI1MDYyMjIxMDk0M1owDQYJKoZIhvcNAQENBQADggIBAD3WBssvXpyGPAkdLo7FR9ftWj7ySA12/BHsQ2XX59lgkBD9qA3aDqRXv2d4m9C1njT+TWRTy2/DeHjFFc45N71nyJhaMuaoJdZzWLrukfeLVs2s8KwveLWVQubK6iNEKuybFPHXiq2DcejAY5lQQbXDWS0Vx1qNjZW0A542RCNkKjRecBaiUeqTX6gzBfugj6kZioXCIVuvqmD3I1bIeMVUPQNn9bW3sfgry/bAL43Y8xpnHSIoyktM7b3MluA+U5vQJ0GdQAbxwAyBdvd9CbnCYNjMmW0y1f4CMBV857fjV1yY3f2B7A3RYrvwhxN1A/Oa6zgaMKQeBeR4VatkbQto3+PhiSAfneVft/OubJkE4pgo9gg8JvvDP032FKQnCv4MUktKH8WW5ynskIrHTGwauXCCRKGZ07BqvUlspJsdLEJAnzJ5Jx+yqEHn1aJLeU1I6GGnHH1AFSDB88tGpZWnTVvJ6jtq1v1qdE1haOHs4p6LgIhes4NhCwKqxjvxGwzhtMEELi793bxqtM0CyKA7K0IpgGaOGU8cTcB2MH0O3YgHQoDZdvVJlh4FNdRSVtob2WUc+83uXmqMOwKo7RS2eLLRgRgq+F11dSmwSjTOUQQ3GdST5YNEyaQ9xNriz6uQZcPoVhGj2nl1Sa9Kw5juunkFBhgSFdLQxgF6JaQH</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RevocationValues>
          </TimeStampValidationData>
          <xd:CompleteCertificateRefs>
            <xd:CertRefs>
              <xd:Cert>
                <xd:CertDigest>
                  <DigestMethod Algorithm="http://www.w3.org/2001/04/xmlenc#sha256"/>
                  <DigestValue>WOB/2K5+bJEAragXITImcX8hI8jSPQeKC9dYvr/WcaU=</DigestValue>
                </xd:CertDigest>
                <xd:IssuerSerial>
                  <X509IssuerName>CN=CA POLITICA PERSONA FISICA - COSTA RICA v2, OU=DCFD, O=MICITT, C=CR, SERIALNUMBER=CPJ-2-100-098311</X509IssuerName>
                  <X509SerialNumber>1672555889920220192711854395991189670244384773</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l5ylpKBnblJDT+eUbH1DHkQSV735DwwaL50L49SxlJs=</DigestValue>
                </xd:DigestAlgAndValue>
                <xd:CRLIdentifier>
                  <xd:Issuer>SERIALNUMBER=CPJ-2-100-098311,C=CR,O=MICITT,OU=DCFD,CN=CA POLITICA PERSONA FISICA - COSTA RICA v2</xd:Issuer>
                  <xd:IssueTime>2025-04-22T20:37:33Z</xd:IssueTime>
                  <xd:Number>62</xd:Number>
                </xd:CRLIdentifier>
              </xd:CRLRef>
              <xd:CRLRef>
                <xd:DigestAlgAndValue>
                  <DigestMethod Algorithm="http://www.w3.org/2001/04/xmlenc#sha256"/>
                  <DigestValue>b5hPvUZcO6ei49Tc/z+MSaG48zD0V9ai3dSCTSQl5is=</DigestValue>
                </xd:DigestAlgAndValue>
                <xd:CRLIdentifier>
                  <xd:Issuer>SERIALNUMBER=CPJ-2-100-098311,OU=DCFD,O=MICITT,C=CR,CN=CA RAIZ NACIONAL - COSTA RICA v2</xd:Issuer>
                  <xd:IssueTime>2025-04-22T20:04:08Z</xd:IssueTime>
                  <xd:Number>36</xd:Number>
                </xd:CRLIdentifier>
              </xd:CRLRef>
            </xd:CRLRefs>
            <xd:OCSPRefs>
              <xd:OCSPRef>
                <xd:OCSPIdentifier>
                  <xd:ResponderID>
                    <xd:ByKey>KqQErA2vvvGfG9tH9rru6Z3chQI=</xd:ByKey>
                  </xd:ResponderID>
                  <xd:ProducedAt>2025-06-18T20:20:15Z</xd:ProducedAt>
                </xd:OCSPIdentifier>
                <xd:DigestAlgAndValue>
                  <DigestMethod Algorithm="http://www.w3.org/2001/04/xmlenc#sha256"/>
                  <DigestValue>oHtw98PSWcf7IkRiXuFHYeJBr8GR3bewjPLrJzN9cSE=</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0MjIyMDM3MzNaFw0yNTA2MjMwODU3MzNaoF8wXTAfBgNVHSMEGDAWgBRonWk2y4Rue+qTYRn/WDAd1f9cyzAQBgkrBgEEAYI3FQEEAwIBADAKBgNVHRQEAwIBPjAcBgkrBgEEAYI3FQQEDxcNMjUwNjIyMjA0NzMzWjANBgkqhkiG9w0BAQ0FAAOCAgEAqumclIQNJ6uuA2ZdfJdz+Q9bKRrDbhvX875W4jNNHB6qEYbc9q6ybPX3kyXRJriVGW7H4a5DWduCF0HMcgKpFv1/BGsdX15bBNfbPPRMg9GJl2MoTDx+GYV92RbfdVRZ1lIDwdCRzQ0XOOdA4Q5mwdypnMAuQ4D3omL8mr5Hv7JFjpWyOmRBwsPDDGgD8HlWAG87Cca6dcFgHsSQsflDICHAEYzLUBxqiVB+wX+zT5JRbb+QMFA4ybHfGnKsq7QTDAk1QjXzfAZwxOd+hFLu3xxkIDmzGRQ9VkULZY0donHGE8QjeYjPOSDHRqqilI6yOZR+YsIE3yin65mn+YQQKrlW0YzT6/1OaOGXEY8iCk1yEMNvCqthQnJZ7C0AIVz33bhiU7TjvvZWYI3tH4dPYoEVfCR0QvwoP+jb/HLXVIWfpRnL3rW8hd6ypaKPzXvjfkYeyKtMbIYVH5pJqsrVXNv/7A9ea2ZeBK/Vg5+tPZYnQY1YBFfLhWtiWu/RG6XUSbParnSPo3urCU+hiSxPc0+4db2ESl98gnq2VS/qBDO0F6mLfpAq3s4UHTXmy/cYVhXCZNIy45AYc8Tnlc3+UpIG7/uSNYldsLAsJtBoeAAQsD4YH+PcRtCyTjWrNVvyYLZQ8o1XI2/qRzFnwGQsfbIKz/aM0gmftvcPUILttfk=</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OCSPValues>
              <xd:EncapsulatedOCSPValue>MIIGiwoBAKCCBoQwggaABgkrBgEFBQcwAQEEggZxMIIGbTCBxaIWBBQqpASsDa++8Z8b20f2uu7pndyFAhgPMjAyNTA2MTgyMDIwMTVaMIGZMIGWMEwwCQYFKw4DAhoFAAQUzgxHzN03kqP+e9oD7BphnZQwSGIEFF8FGEEQ3hUvOunAFqPnoWpS0TrsAhMUAA9ocPXI9mpdKUkLAAEAD2hwgAAYDzIwMjUwNjE4MTk1MzQ3WqARGA8yMDI1MDYyMDA4MTM0N1qhIDAeMBwGCSsGAQQBgjcVBAQPFw0yNTA2MTkyMDAzNDdaMA0GCSqGSIb3DQEBCwUAA4IBAQAvtK7FKIctMzbZxmoPDJnua4gy8U5Eno2o/XLegLmzHfnyXoq2gAmKkR6BrP0ZMYs8y3JILZuLcqF7FTinBdLkFx3zIL5eFAgQJtHoibvUIDJbScxblJMVFkqLm6og+cJHbU2eFZddvBkr4gQ6gzpMf3TeVPtsGZLFLJcQ1jinzIbA5Ys/6MIP7C1LJTe2C6Qjf8L19bUq/50YQQ2GId0cNQuH2wzsVx3GhjGLHUGcHb+77w7UG3r9KivqhmSHTJ5SfBDWh5vETsQ4dJf5JZxezPVr0iMPEw2yTE2g6qfW1l7rDWfcHdkw8i4w4OgQceWV9LwE7WzwMf0vBx6+dHDqoIIEjTCCBIkwggSFMIIDbaADAgECAhMUABkTlS4vDy4WlCYjAAIAGROVMA0GCSqGSIb3DQEBCwUAMIGZMRkwFwYDVQQFExBDUEotNC0wMDAtMDA0MDE3MQswCQYDVQQGEwJDUjEkMCIGA1UEChMbQkFOQ08gQ0VOVFJBTCBERSBDT1NUQSBSSUNBMSIwIAYDVQQLExlESVZJU0lPTiBTSVNURU1BUyBERSBQQUdPMSUwIwYDVQQDExxDQSBTSU5QRSAtIFBFUlNPTkEgRklTSUNBIHYyMB4XDTI1MDYxMDE4MDU0OVoXDTI1MDYyNDE4MDU0OVowGjEYMBYGA1UEAxMPUE9SVkVOSVIuZmRpLmNyMIIBIjANBgkqhkiG9w0BAQEFAAOCAQ8AMIIBCgKCAQEAnem7zFHmwOqyjw1JsudwceOg1peFu8wP+rg/T9CW8HzSuGPwOOYIvlZ7fmqIl7thVU4+dYVMqplSTaJIzBAakcudO5bO9Rl/5hh/OZPAurclpIfR3smEn4G+IkVHooUs7WB5IeXomhCvSa94JR9tb869/P33eRx9KslLLc4P59/k5S1zoVkKLdUJuVsd/380XcmDos7FzcuWmsaUzgqhqXK7vKkqbe+SdXhkxfKTkJnb9f+O0fmojlYr6zCsvJMc/BshUR5NQmDVv6ym78DGN7JPNbRFWfHH+FfnnyZjgUNd763ntwCZZdSMWl20WX7nOqGJ2iXU5UOQSXijSUONlQIDAQABo4IBQjCCAT4wPQYJKwYBBAGCNxUHBDAwLgYmKwYBBAGCNxUIhcTqW4LR4zWVkRuC+ZcYhqXLa4F/g/b8d4G48TMCAWQCAQcwEwYDVR0lBAwwCgYIKwYBBQUHAwkwDgYDVR0PAQH/BAQDAgeAMBsGCSsGAQQBgjcVCgQOMAwwCgYIKwYBBQUHAwkwDwYJKwYBBQUHMAEFBAIFADAfBgNVHSMEGDAWgBRfBRhBEN4VLzrpwBaj56FqUtE67DAdBgNVHQ4EFgQUKqQErA2vvvGfG9tH9rru6Z3chQIwGgYDVR0RBBMwEYIPUE9SVkVOSVIuZmRpLmNyME4GCSsGAQQBgjcZAgRBMD+gPQYKKwYBBAGCNxkCAaAvBC1TLTEtNS0yMS0zMjM5NTUwODc4LTc1Mzc5OTczOS0xNzU2NjAxNTAzLTExMDcwDQYJKoZIhvcNAQELBQADggEBAPOTgJFrFp2NXC8rUVc5Fz+pNOEj5p4XzvS8uGs9UOvBBtn+AagThffd5jgu1CH2V+Rh5yZ36DEHxMncsdY76DbQQQ2g7Yk5UoNNkK+Ssgj2hWvXyo4H/VbWl1rPGXaxgPyD1LRCEqWKx2el1RPx9Py3+3P4OCPd0eJPL8Sa0reGyLUsmJC5EG5lwj7dki1qARQfiEZ7nRv7P9LJdNdhocvk+geJ70ddNhAe8cjzPPUPwd2L1UkP40QkjCz/VcOnbZBlnPoCqfA9lkUkNTuDeRnKFlgLiO0BI7BJ5+0+760B5G0qnoxjbI5iegNb/6HHbAxqLCjwHMb6M6tMrLLEU1g=</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BKBkBGIwYAIBAQYIYIE8AQEBAQUwMTANBglghkgBZQMEAgEFAAQgnK72RNSONNkCAd9N7HctsG4b
EVNWlTCEpkkIHRsPg9kCBCP2nT8YDzIwMjUwNjE4MjAyMDE1WjAEgAIB9AEB/6CCB8Iwgge+MIIF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CSqGSIb3DQEJAzENBgsqhkiG9w0BCRABBDAcBgkqhkiG9w0BCQUxDxcNMjUwNjE4MjAyMDE1WjAv
BgkqhkiG9w0BCQQxIgQgOftKkL1el4fNHx8XdRi3rfyXmG5g7xOnEx4CV3BRBV4wNwYLKoZIhvcN
AQkQAi8xKDAmMCQwIgQgrKszXYj6Q2nTJpWV/NZakemXG2IrBO983WoSsYOW808wDQYJKoZIhvcN
AQEBBQAEggEA1ZBJZ396p2/wZb1dMiTbjS9vL+V8UfYMLFOuNLNbE2SFhG3uqkXjOtdxNJuEzOz4
m3wMdK8DMM8rF2SzJqXd9fMPUb1vpdWk/K0GygKTG8aiKi5ZZs3OZVoPH6ULDiWlIlpRUqdXXQ/M
l7Qg+/7Y+B9kbFPv3u2ZQvEiGYU6Qk5G7u0F7ltgs6LebpcBC4VHnu3qHX2YvHrvYffYBW73gTmb
x+v5c5pPdfqjiEmkykiRL4f7pkJSW4UoEKiCrb91W9BLgi5YW1hu8l2+jFn7FSY5a7jQde5bM7+s
Ea9LG2v/px5eJnuFO9RsRY3T565W/ckAloCVt1x6TlW6vouwTw==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Firmado xmlns="b875e23b-67d9-4b2e-bdec-edacbf90b326">true</Firmado>
    <Responsable xmlns="b875e23b-67d9-4b2e-bdec-edacbf90b326">
      <UserInfo>
        <DisplayName>MORALES BERROCAL OSCAR MARIO</DisplayName>
        <AccountId>297</AccountId>
        <AccountType/>
      </UserInfo>
    </Responsable>
    <PlazoArchivo xmlns="b875e23b-67d9-4b2e-bdec-edacbf90b326">84</PlazoArchivo>
    <FirmadoPor xmlns="b875e23b-67d9-4b2e-bdec-edacbf90b326">
      <UserInfo>
        <DisplayName>i:0#.w|pdc-atlantida\valverderh</DisplayName>
        <AccountId>2685</AccountId>
        <AccountType/>
      </UserInfo>
    </FirmadoPor>
    <InformarA xmlns="b875e23b-67d9-4b2e-bdec-edacbf90b326">
      <UserInfo>
        <DisplayName>SALIENTE INFORMACION CREDITICIA</DisplayName>
        <AccountId>692</AccountId>
        <AccountType/>
      </UserInfo>
    </InformarA>
    <EstadoCorrespondencia xmlns="b875e23b-67d9-4b2e-bdec-edacbf90b326">Enviado con acuse de recibo</EstadoCorrespondencia>
    <FechaEnvio xmlns="b875e23b-67d9-4b2e-bdec-edacbf90b326">2025-06-19T15:17:32+00:00</FechaEnvio>
    <InformativoResolutivo xmlns="b875e23b-67d9-4b2e-bdec-edacbf90b326">Informativo</InformativoResolutivo>
    <NoReferencia xmlns="b875e23b-67d9-4b2e-bdec-edacbf90b326">SGF-DST-0068-2025</NoReferencia>
    <l7effaed12754cb5ac10c41f8d7b4c94 xmlns="b875e23b-67d9-4b2e-bdec-edacbf90b326">
      <Terms xmlns="http://schemas.microsoft.com/office/infopath/2007/PartnerControls">
        <TermInfo xmlns="http://schemas.microsoft.com/office/infopath/2007/PartnerControls">
          <TermName xmlns="http://schemas.microsoft.com/office/infopath/2007/PartnerControls">Circular</TermName>
          <TermId xmlns="http://schemas.microsoft.com/office/infopath/2007/PartnerControls">a95dd0af-ef18-4305-9c8d-aa79141c6059</TermId>
        </TermInfo>
      </Terms>
    </l7effaed12754cb5ac10c41f8d7b4c94>
    <ObservacionesCorrespondencia xmlns="b875e23b-67d9-4b2e-bdec-edacbf90b326">De: notificaciones@sugef.fi.cr &lt;notificaciones@sugef.fi.cr&gt; 
Enviado el: jueves, 19 de junio de 2025 09:12 a. m.
CASTRO MESEN ELIZABETH &lt;CASTROML@sugef.fi.cr&gt;
Asunto: Comprobante de Notificación del Oficio: SGF-1388-2025
</ObservacionesCorrespondencia>
    <i59047726d7740049efd9a6f532367cb xmlns="b875e23b-67d9-4b2e-bdec-edacbf90b326">
      <Terms xmlns="http://schemas.microsoft.com/office/infopath/2007/PartnerControls">
        <TermInfo xmlns="http://schemas.microsoft.com/office/infopath/2007/PartnerControls">
          <TermName xmlns="http://schemas.microsoft.com/office/infopath/2007/PartnerControls">Media</TermName>
          <TermId xmlns="http://schemas.microsoft.com/office/infopath/2007/PartnerControls">7c263feb-a1d7-4b26-9b28-09e7514882c1</TermId>
        </TermInfo>
      </Terms>
    </i59047726d7740049efd9a6f532367cb>
    <e698785e6df848ea9657bea28744f893 xmlns="b875e23b-67d9-4b2e-bdec-edacbf90b326">
      <Terms xmlns="http://schemas.microsoft.com/office/infopath/2007/PartnerControls">
        <TermInfo xmlns="http://schemas.microsoft.com/office/infopath/2007/PartnerControls">
          <TermName xmlns="http://schemas.microsoft.com/office/infopath/2007/PartnerControls">SUGEF - Despacho</TermName>
          <TermId xmlns="http://schemas.microsoft.com/office/infopath/2007/PartnerControls">2d490573-c91c-4a7c-9f31-5076771b6476</TermId>
        </TermInfo>
      </Terms>
    </e698785e6df848ea9657bea28744f893>
    <FechaDocumento xmlns="b875e23b-67d9-4b2e-bdec-edacbf90b326">2025-06-18T06:00:00+00:00</FechaDocumento>
    <Secretaria xmlns="b875e23b-67d9-4b2e-bdec-edacbf90b326">
      <UserInfo>
        <DisplayName>JOVEL PINEDA PATRICIA</DisplayName>
        <AccountId>2454</AccountId>
        <AccountType/>
      </UserInfo>
    </Secretaria>
    <e78d451c341b4341be14d5956588aac4 xmlns="b875e23b-67d9-4b2e-bdec-edacbf90b326">
      <Terms xmlns="http://schemas.microsoft.com/office/infopath/2007/PartnerControls">
        <TermInfo xmlns="http://schemas.microsoft.com/office/infopath/2007/PartnerControls">
          <TermName xmlns="http://schemas.microsoft.com/office/infopath/2007/PartnerControls">División Servicios Técnicos</TermName>
          <TermId xmlns="http://schemas.microsoft.com/office/infopath/2007/PartnerControls">aa5e135a-830c-45cf-b4ba-f5aa4eb9b1f5</TermId>
        </TermInfo>
        <TermInfo xmlns="http://schemas.microsoft.com/office/infopath/2007/PartnerControls">
          <TermName xmlns="http://schemas.microsoft.com/office/infopath/2007/PartnerControls">División Supervisión I</TermName>
          <TermId xmlns="http://schemas.microsoft.com/office/infopath/2007/PartnerControls">f0dba869-9fd5-48f2-afbb-22e126af8e75</TermId>
        </TermInfo>
        <TermInfo xmlns="http://schemas.microsoft.com/office/infopath/2007/PartnerControls">
          <TermName xmlns="http://schemas.microsoft.com/office/infopath/2007/PartnerControls">División Supervisión II</TermName>
          <TermId xmlns="http://schemas.microsoft.com/office/infopath/2007/PartnerControls">fe2ad78d-65dc-4b93-a491-0af89b93ef0f</TermId>
        </TermInfo>
        <TermInfo xmlns="http://schemas.microsoft.com/office/infopath/2007/PartnerControls">
          <TermName xmlns="http://schemas.microsoft.com/office/infopath/2007/PartnerControls">División Supervisión de Riesgos</TermName>
          <TermId xmlns="http://schemas.microsoft.com/office/infopath/2007/PartnerControls">c3ef77fb-75a7-45ea-b23f-1a8168a75d33</TermId>
        </TermInfo>
        <TermInfo xmlns="http://schemas.microsoft.com/office/infopath/2007/PartnerControls">
          <TermName xmlns="http://schemas.microsoft.com/office/infopath/2007/PartnerControls">División Asesoría Jurídica</TermName>
          <TermId xmlns="http://schemas.microsoft.com/office/infopath/2007/PartnerControls">e634dcbc-4890-4e92-88c2-dbd6a6b262ab</TermId>
        </TermInfo>
        <TermInfo xmlns="http://schemas.microsoft.com/office/infopath/2007/PartnerControls">
          <TermName xmlns="http://schemas.microsoft.com/office/infopath/2007/PartnerControls">Departamento Resolución</TermName>
          <TermId xmlns="http://schemas.microsoft.com/office/infopath/2007/PartnerControls">78db731b-fed5-4eb5-a7b0-39cd827dd8d0</TermId>
        </TermInfo>
        <TermInfo xmlns="http://schemas.microsoft.com/office/infopath/2007/PartnerControls">
          <TermName xmlns="http://schemas.microsoft.com/office/infopath/2007/PartnerControls">Departamento Supervisión de Actividades Financieras</TermName>
          <TermId xmlns="http://schemas.microsoft.com/office/infopath/2007/PartnerControls">96bedcaa-ce54-44db-86f0-8202a5d9d617</TermId>
        </TermInfo>
        <TermInfo xmlns="http://schemas.microsoft.com/office/infopath/2007/PartnerControls">
          <TermName xmlns="http://schemas.microsoft.com/office/infopath/2007/PartnerControls">Área Riesgo Global</TermName>
          <TermId xmlns="http://schemas.microsoft.com/office/infopath/2007/PartnerControls">f82cff0a-4fa7-46ba-864f-8612472ddb43</TermId>
        </TermInfo>
        <TermInfo xmlns="http://schemas.microsoft.com/office/infopath/2007/PartnerControls">
          <TermName xmlns="http://schemas.microsoft.com/office/infopath/2007/PartnerControls">Área Coordinación Administrativa</TermName>
          <TermId xmlns="http://schemas.microsoft.com/office/infopath/2007/PartnerControls">39ce7748-92aa-4572-8334-49785789cb1c</TermId>
        </TermInfo>
      </Terms>
    </e78d451c341b4341be14d5956588aac4>
    <Año xmlns="b875e23b-67d9-4b2e-bdec-edacbf90b326">2025</Año>
    <AcuseRecibo xmlns="b875e23b-67d9-4b2e-bdec-edacbf90b326">Sí</AcuseRecibo>
    <c7a4f14da8a146089ab80d380d2664ad xmlns="b875e23b-67d9-4b2e-bdec-edacbf90b326">
      <Terms xmlns="http://schemas.microsoft.com/office/infopath/2007/PartnerControls">
        <TermInfo xmlns="http://schemas.microsoft.com/office/infopath/2007/PartnerControls">
          <TermName xmlns="http://schemas.microsoft.com/office/infopath/2007/PartnerControls">Media</TermName>
          <TermId xmlns="http://schemas.microsoft.com/office/infopath/2007/PartnerControls">3f3debfe-f918-4d91-ad3c-df12ce43024d</TermId>
        </TermInfo>
      </Terms>
    </c7a4f14da8a146089ab80d380d2664ad>
    <Subject1 xmlns="b875e23b-67d9-4b2e-bdec-edacbf90b326">ENTIDADES SUPERVISADAS. CIRCULAR EXTERNA.  Atiende oficio SGF-DST-0068-2025 sobre Invitación curso virtual preparado por GIZ</Subject1>
    <RemitenteOriginal xmlns="b875e23b-67d9-4b2e-bdec-edacbf90b326" xsi:nil="true"/>
    <Entrante_x0020_relacionado xmlns="b875e23b-67d9-4b2e-bdec-edacbf90b326">
      <Url>https://intrabccr.bccr.fi.cr/sites/gec2020/EntranteSUGEF/SGF-DST-0068-2025.docx</Url>
      <Description>SGF-DST-0068-2025</Description>
    </Entrante_x0020_relacionado>
    <_dlc_ExpireDateSaved xmlns="http://schemas.microsoft.com/sharepoint/v3" xsi:nil="true"/>
    <_dlc_Exempt xmlns="http://schemas.microsoft.com/sharepoint/v3" xsi:nil="true"/>
    <TaxCatchAll xmlns="b875e23b-67d9-4b2e-bdec-edacbf90b326">
      <Value>110</Value>
      <Value>109</Value>
      <Value>1</Value>
      <Value>3</Value>
      <Value>63</Value>
      <Value>426</Value>
      <Value>111</Value>
      <Value>1161</Value>
      <Value>1160</Value>
      <Value>1159</Value>
      <Value>518</Value>
      <Value>114</Value>
      <Value>2</Value>
      <Value>1111</Value>
      <Value>1110</Value>
    </TaxCatchAll>
    <n32f5b5d94d147d6ae4b36230db37881 xmlns="b875e23b-67d9-4b2e-bdec-edacbf90b326">
      <Terms xmlns="http://schemas.microsoft.com/office/infopath/2007/PartnerControls">
        <TermInfo xmlns="http://schemas.microsoft.com/office/infopath/2007/PartnerControls">
          <TermName xmlns="http://schemas.microsoft.com/office/infopath/2007/PartnerControls">Público</TermName>
          <TermId xmlns="http://schemas.microsoft.com/office/infopath/2007/PartnerControls">99c2402f-8ec3-4ca8-8024-be52e4e7f629</TermId>
        </TermInfo>
      </Terms>
    </n32f5b5d94d147d6ae4b36230db37881>
    <oe70cbf463ba4d19a6203d9e6cd457e4 xmlns="b875e23b-67d9-4b2e-bdec-edacbf90b326">
      <Terms xmlns="http://schemas.microsoft.com/office/infopath/2007/PartnerControls">
        <TermInfo xmlns="http://schemas.microsoft.com/office/infopath/2007/PartnerControls">
          <TermName xmlns="http://schemas.microsoft.com/office/infopath/2007/PartnerControls">Entidades SUGEF</TermName>
          <TermId xmlns="http://schemas.microsoft.com/office/infopath/2007/PartnerControls">4209f3ba-07f9-4301-975b-c509947c465b</TermId>
        </TermInfo>
      </Terms>
    </oe70cbf463ba4d19a6203d9e6cd457e4>
    <OtraEntidadExterna xmlns="b875e23b-67d9-4b2e-bdec-edacbf90b326" xsi:nil="true"/>
    <_dlc_ExpireDate xmlns="http://schemas.microsoft.com/sharepoint/v3">2025-07-03T15:17:32+00:00</_dlc_ExpireDate>
  </documentManagement>
</p:properties>
</file>

<file path=customXml/item2.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3.xml><?xml version="1.0" encoding="utf-8"?>
<ct:contentTypeSchema xmlns:ct="http://schemas.microsoft.com/office/2006/metadata/contentType" xmlns:ma="http://schemas.microsoft.com/office/2006/metadata/properties/metaAttributes" ct:_="" ma:_="" ma:contentTypeName="Correspondencia Externa SUGEF" ma:contentTypeID="0x010100E97154E09FCE6A4E8EAEBD5C54DD1AE4020200C90E412610819841BD5A7032A21A551E" ma:contentTypeVersion="340" ma:contentTypeDescription="Crear nuevo documento." ma:contentTypeScope="" ma:versionID="038251965e7dbe3348486561a05e92fa">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4440327a8101d80fa9753b2a63bf720f"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2:Secretaria" minOccurs="0"/>
                <xsd:element ref="ns2:RemitenteOriginal" minOccurs="0"/>
                <xsd:element ref="ns2:OtraEntidadExterna" minOccurs="0"/>
                <xsd:element ref="ns1:_dlc_Exempt" minOccurs="0"/>
                <xsd:element ref="ns2:oe70cbf463ba4d19a6203d9e6cd457e4" minOccurs="0"/>
                <xsd:element ref="ns1:_dlc_ExpireDateSaved" minOccurs="0"/>
                <xsd:element ref="ns1:_dlc_ExpireDate" minOccurs="0"/>
                <xsd:element ref="ns2:NoReferencia"/>
                <xsd:element ref="ns2:Entrante_x0020_relacionado"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9" nillable="true" ma:displayName="Excluir de la directiva" ma:hidden="true" ma:internalName="_dlc_Exempt" ma:readOnly="true">
      <xsd:simpleType>
        <xsd:restriction base="dms:Unknown"/>
      </xsd:simpleType>
    </xsd:element>
    <xsd:element name="_dlc_ExpireDateSaved" ma:index="41" nillable="true" ma:displayName="Fecha de expiración original" ma:hidden="true" ma:internalName="_dlc_ExpireDateSaved" ma:readOnly="true">
      <xsd:simpleType>
        <xsd:restriction base="dms:DateTime"/>
      </xsd:simpleType>
    </xsd:element>
    <xsd:element name="_dlc_ExpireDate" ma:index="42" nillable="true" ma:displayName="Fecha de expiració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dexed="true"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readOnly="false"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readOnly="false" ma:default="63;#SUGEF - Despacho|2d490573-c91c-4a7c-9f31-5076771b6476"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readOnly="false" ma:default="126;#Oficio|417b7e3a-1426-4267-afb3-20be5f4d6412"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dexed="true"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element name="Secretaria" ma:index="36" nillable="true" ma:displayName="Secretaria" ma:list="UserInfo" ma:SharePointGroup="0" ma:internalName="Secretaria"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mitenteOriginal" ma:index="37" nillable="true" ma:displayName="Remitente original" ma:internalName="RemitenteOriginal" ma:readOnly="false">
      <xsd:simpleType>
        <xsd:restriction base="dms:Text">
          <xsd:maxLength value="255"/>
        </xsd:restriction>
      </xsd:simpleType>
    </xsd:element>
    <xsd:element name="OtraEntidadExterna" ma:index="38" nillable="true" ma:displayName="Otra (entidad externa)" ma:description="En el caso de que la entidad externa no se encuentre en el catálogo de entidades externas." ma:internalName="OtraEntidadExterna">
      <xsd:simpleType>
        <xsd:restriction base="dms:Text"/>
      </xsd:simpleType>
    </xsd:element>
    <xsd:element name="oe70cbf463ba4d19a6203d9e6cd457e4" ma:index="40" nillable="true" ma:taxonomy="true" ma:internalName="oe70cbf463ba4d19a6203d9e6cd457e4" ma:taxonomyFieldName="Dirigido_x0020_a_x0020__x0028_entidad_x0020_externa_x0029_" ma:displayName="Entidad externa" ma:readOnly="false" ma:default="" ma:fieldId="{8e70cbf4-63ba-4d19-a620-3d9e6cd457e4}" ma:taxonomyMulti="true" ma:sspId="031b4bb2-0db7-40b3-a341-fc1511e9642d" ma:termSetId="57ee8f8b-3f61-4c62-a879-c58e3feea905" ma:anchorId="00000000-0000-0000-0000-000000000000" ma:open="false" ma:isKeyword="false">
      <xsd:complexType>
        <xsd:sequence>
          <xsd:element ref="pc:Terms" minOccurs="0" maxOccurs="1"/>
        </xsd:sequence>
      </xsd:complexType>
    </xsd:element>
    <xsd:element name="NoReferencia" ma:index="43" ma:displayName="No. Referencia" ma:internalName="NoReferencia" ma:readOnly="false">
      <xsd:simpleType>
        <xsd:restriction base="dms:Text">
          <xsd:maxLength value="255"/>
        </xsd:restriction>
      </xsd:simpleType>
    </xsd:element>
    <xsd:element name="Entrante_x0020_relacionado" ma:index="45" nillable="true" ma:displayName="Entrante relacionado" ma:format="Hyperlink" ma:internalName="Entrante_x0020_relacionado">
      <xsd:complexType>
        <xsd:complexContent>
          <xsd:extension base="dms:URL">
            <xsd:sequence>
              <xsd:element name="Url" type="dms:ValidUrl" minOccurs="0" nillable="true"/>
              <xsd:element name="Description" type="xsd:string"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5.xml><?xml version="1.0" encoding="utf-8"?>
<?mso-contentType ?>
<FormTemplates xmlns="http://schemas.microsoft.com/sharepoint/v3/contenttype/forms"/>
</file>

<file path=customXml/item6.xml><?xml version="1.0" encoding="utf-8"?>
<?mso-contentType ?>
<SharedContentType xmlns="Microsoft.SharePoint.Taxonomy.ContentTypeSync" SourceId="031b4bb2-0db7-40b3-a341-fc1511e9642d" ContentTypeId="0x010100E97154E09FCE6A4E8EAEBD5C54DD1AE40202" PreviousValue="false"/>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283BF82E-1A70-4392-8CF2-7DEAFF1953AE}">
  <ds:schemaRefs>
    <ds:schemaRef ds:uri="http://www.w3.org/XML/1998/namespace"/>
    <ds:schemaRef ds:uri="http://schemas.microsoft.com/office/2006/documentManagement/types"/>
    <ds:schemaRef ds:uri="http://purl.org/dc/elements/1.1/"/>
    <ds:schemaRef ds:uri="http://purl.org/dc/terms/"/>
    <ds:schemaRef ds:uri="http://schemas.openxmlformats.org/package/2006/metadata/core-properties"/>
    <ds:schemaRef ds:uri="b875e23b-67d9-4b2e-bdec-edacbf90b326"/>
    <ds:schemaRef ds:uri="http://schemas.microsoft.com/office/2006/metadata/properties"/>
    <ds:schemaRef ds:uri="http://schemas.microsoft.com/office/infopath/2007/PartnerControls"/>
    <ds:schemaRef ds:uri="http://schemas.microsoft.com/sharepoint/v3"/>
    <ds:schemaRef ds:uri="http://purl.org/dc/dcmitype/"/>
  </ds:schemaRefs>
</ds:datastoreItem>
</file>

<file path=customXml/itemProps2.xml><?xml version="1.0" encoding="utf-8"?>
<ds:datastoreItem xmlns:ds="http://schemas.openxmlformats.org/officeDocument/2006/customXml" ds:itemID="{6C63FEBC-9B71-446E-8E44-9D491E8C6BF2}">
  <ds:schemaRefs>
    <ds:schemaRef ds:uri="http://schemas.microsoft.com/sharepoint/events"/>
  </ds:schemaRefs>
</ds:datastoreItem>
</file>

<file path=customXml/itemProps3.xml><?xml version="1.0" encoding="utf-8"?>
<ds:datastoreItem xmlns:ds="http://schemas.openxmlformats.org/officeDocument/2006/customXml" ds:itemID="{0B1958E1-854D-498C-AD53-BB6DF33F68B2}"/>
</file>

<file path=customXml/itemProps4.xml><?xml version="1.0" encoding="utf-8"?>
<ds:datastoreItem xmlns:ds="http://schemas.openxmlformats.org/officeDocument/2006/customXml" ds:itemID="{130986C8-13CD-4757-8AA1-2FB7666B01BB}">
  <ds:schemaRefs>
    <ds:schemaRef ds:uri="office.server.policy"/>
  </ds:schemaRefs>
</ds:datastoreItem>
</file>

<file path=customXml/itemProps5.xml><?xml version="1.0" encoding="utf-8"?>
<ds:datastoreItem xmlns:ds="http://schemas.openxmlformats.org/officeDocument/2006/customXml" ds:itemID="{8D9421D4-D726-4351-BFAF-F62B018724EB}">
  <ds:schemaRefs>
    <ds:schemaRef ds:uri="http://schemas.microsoft.com/sharepoint/v3/contenttype/forms"/>
  </ds:schemaRefs>
</ds:datastoreItem>
</file>

<file path=customXml/itemProps6.xml><?xml version="1.0" encoding="utf-8"?>
<ds:datastoreItem xmlns:ds="http://schemas.openxmlformats.org/officeDocument/2006/customXml" ds:itemID="{6B874CAD-22CC-49EF-B849-5045EBE22157}"/>
</file>

<file path=customXml/itemProps7.xml><?xml version="1.0" encoding="utf-8"?>
<ds:datastoreItem xmlns:ds="http://schemas.openxmlformats.org/officeDocument/2006/customXml" ds:itemID="{538B8785-1D44-43EF-84C1-D4EE801CB56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plantilla-SGF-13</Template>
  <TotalTime>8</TotalTime>
  <Pages>3</Pages>
  <Words>828</Words>
  <Characters>4554</Characters>
  <Application>Microsoft Office Word</Application>
  <DocSecurity>0</DocSecurity>
  <Lines>37</Lines>
  <Paragraphs>10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5372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JOVEL PINEDA PATRICIA</dc:creator>
  <cp:lastModifiedBy>JOVEL PINEDA PATRICIA</cp:lastModifiedBy>
  <cp:revision>2</cp:revision>
  <cp:lastPrinted>2015-07-30T22:36:00Z</cp:lastPrinted>
  <dcterms:created xsi:type="dcterms:W3CDTF">2025-06-18T18:03:00Z</dcterms:created>
  <dcterms:modified xsi:type="dcterms:W3CDTF">2025-06-18T18:12:00Z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0x010100E97154E09FCE6A4E8EAEBD5C54DD1AE4020200C90E412610819841BD5A7032A21A551E</vt:lpwstr>
  </property>
  <property fmtid="{D5CDD505-2E9C-101B-9397-08002B2CF9AE}" pid="3" name="_dlc_policyId">
    <vt:lpwstr>0x010100E97154E09FCE6A4E8EAEBD5C54DD1AE4|-1695030217</vt:lpwstr>
  </property>
  <property fmtid="{D5CDD505-2E9C-101B-9397-08002B2CF9AE}" pid="4"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5" name="Integridad">
    <vt:lpwstr>2;#Media|7c263feb-a1d7-4b26-9b28-09e7514882c1</vt:lpwstr>
  </property>
  <property fmtid="{D5CDD505-2E9C-101B-9397-08002B2CF9AE}" pid="6" name="Tipo Documental">
    <vt:lpwstr>426;#Circular|a95dd0af-ef18-4305-9c8d-aa79141c6059</vt:lpwstr>
  </property>
  <property fmtid="{D5CDD505-2E9C-101B-9397-08002B2CF9AE}" pid="7" name="Unidad de Destino">
    <vt:lpwstr>114;#División Servicios Técnicos|aa5e135a-830c-45cf-b4ba-f5aa4eb9b1f5;#1110;#División Supervisión I|f0dba869-9fd5-48f2-afbb-22e126af8e75;#1111;#División Supervisión II|fe2ad78d-65dc-4b93-a491-0af89b93ef0f;#1159;#División Supervisión de Riesgos|c3ef77fb-75a7-45ea-b23f-1a8168a75d33;#111;#División Asesoría Jurídica|e634dcbc-4890-4e92-88c2-dbd6a6b262ab;#1161;#Departamento Resolución|78db731b-fed5-4eb5-a7b0-39cd827dd8d0;#1160;#Departamento Supervisión de Actividades Financieras|96bedcaa-ce54-44db-86f0-8202a5d9d617;#110;#Área Riesgo Global|f82cff0a-4fa7-46ba-864f-8612472ddb43;#109;#Área Coordinación Administrativa|39ce7748-92aa-4572-8334-49785789cb1c</vt:lpwstr>
  </property>
  <property fmtid="{D5CDD505-2E9C-101B-9397-08002B2CF9AE}" pid="8" name="Disponibilidad">
    <vt:lpwstr>3;#Media|3f3debfe-f918-4d91-ad3c-df12ce43024d</vt:lpwstr>
  </property>
  <property fmtid="{D5CDD505-2E9C-101B-9397-08002B2CF9AE}" pid="9" name="Confidencialidad1">
    <vt:lpwstr/>
  </property>
  <property fmtid="{D5CDD505-2E9C-101B-9397-08002B2CF9AE}" pid="10" name="Unidad Remitente">
    <vt:lpwstr>63;#SUGEF - Despacho|2d490573-c91c-4a7c-9f31-5076771b6476</vt:lpwstr>
  </property>
  <property fmtid="{D5CDD505-2E9C-101B-9397-08002B2CF9AE}" pid="11" name="ConfidencialidadNueva">
    <vt:lpwstr>1;#Público|99c2402f-8ec3-4ca8-8024-be52e4e7f629</vt:lpwstr>
  </property>
  <property fmtid="{D5CDD505-2E9C-101B-9397-08002B2CF9AE}" pid="12" name="lb0b7da792b243d9bfa96ad7487ad734">
    <vt:lpwstr/>
  </property>
  <property fmtid="{D5CDD505-2E9C-101B-9397-08002B2CF9AE}" pid="13" name="ClassificationContentMarkingFooterShapeIds">
    <vt:lpwstr>5072ef72,2b5dd3f8,39c8f189</vt:lpwstr>
  </property>
  <property fmtid="{D5CDD505-2E9C-101B-9397-08002B2CF9AE}" pid="14" name="ClassificationContentMarkingFooterFontProps">
    <vt:lpwstr>#000000,10,Calibri</vt:lpwstr>
  </property>
  <property fmtid="{D5CDD505-2E9C-101B-9397-08002B2CF9AE}" pid="15" name="ClassificationContentMarkingFooterText">
    <vt:lpwstr>Uso Interno</vt:lpwstr>
  </property>
  <property fmtid="{D5CDD505-2E9C-101B-9397-08002B2CF9AE}" pid="16" name="MSIP_Label_b8b4be34-365a-4a68-b9fb-75c1b6874315_Enabled">
    <vt:lpwstr>true</vt:lpwstr>
  </property>
  <property fmtid="{D5CDD505-2E9C-101B-9397-08002B2CF9AE}" pid="17" name="MSIP_Label_b8b4be34-365a-4a68-b9fb-75c1b6874315_SetDate">
    <vt:lpwstr>2025-06-18T18:11:29Z</vt:lpwstr>
  </property>
  <property fmtid="{D5CDD505-2E9C-101B-9397-08002B2CF9AE}" pid="18" name="MSIP_Label_b8b4be34-365a-4a68-b9fb-75c1b6874315_Method">
    <vt:lpwstr>Standard</vt:lpwstr>
  </property>
  <property fmtid="{D5CDD505-2E9C-101B-9397-08002B2CF9AE}" pid="19" name="MSIP_Label_b8b4be34-365a-4a68-b9fb-75c1b6874315_Name">
    <vt:lpwstr>b8b4be34-365a-4a68-b9fb-75c1b6874315</vt:lpwstr>
  </property>
  <property fmtid="{D5CDD505-2E9C-101B-9397-08002B2CF9AE}" pid="20" name="MSIP_Label_b8b4be34-365a-4a68-b9fb-75c1b6874315_SiteId">
    <vt:lpwstr>618d0a45-25a6-4618-9f80-8f70a435ee52</vt:lpwstr>
  </property>
  <property fmtid="{D5CDD505-2E9C-101B-9397-08002B2CF9AE}" pid="21" name="MSIP_Label_b8b4be34-365a-4a68-b9fb-75c1b6874315_ActionId">
    <vt:lpwstr>16c36328-03e8-49a2-b1ed-b974196e4291</vt:lpwstr>
  </property>
  <property fmtid="{D5CDD505-2E9C-101B-9397-08002B2CF9AE}" pid="22" name="MSIP_Label_b8b4be34-365a-4a68-b9fb-75c1b6874315_ContentBits">
    <vt:lpwstr>2</vt:lpwstr>
  </property>
  <property fmtid="{D5CDD505-2E9C-101B-9397-08002B2CF9AE}" pid="23" name="MSIP_Label_b8b4be34-365a-4a68-b9fb-75c1b6874315_Tag">
    <vt:lpwstr>10, 3, 0, 1</vt:lpwstr>
  </property>
  <property fmtid="{D5CDD505-2E9C-101B-9397-08002B2CF9AE}" pid="24" name="Dirigido a (entidad externa)">
    <vt:lpwstr>518;#Entidades SUGEF|4209f3ba-07f9-4301-975b-c509947c465b</vt:lpwstr>
  </property>
  <property fmtid="{D5CDD505-2E9C-101B-9397-08002B2CF9AE}" pid="25" name="WorkflowChangePath">
    <vt:lpwstr>7eb5c787-a106-4370-8f33-f6e6e5117fea,6;36e1af0c-2eec-499f-b304-a394df1aa266,9;a85bfa03-8193-4272-b95d-eecf291da429,11;a85bfa03-8193-4272-b95d-eecf291da429,11;a85bfa03-8193-4272-b95d-eecf291da429,12;a85bfa03-8193-4272-b95d-eecf291da429,13;a85bfa03-8193-4272-b95d-eecf291da429,14;a85bfa03-8193-4272-b95d-eecf291da429,15;a85bfa03-8193-4272-b95d-eecf291da429,16;a85bfa03-8193-4272-b95d-eecf291da429,17;a85bfa03-8193-4272-b95d-eecf291da429,18;a85bfa03-8193-4272-b95d-eecf291da429,19;</vt:lpwstr>
  </property>
  <property fmtid="{D5CDD505-2E9C-101B-9397-08002B2CF9AE}" pid="26" name="ecm_ItemDeleteBlockHolders">
    <vt:lpwstr>ecm_InPlaceRecordLock</vt:lpwstr>
  </property>
  <property fmtid="{D5CDD505-2E9C-101B-9397-08002B2CF9AE}" pid="27" name="_vti_ItemDeclaredRecord">
    <vt:filetime>2025-06-19T15:19:22Z</vt:filetime>
  </property>
  <property fmtid="{D5CDD505-2E9C-101B-9397-08002B2CF9AE}" pid="28" name="_vti_ItemHoldRecordStatus">
    <vt:i4>273</vt:i4>
  </property>
  <property fmtid="{D5CDD505-2E9C-101B-9397-08002B2CF9AE}" pid="29" name="IconOverlay">
    <vt:lpwstr>|docx|lockoverlay.png</vt:lpwstr>
  </property>
  <property fmtid="{D5CDD505-2E9C-101B-9397-08002B2CF9AE}" pid="30" name="ecm_RecordRestrictions">
    <vt:lpwstr>BlockDelete, BlockEdit</vt:lpwstr>
  </property>
  <property fmtid="{D5CDD505-2E9C-101B-9397-08002B2CF9AE}" pid="31" name="ecm_ItemLockHolders">
    <vt:lpwstr>ecm_InPlaceRecordLock</vt:lpwstr>
  </property>
</Properties>
</file>