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1"/>
  </p:notesMasterIdLst>
  <p:sldIdLst>
    <p:sldId id="966" r:id="rId6"/>
    <p:sldId id="1024" r:id="rId7"/>
    <p:sldId id="1022" r:id="rId8"/>
    <p:sldId id="1025" r:id="rId9"/>
    <p:sldId id="1016" r:id="rId10"/>
    <p:sldId id="1017" r:id="rId11"/>
    <p:sldId id="1023" r:id="rId12"/>
    <p:sldId id="1018" r:id="rId13"/>
    <p:sldId id="969" r:id="rId14"/>
    <p:sldId id="1015" r:id="rId15"/>
    <p:sldId id="1031" r:id="rId16"/>
    <p:sldId id="1032" r:id="rId17"/>
    <p:sldId id="1019" r:id="rId18"/>
    <p:sldId id="987" r:id="rId19"/>
    <p:sldId id="970" r:id="rId20"/>
    <p:sldId id="1028" r:id="rId21"/>
    <p:sldId id="1030" r:id="rId22"/>
    <p:sldId id="1029" r:id="rId23"/>
    <p:sldId id="974" r:id="rId24"/>
    <p:sldId id="976" r:id="rId25"/>
    <p:sldId id="1009" r:id="rId26"/>
    <p:sldId id="953" r:id="rId27"/>
    <p:sldId id="1026" r:id="rId28"/>
    <p:sldId id="991" r:id="rId29"/>
    <p:sldId id="1007" r:id="rId30"/>
  </p:sldIdLst>
  <p:sldSz cx="9144000" cy="6858000" type="screen4x3"/>
  <p:notesSz cx="6881813" cy="92964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BADO ALFARO FRANCISCO" initials="ZAF" lastIdx="1" clrIdx="0"/>
  <p:cmAuthor id="2" name="MOLINA CALDERON GUILLERMO ANDRES" initials="MCGA" lastIdx="3" clrIdx="1">
    <p:extLst/>
  </p:cmAuthor>
  <p:cmAuthor id="3" name="QUIROS CALDERON ELIONAY EVELIO" initials="QCEE" lastIdx="1" clrIdx="2">
    <p:extLst/>
  </p:cmAuthor>
  <p:cmAuthor id="4" name="CASTRO GONZALEZ JOHNNY GERARDO" initials="CGJG" lastIdx="1" clrIdx="3">
    <p:extLst/>
  </p:cmAuthor>
  <p:cmAuthor id="5" name="ALVAREZ CHAVARRIA LUIS" initials="ACL" lastIdx="4"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EFE"/>
    <a:srgbClr val="000066"/>
    <a:srgbClr val="91EB85"/>
    <a:srgbClr val="A7434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6" autoAdjust="0"/>
    <p:restoredTop sz="88211" autoAdjust="0"/>
  </p:normalViewPr>
  <p:slideViewPr>
    <p:cSldViewPr>
      <p:cViewPr varScale="1">
        <p:scale>
          <a:sx n="80" d="100"/>
          <a:sy n="80" d="100"/>
        </p:scale>
        <p:origin x="1310" y="62"/>
      </p:cViewPr>
      <p:guideLst>
        <p:guide orient="horz" pos="2160"/>
        <p:guide pos="2880"/>
      </p:guideLst>
    </p:cSldViewPr>
  </p:slideViewPr>
  <p:outlineViewPr>
    <p:cViewPr>
      <p:scale>
        <a:sx n="33" d="100"/>
        <a:sy n="33" d="100"/>
      </p:scale>
      <p:origin x="0" y="31968"/>
    </p:cViewPr>
  </p:outlineViewPr>
  <p:notesTextViewPr>
    <p:cViewPr>
      <p:scale>
        <a:sx n="3" d="2"/>
        <a:sy n="3" d="2"/>
      </p:scale>
      <p:origin x="0" y="0"/>
    </p:cViewPr>
  </p:notesTextViewPr>
  <p:sorterViewPr>
    <p:cViewPr>
      <p:scale>
        <a:sx n="200" d="100"/>
        <a:sy n="200" d="100"/>
      </p:scale>
      <p:origin x="0" y="-9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5.xml"/><Relationship Id="rId1"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93458-DE8D-4D61-A346-EA229C70D28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CR"/>
        </a:p>
      </dgm:t>
    </dgm:pt>
    <dgm:pt modelId="{12809B8E-1458-4DF6-A948-7F1C0B7E6613}">
      <dgm:prSet custT="1"/>
      <dgm:spPr/>
      <dgm:t>
        <a:bodyPr/>
        <a:lstStyle/>
        <a:p>
          <a:pPr rtl="0"/>
          <a:r>
            <a:rPr lang="es-CR" sz="1600" dirty="0" smtClean="0"/>
            <a:t>1. Suministrar información de Representantes legales</a:t>
          </a:r>
          <a:endParaRPr lang="es-CR"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0012723-9664-4349-88CB-6BCE935164B7}" type="parTrans" cxnId="{0902E117-77E5-4162-A93B-61AA9AC1EBB7}">
      <dgm:prSet/>
      <dgm:spPr/>
      <dgm:t>
        <a:bodyPr/>
        <a:lstStyle/>
        <a:p>
          <a:endParaRPr lang="es-CR"/>
        </a:p>
      </dgm:t>
    </dgm:pt>
    <dgm:pt modelId="{9FDBBEE7-F8EF-4400-A019-CEA5BFE53483}" type="sibTrans" cxnId="{0902E117-77E5-4162-A93B-61AA9AC1EBB7}">
      <dgm:prSet/>
      <dgm:spPr/>
      <dgm:t>
        <a:bodyPr/>
        <a:lstStyle/>
        <a:p>
          <a:endParaRPr lang="es-CR"/>
        </a:p>
      </dgm:t>
    </dgm:pt>
    <dgm:pt modelId="{07F395FA-18BA-4DBF-9431-4FF2DAE3D2F6}">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CR" sz="1600" dirty="0" smtClean="0"/>
            <a:t>2. Suministrar información de Responsables de Seguridad Total</a:t>
          </a:r>
          <a:endParaRPr lang="es-CR"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39B951D-F601-482A-B36D-0077E5D9CE29}" type="parTrans" cxnId="{1DACD1A0-074E-4D40-A7DE-0BF772877B37}">
      <dgm:prSet/>
      <dgm:spPr/>
      <dgm:t>
        <a:bodyPr/>
        <a:lstStyle/>
        <a:p>
          <a:endParaRPr lang="es-CR"/>
        </a:p>
      </dgm:t>
    </dgm:pt>
    <dgm:pt modelId="{6526CA41-5EDB-4B0A-9D4D-2CDD804005AD}" type="sibTrans" cxnId="{1DACD1A0-074E-4D40-A7DE-0BF772877B37}">
      <dgm:prSet/>
      <dgm:spPr/>
      <dgm:t>
        <a:bodyPr/>
        <a:lstStyle/>
        <a:p>
          <a:endParaRPr lang="es-CR"/>
        </a:p>
      </dgm:t>
    </dgm:pt>
    <dgm:pt modelId="{D40E71C3-376D-40D0-AD69-F5A75D66507F}">
      <dgm:prSet custT="1"/>
      <dgm:spPr/>
      <dgm:t>
        <a:bodyPr/>
        <a:lstStyle/>
        <a:p>
          <a:pPr rtl="0"/>
          <a:r>
            <a:rPr lang="es-CR" sz="1600" dirty="0" smtClean="0"/>
            <a:t>4. Activar y reportar roles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60A75F3-7031-4B63-81CA-8A425840EE7E}" type="parTrans" cxnId="{0C995477-5EFC-4156-B8CD-E409B011B02C}">
      <dgm:prSet/>
      <dgm:spPr/>
      <dgm:t>
        <a:bodyPr/>
        <a:lstStyle/>
        <a:p>
          <a:endParaRPr lang="es-CR"/>
        </a:p>
      </dgm:t>
    </dgm:pt>
    <dgm:pt modelId="{9E6B5C2E-44E9-4411-BE8C-5075D15913F7}" type="sibTrans" cxnId="{0C995477-5EFC-4156-B8CD-E409B011B02C}">
      <dgm:prSet/>
      <dgm:spPr/>
      <dgm:t>
        <a:bodyPr/>
        <a:lstStyle/>
        <a:p>
          <a:endParaRPr lang="es-CR"/>
        </a:p>
      </dgm:t>
    </dgm:pt>
    <dgm:pt modelId="{463AC558-2A51-45F6-A0B3-D12CE5852FDD}">
      <dgm:prSet custT="1"/>
      <dgm:spPr/>
      <dgm:t>
        <a:bodyPr/>
        <a:lstStyle/>
        <a:p>
          <a:pPr rtl="0"/>
          <a:r>
            <a:rPr lang="es-CR" sz="1600" dirty="0" smtClean="0"/>
            <a:t>3. Capacitación</a:t>
          </a:r>
          <a:endParaRPr lang="es-CR"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F0158EE-B9F3-4772-A41B-2A0C1172B0A2}" type="parTrans" cxnId="{06E2E9F2-0184-41AC-83C6-9BB5E41C5B47}">
      <dgm:prSet/>
      <dgm:spPr/>
      <dgm:t>
        <a:bodyPr/>
        <a:lstStyle/>
        <a:p>
          <a:endParaRPr lang="es-CR"/>
        </a:p>
      </dgm:t>
    </dgm:pt>
    <dgm:pt modelId="{E1E08FB7-4D3C-4AFF-9B04-D47805BAA3C2}" type="sibTrans" cxnId="{06E2E9F2-0184-41AC-83C6-9BB5E41C5B47}">
      <dgm:prSet/>
      <dgm:spPr/>
      <dgm:t>
        <a:bodyPr/>
        <a:lstStyle/>
        <a:p>
          <a:endParaRPr lang="es-CR"/>
        </a:p>
      </dgm:t>
    </dgm:pt>
    <dgm:pt modelId="{BF90A4A9-6840-438F-9FFB-20229D19CC59}">
      <dgm:prSet custT="1"/>
      <dgm:spPr/>
      <dgm:t>
        <a:bodyPr/>
        <a:lstStyle/>
        <a:p>
          <a:pPr rtl="0"/>
          <a:r>
            <a:rPr lang="es-CR" sz="1600" dirty="0" smtClean="0"/>
            <a:t>5. Cambios en sistemas</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B56BB42-914A-41CA-ACD5-1C73CCF541C9}" type="parTrans" cxnId="{BC7B7C27-B0DF-47C8-972C-AE209675D6F7}">
      <dgm:prSet/>
      <dgm:spPr/>
      <dgm:t>
        <a:bodyPr/>
        <a:lstStyle/>
        <a:p>
          <a:endParaRPr lang="es-CR"/>
        </a:p>
      </dgm:t>
    </dgm:pt>
    <dgm:pt modelId="{10E1C0B5-73B2-42B6-AC29-DC85EA54D5CB}" type="sibTrans" cxnId="{BC7B7C27-B0DF-47C8-972C-AE209675D6F7}">
      <dgm:prSet/>
      <dgm:spPr/>
      <dgm:t>
        <a:bodyPr/>
        <a:lstStyle/>
        <a:p>
          <a:endParaRPr lang="es-CR"/>
        </a:p>
      </dgm:t>
    </dgm:pt>
    <dgm:pt modelId="{4FAB77D6-74B3-4399-AB93-8AA611340B4C}" type="pres">
      <dgm:prSet presAssocID="{23493458-DE8D-4D61-A346-EA229C70D28D}" presName="Name0" presStyleCnt="0">
        <dgm:presLayoutVars>
          <dgm:dir/>
          <dgm:resizeHandles/>
        </dgm:presLayoutVars>
      </dgm:prSet>
      <dgm:spPr/>
      <dgm:t>
        <a:bodyPr/>
        <a:lstStyle/>
        <a:p>
          <a:endParaRPr lang="es-CR"/>
        </a:p>
      </dgm:t>
    </dgm:pt>
    <dgm:pt modelId="{9137C90F-8413-409D-A199-392B0F2DA9CE}" type="pres">
      <dgm:prSet presAssocID="{12809B8E-1458-4DF6-A948-7F1C0B7E6613}" presName="compNode" presStyleCnt="0"/>
      <dgm:spPr/>
      <dgm:t>
        <a:bodyPr/>
        <a:lstStyle/>
        <a:p>
          <a:endParaRPr lang="es-CR"/>
        </a:p>
      </dgm:t>
    </dgm:pt>
    <dgm:pt modelId="{8824ABB8-F8B5-4947-9ADC-E7FEA24FB406}" type="pres">
      <dgm:prSet presAssocID="{12809B8E-1458-4DF6-A948-7F1C0B7E6613}" presName="dummyConnPt" presStyleCnt="0"/>
      <dgm:spPr/>
      <dgm:t>
        <a:bodyPr/>
        <a:lstStyle/>
        <a:p>
          <a:endParaRPr lang="es-CR"/>
        </a:p>
      </dgm:t>
    </dgm:pt>
    <dgm:pt modelId="{C7B93108-F455-4196-82F1-A2C9452B9A65}" type="pres">
      <dgm:prSet presAssocID="{12809B8E-1458-4DF6-A948-7F1C0B7E6613}" presName="node" presStyleLbl="node1" presStyleIdx="0" presStyleCnt="5">
        <dgm:presLayoutVars>
          <dgm:bulletEnabled val="1"/>
        </dgm:presLayoutVars>
      </dgm:prSet>
      <dgm:spPr/>
      <dgm:t>
        <a:bodyPr/>
        <a:lstStyle/>
        <a:p>
          <a:endParaRPr lang="es-CR"/>
        </a:p>
      </dgm:t>
    </dgm:pt>
    <dgm:pt modelId="{B42FDDCE-E383-4B9A-B3C6-20E9028BD7FA}" type="pres">
      <dgm:prSet presAssocID="{9FDBBEE7-F8EF-4400-A019-CEA5BFE53483}" presName="sibTrans" presStyleLbl="bgSibTrans2D1" presStyleIdx="0" presStyleCnt="4"/>
      <dgm:spPr/>
      <dgm:t>
        <a:bodyPr/>
        <a:lstStyle/>
        <a:p>
          <a:endParaRPr lang="es-CR"/>
        </a:p>
      </dgm:t>
    </dgm:pt>
    <dgm:pt modelId="{FFC49530-54AF-4FA6-8B53-FFF6DC4E569A}" type="pres">
      <dgm:prSet presAssocID="{07F395FA-18BA-4DBF-9431-4FF2DAE3D2F6}" presName="compNode" presStyleCnt="0"/>
      <dgm:spPr/>
      <dgm:t>
        <a:bodyPr/>
        <a:lstStyle/>
        <a:p>
          <a:endParaRPr lang="es-CR"/>
        </a:p>
      </dgm:t>
    </dgm:pt>
    <dgm:pt modelId="{6596D202-FB48-4353-9707-00CF54F87D87}" type="pres">
      <dgm:prSet presAssocID="{07F395FA-18BA-4DBF-9431-4FF2DAE3D2F6}" presName="dummyConnPt" presStyleCnt="0"/>
      <dgm:spPr/>
      <dgm:t>
        <a:bodyPr/>
        <a:lstStyle/>
        <a:p>
          <a:endParaRPr lang="es-CR"/>
        </a:p>
      </dgm:t>
    </dgm:pt>
    <dgm:pt modelId="{EC48D912-2013-4345-9FB4-3D6E3EDAA3CC}" type="pres">
      <dgm:prSet presAssocID="{07F395FA-18BA-4DBF-9431-4FF2DAE3D2F6}" presName="node" presStyleLbl="node1" presStyleIdx="1" presStyleCnt="5">
        <dgm:presLayoutVars>
          <dgm:bulletEnabled val="1"/>
        </dgm:presLayoutVars>
      </dgm:prSet>
      <dgm:spPr/>
      <dgm:t>
        <a:bodyPr/>
        <a:lstStyle/>
        <a:p>
          <a:endParaRPr lang="es-CR"/>
        </a:p>
      </dgm:t>
    </dgm:pt>
    <dgm:pt modelId="{D6A81207-E9A8-42ED-AF9C-49E5FF10816D}" type="pres">
      <dgm:prSet presAssocID="{6526CA41-5EDB-4B0A-9D4D-2CDD804005AD}" presName="sibTrans" presStyleLbl="bgSibTrans2D1" presStyleIdx="1" presStyleCnt="4"/>
      <dgm:spPr/>
      <dgm:t>
        <a:bodyPr/>
        <a:lstStyle/>
        <a:p>
          <a:endParaRPr lang="es-CR"/>
        </a:p>
      </dgm:t>
    </dgm:pt>
    <dgm:pt modelId="{188DC87C-A46E-4856-87AA-B5283B54DFD8}" type="pres">
      <dgm:prSet presAssocID="{463AC558-2A51-45F6-A0B3-D12CE5852FDD}" presName="compNode" presStyleCnt="0"/>
      <dgm:spPr/>
      <dgm:t>
        <a:bodyPr/>
        <a:lstStyle/>
        <a:p>
          <a:endParaRPr lang="es-CR"/>
        </a:p>
      </dgm:t>
    </dgm:pt>
    <dgm:pt modelId="{E096A003-F25D-446C-8EBF-31BA807D5EB0}" type="pres">
      <dgm:prSet presAssocID="{463AC558-2A51-45F6-A0B3-D12CE5852FDD}" presName="dummyConnPt" presStyleCnt="0"/>
      <dgm:spPr/>
      <dgm:t>
        <a:bodyPr/>
        <a:lstStyle/>
        <a:p>
          <a:endParaRPr lang="es-CR"/>
        </a:p>
      </dgm:t>
    </dgm:pt>
    <dgm:pt modelId="{F16ADDE9-C30C-4D58-9BFF-3C43B3155EF0}" type="pres">
      <dgm:prSet presAssocID="{463AC558-2A51-45F6-A0B3-D12CE5852FDD}" presName="node" presStyleLbl="node1" presStyleIdx="2" presStyleCnt="5">
        <dgm:presLayoutVars>
          <dgm:bulletEnabled val="1"/>
        </dgm:presLayoutVars>
      </dgm:prSet>
      <dgm:spPr/>
      <dgm:t>
        <a:bodyPr/>
        <a:lstStyle/>
        <a:p>
          <a:endParaRPr lang="es-CR"/>
        </a:p>
      </dgm:t>
    </dgm:pt>
    <dgm:pt modelId="{BBB05018-668D-4DF1-8A9E-8F9BA119C416}" type="pres">
      <dgm:prSet presAssocID="{E1E08FB7-4D3C-4AFF-9B04-D47805BAA3C2}" presName="sibTrans" presStyleLbl="bgSibTrans2D1" presStyleIdx="2" presStyleCnt="4"/>
      <dgm:spPr/>
      <dgm:t>
        <a:bodyPr/>
        <a:lstStyle/>
        <a:p>
          <a:endParaRPr lang="es-CR"/>
        </a:p>
      </dgm:t>
    </dgm:pt>
    <dgm:pt modelId="{CB2A5076-6DD3-49F7-9E4B-57F91B817ECA}" type="pres">
      <dgm:prSet presAssocID="{D40E71C3-376D-40D0-AD69-F5A75D66507F}" presName="compNode" presStyleCnt="0"/>
      <dgm:spPr/>
      <dgm:t>
        <a:bodyPr/>
        <a:lstStyle/>
        <a:p>
          <a:endParaRPr lang="es-CR"/>
        </a:p>
      </dgm:t>
    </dgm:pt>
    <dgm:pt modelId="{CB2091F1-DDAC-4975-9691-8A0AD6C55FB6}" type="pres">
      <dgm:prSet presAssocID="{D40E71C3-376D-40D0-AD69-F5A75D66507F}" presName="dummyConnPt" presStyleCnt="0"/>
      <dgm:spPr/>
      <dgm:t>
        <a:bodyPr/>
        <a:lstStyle/>
        <a:p>
          <a:endParaRPr lang="es-CR"/>
        </a:p>
      </dgm:t>
    </dgm:pt>
    <dgm:pt modelId="{2D352294-FF53-4E1C-97E6-1F1B1D793E2D}" type="pres">
      <dgm:prSet presAssocID="{D40E71C3-376D-40D0-AD69-F5A75D66507F}" presName="node" presStyleLbl="node1" presStyleIdx="3" presStyleCnt="5">
        <dgm:presLayoutVars>
          <dgm:bulletEnabled val="1"/>
        </dgm:presLayoutVars>
      </dgm:prSet>
      <dgm:spPr/>
      <dgm:t>
        <a:bodyPr/>
        <a:lstStyle/>
        <a:p>
          <a:endParaRPr lang="es-CR"/>
        </a:p>
      </dgm:t>
    </dgm:pt>
    <dgm:pt modelId="{A39472E7-FB5A-4257-B62B-CE1A1BFBEC78}" type="pres">
      <dgm:prSet presAssocID="{9E6B5C2E-44E9-4411-BE8C-5075D15913F7}" presName="sibTrans" presStyleLbl="bgSibTrans2D1" presStyleIdx="3" presStyleCnt="4"/>
      <dgm:spPr/>
      <dgm:t>
        <a:bodyPr/>
        <a:lstStyle/>
        <a:p>
          <a:endParaRPr lang="es-CR"/>
        </a:p>
      </dgm:t>
    </dgm:pt>
    <dgm:pt modelId="{1FC2D142-79D1-4F99-B0F9-B823E814FE72}" type="pres">
      <dgm:prSet presAssocID="{BF90A4A9-6840-438F-9FFB-20229D19CC59}" presName="compNode" presStyleCnt="0"/>
      <dgm:spPr/>
    </dgm:pt>
    <dgm:pt modelId="{EBA7E764-6806-4BC6-88E8-0F2CF3FC130E}" type="pres">
      <dgm:prSet presAssocID="{BF90A4A9-6840-438F-9FFB-20229D19CC59}" presName="dummyConnPt" presStyleCnt="0"/>
      <dgm:spPr/>
    </dgm:pt>
    <dgm:pt modelId="{B0B32909-3F92-4EA8-B599-D3D5DE49E07B}" type="pres">
      <dgm:prSet presAssocID="{BF90A4A9-6840-438F-9FFB-20229D19CC59}" presName="node" presStyleLbl="node1" presStyleIdx="4" presStyleCnt="5">
        <dgm:presLayoutVars>
          <dgm:bulletEnabled val="1"/>
        </dgm:presLayoutVars>
      </dgm:prSet>
      <dgm:spPr/>
      <dgm:t>
        <a:bodyPr/>
        <a:lstStyle/>
        <a:p>
          <a:endParaRPr lang="es-CR"/>
        </a:p>
      </dgm:t>
    </dgm:pt>
  </dgm:ptLst>
  <dgm:cxnLst>
    <dgm:cxn modelId="{080836BA-83DB-46AA-B192-94DFB722AAA8}" type="presOf" srcId="{463AC558-2A51-45F6-A0B3-D12CE5852FDD}" destId="{F16ADDE9-C30C-4D58-9BFF-3C43B3155EF0}" srcOrd="0" destOrd="0" presId="urn:microsoft.com/office/officeart/2005/8/layout/bProcess4"/>
    <dgm:cxn modelId="{5105ADF6-7D05-429A-9161-7B8F1FCE6AAC}" type="presOf" srcId="{07F395FA-18BA-4DBF-9431-4FF2DAE3D2F6}" destId="{EC48D912-2013-4345-9FB4-3D6E3EDAA3CC}" srcOrd="0" destOrd="0" presId="urn:microsoft.com/office/officeart/2005/8/layout/bProcess4"/>
    <dgm:cxn modelId="{97988E4E-8234-4EA2-ABD4-05C8C5CA6C8D}" type="presOf" srcId="{6526CA41-5EDB-4B0A-9D4D-2CDD804005AD}" destId="{D6A81207-E9A8-42ED-AF9C-49E5FF10816D}" srcOrd="0" destOrd="0" presId="urn:microsoft.com/office/officeart/2005/8/layout/bProcess4"/>
    <dgm:cxn modelId="{6FD2E9BF-FCE4-41D4-8659-A54EF3629AE0}" type="presOf" srcId="{D40E71C3-376D-40D0-AD69-F5A75D66507F}" destId="{2D352294-FF53-4E1C-97E6-1F1B1D793E2D}" srcOrd="0" destOrd="0" presId="urn:microsoft.com/office/officeart/2005/8/layout/bProcess4"/>
    <dgm:cxn modelId="{0902E117-77E5-4162-A93B-61AA9AC1EBB7}" srcId="{23493458-DE8D-4D61-A346-EA229C70D28D}" destId="{12809B8E-1458-4DF6-A948-7F1C0B7E6613}" srcOrd="0" destOrd="0" parTransId="{50012723-9664-4349-88CB-6BCE935164B7}" sibTransId="{9FDBBEE7-F8EF-4400-A019-CEA5BFE53483}"/>
    <dgm:cxn modelId="{BC7B7C27-B0DF-47C8-972C-AE209675D6F7}" srcId="{23493458-DE8D-4D61-A346-EA229C70D28D}" destId="{BF90A4A9-6840-438F-9FFB-20229D19CC59}" srcOrd="4" destOrd="0" parTransId="{3B56BB42-914A-41CA-ACD5-1C73CCF541C9}" sibTransId="{10E1C0B5-73B2-42B6-AC29-DC85EA54D5CB}"/>
    <dgm:cxn modelId="{1DACD1A0-074E-4D40-A7DE-0BF772877B37}" srcId="{23493458-DE8D-4D61-A346-EA229C70D28D}" destId="{07F395FA-18BA-4DBF-9431-4FF2DAE3D2F6}" srcOrd="1" destOrd="0" parTransId="{239B951D-F601-482A-B36D-0077E5D9CE29}" sibTransId="{6526CA41-5EDB-4B0A-9D4D-2CDD804005AD}"/>
    <dgm:cxn modelId="{CCFE7F7C-1470-4925-83DA-8B7BC8E9080F}" type="presOf" srcId="{23493458-DE8D-4D61-A346-EA229C70D28D}" destId="{4FAB77D6-74B3-4399-AB93-8AA611340B4C}" srcOrd="0" destOrd="0" presId="urn:microsoft.com/office/officeart/2005/8/layout/bProcess4"/>
    <dgm:cxn modelId="{F4E4E4BF-76AA-4EC2-B6E3-3ED20B73F507}" type="presOf" srcId="{9E6B5C2E-44E9-4411-BE8C-5075D15913F7}" destId="{A39472E7-FB5A-4257-B62B-CE1A1BFBEC78}" srcOrd="0" destOrd="0" presId="urn:microsoft.com/office/officeart/2005/8/layout/bProcess4"/>
    <dgm:cxn modelId="{06E2E9F2-0184-41AC-83C6-9BB5E41C5B47}" srcId="{23493458-DE8D-4D61-A346-EA229C70D28D}" destId="{463AC558-2A51-45F6-A0B3-D12CE5852FDD}" srcOrd="2" destOrd="0" parTransId="{9F0158EE-B9F3-4772-A41B-2A0C1172B0A2}" sibTransId="{E1E08FB7-4D3C-4AFF-9B04-D47805BAA3C2}"/>
    <dgm:cxn modelId="{A7EA815B-8953-45EE-A45D-B61AA9333196}" type="presOf" srcId="{12809B8E-1458-4DF6-A948-7F1C0B7E6613}" destId="{C7B93108-F455-4196-82F1-A2C9452B9A65}" srcOrd="0" destOrd="0" presId="urn:microsoft.com/office/officeart/2005/8/layout/bProcess4"/>
    <dgm:cxn modelId="{0C995477-5EFC-4156-B8CD-E409B011B02C}" srcId="{23493458-DE8D-4D61-A346-EA229C70D28D}" destId="{D40E71C3-376D-40D0-AD69-F5A75D66507F}" srcOrd="3" destOrd="0" parTransId="{B60A75F3-7031-4B63-81CA-8A425840EE7E}" sibTransId="{9E6B5C2E-44E9-4411-BE8C-5075D15913F7}"/>
    <dgm:cxn modelId="{18D2712F-1F0A-4DAD-AD37-CFAE643568F5}" type="presOf" srcId="{E1E08FB7-4D3C-4AFF-9B04-D47805BAA3C2}" destId="{BBB05018-668D-4DF1-8A9E-8F9BA119C416}" srcOrd="0" destOrd="0" presId="urn:microsoft.com/office/officeart/2005/8/layout/bProcess4"/>
    <dgm:cxn modelId="{576E43D8-640B-412D-ABCF-ED784B24A72D}" type="presOf" srcId="{9FDBBEE7-F8EF-4400-A019-CEA5BFE53483}" destId="{B42FDDCE-E383-4B9A-B3C6-20E9028BD7FA}" srcOrd="0" destOrd="0" presId="urn:microsoft.com/office/officeart/2005/8/layout/bProcess4"/>
    <dgm:cxn modelId="{68E9D518-8F46-4D8B-B584-7962A4C4CE6A}" type="presOf" srcId="{BF90A4A9-6840-438F-9FFB-20229D19CC59}" destId="{B0B32909-3F92-4EA8-B599-D3D5DE49E07B}" srcOrd="0" destOrd="0" presId="urn:microsoft.com/office/officeart/2005/8/layout/bProcess4"/>
    <dgm:cxn modelId="{692BD30E-3E24-409E-BFDD-E4EF7CFC484B}" type="presParOf" srcId="{4FAB77D6-74B3-4399-AB93-8AA611340B4C}" destId="{9137C90F-8413-409D-A199-392B0F2DA9CE}" srcOrd="0" destOrd="0" presId="urn:microsoft.com/office/officeart/2005/8/layout/bProcess4"/>
    <dgm:cxn modelId="{CA5984CC-8291-4AFE-A520-0838DAB3EA01}" type="presParOf" srcId="{9137C90F-8413-409D-A199-392B0F2DA9CE}" destId="{8824ABB8-F8B5-4947-9ADC-E7FEA24FB406}" srcOrd="0" destOrd="0" presId="urn:microsoft.com/office/officeart/2005/8/layout/bProcess4"/>
    <dgm:cxn modelId="{C5BF4ADC-37C2-4FF0-B323-5C16524FEA19}" type="presParOf" srcId="{9137C90F-8413-409D-A199-392B0F2DA9CE}" destId="{C7B93108-F455-4196-82F1-A2C9452B9A65}" srcOrd="1" destOrd="0" presId="urn:microsoft.com/office/officeart/2005/8/layout/bProcess4"/>
    <dgm:cxn modelId="{04DDA7A3-2807-47E1-B409-94A5B3DDE280}" type="presParOf" srcId="{4FAB77D6-74B3-4399-AB93-8AA611340B4C}" destId="{B42FDDCE-E383-4B9A-B3C6-20E9028BD7FA}" srcOrd="1" destOrd="0" presId="urn:microsoft.com/office/officeart/2005/8/layout/bProcess4"/>
    <dgm:cxn modelId="{74D03DFE-AEE5-432B-A1F4-5098A7381C36}" type="presParOf" srcId="{4FAB77D6-74B3-4399-AB93-8AA611340B4C}" destId="{FFC49530-54AF-4FA6-8B53-FFF6DC4E569A}" srcOrd="2" destOrd="0" presId="urn:microsoft.com/office/officeart/2005/8/layout/bProcess4"/>
    <dgm:cxn modelId="{922BA560-4842-46D9-9056-8BEA685C48D1}" type="presParOf" srcId="{FFC49530-54AF-4FA6-8B53-FFF6DC4E569A}" destId="{6596D202-FB48-4353-9707-00CF54F87D87}" srcOrd="0" destOrd="0" presId="urn:microsoft.com/office/officeart/2005/8/layout/bProcess4"/>
    <dgm:cxn modelId="{25AE772F-7B35-4C0F-A051-FB77A44DCB62}" type="presParOf" srcId="{FFC49530-54AF-4FA6-8B53-FFF6DC4E569A}" destId="{EC48D912-2013-4345-9FB4-3D6E3EDAA3CC}" srcOrd="1" destOrd="0" presId="urn:microsoft.com/office/officeart/2005/8/layout/bProcess4"/>
    <dgm:cxn modelId="{7C7FFF00-E0EE-4294-80BF-E6461145CE55}" type="presParOf" srcId="{4FAB77D6-74B3-4399-AB93-8AA611340B4C}" destId="{D6A81207-E9A8-42ED-AF9C-49E5FF10816D}" srcOrd="3" destOrd="0" presId="urn:microsoft.com/office/officeart/2005/8/layout/bProcess4"/>
    <dgm:cxn modelId="{947C9DC6-FDA6-4023-B624-66439085B1D4}" type="presParOf" srcId="{4FAB77D6-74B3-4399-AB93-8AA611340B4C}" destId="{188DC87C-A46E-4856-87AA-B5283B54DFD8}" srcOrd="4" destOrd="0" presId="urn:microsoft.com/office/officeart/2005/8/layout/bProcess4"/>
    <dgm:cxn modelId="{A811501F-D83C-4360-A42F-1A7951FBD973}" type="presParOf" srcId="{188DC87C-A46E-4856-87AA-B5283B54DFD8}" destId="{E096A003-F25D-446C-8EBF-31BA807D5EB0}" srcOrd="0" destOrd="0" presId="urn:microsoft.com/office/officeart/2005/8/layout/bProcess4"/>
    <dgm:cxn modelId="{6E37C50A-9BF6-4718-9A75-765DC88E292F}" type="presParOf" srcId="{188DC87C-A46E-4856-87AA-B5283B54DFD8}" destId="{F16ADDE9-C30C-4D58-9BFF-3C43B3155EF0}" srcOrd="1" destOrd="0" presId="urn:microsoft.com/office/officeart/2005/8/layout/bProcess4"/>
    <dgm:cxn modelId="{2AF074D0-220D-4011-B475-DA3A97AA1DB6}" type="presParOf" srcId="{4FAB77D6-74B3-4399-AB93-8AA611340B4C}" destId="{BBB05018-668D-4DF1-8A9E-8F9BA119C416}" srcOrd="5" destOrd="0" presId="urn:microsoft.com/office/officeart/2005/8/layout/bProcess4"/>
    <dgm:cxn modelId="{EEC6C80F-0784-4636-824F-6FAF37B3B6C4}" type="presParOf" srcId="{4FAB77D6-74B3-4399-AB93-8AA611340B4C}" destId="{CB2A5076-6DD3-49F7-9E4B-57F91B817ECA}" srcOrd="6" destOrd="0" presId="urn:microsoft.com/office/officeart/2005/8/layout/bProcess4"/>
    <dgm:cxn modelId="{80EA46B0-1A05-4844-BB39-0776C16754E1}" type="presParOf" srcId="{CB2A5076-6DD3-49F7-9E4B-57F91B817ECA}" destId="{CB2091F1-DDAC-4975-9691-8A0AD6C55FB6}" srcOrd="0" destOrd="0" presId="urn:microsoft.com/office/officeart/2005/8/layout/bProcess4"/>
    <dgm:cxn modelId="{5ECEFD38-DC66-46DE-BEE1-735A695CF967}" type="presParOf" srcId="{CB2A5076-6DD3-49F7-9E4B-57F91B817ECA}" destId="{2D352294-FF53-4E1C-97E6-1F1B1D793E2D}" srcOrd="1" destOrd="0" presId="urn:microsoft.com/office/officeart/2005/8/layout/bProcess4"/>
    <dgm:cxn modelId="{6D5A3C54-7F8E-4A34-B720-2AF4F4DC5EFE}" type="presParOf" srcId="{4FAB77D6-74B3-4399-AB93-8AA611340B4C}" destId="{A39472E7-FB5A-4257-B62B-CE1A1BFBEC78}" srcOrd="7" destOrd="0" presId="urn:microsoft.com/office/officeart/2005/8/layout/bProcess4"/>
    <dgm:cxn modelId="{5463EFF0-610F-4A76-A956-1451AEF341E2}" type="presParOf" srcId="{4FAB77D6-74B3-4399-AB93-8AA611340B4C}" destId="{1FC2D142-79D1-4F99-B0F9-B823E814FE72}" srcOrd="8" destOrd="0" presId="urn:microsoft.com/office/officeart/2005/8/layout/bProcess4"/>
    <dgm:cxn modelId="{37C0E6FE-80CD-40CE-9173-1A38CE0CD27A}" type="presParOf" srcId="{1FC2D142-79D1-4F99-B0F9-B823E814FE72}" destId="{EBA7E764-6806-4BC6-88E8-0F2CF3FC130E}" srcOrd="0" destOrd="0" presId="urn:microsoft.com/office/officeart/2005/8/layout/bProcess4"/>
    <dgm:cxn modelId="{4318EF42-E749-4A3E-ACB1-A6C02012663D}" type="presParOf" srcId="{1FC2D142-79D1-4F99-B0F9-B823E814FE72}" destId="{B0B32909-3F92-4EA8-B599-D3D5DE49E07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FDDCE-E383-4B9A-B3C6-20E9028BD7FA}">
      <dsp:nvSpPr>
        <dsp:cNvPr id="0" name=""/>
        <dsp:cNvSpPr/>
      </dsp:nvSpPr>
      <dsp:spPr>
        <a:xfrm rot="5400000">
          <a:off x="1399782" y="1057881"/>
          <a:ext cx="1648409"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93108-F455-4196-82F1-A2C9452B9A65}">
      <dsp:nvSpPr>
        <dsp:cNvPr id="0" name=""/>
        <dsp:cNvSpPr/>
      </dsp:nvSpPr>
      <dsp:spPr>
        <a:xfrm>
          <a:off x="1777403" y="3529"/>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1. Suministrar información de Representantes legales</a:t>
          </a:r>
          <a:endParaRPr lang="es-CR" sz="1600" kern="1200" dirty="0"/>
        </a:p>
      </dsp:txBody>
      <dsp:txXfrm>
        <a:off x="1816241" y="42367"/>
        <a:ext cx="2132390" cy="1248364"/>
      </dsp:txXfrm>
    </dsp:sp>
    <dsp:sp modelId="{D6A81207-E9A8-42ED-AF9C-49E5FF10816D}">
      <dsp:nvSpPr>
        <dsp:cNvPr id="0" name=""/>
        <dsp:cNvSpPr/>
      </dsp:nvSpPr>
      <dsp:spPr>
        <a:xfrm rot="5400000">
          <a:off x="1399782" y="2715431"/>
          <a:ext cx="1648409"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8D912-2013-4345-9FB4-3D6E3EDAA3CC}">
      <dsp:nvSpPr>
        <dsp:cNvPr id="0" name=""/>
        <dsp:cNvSpPr/>
      </dsp:nvSpPr>
      <dsp:spPr>
        <a:xfrm>
          <a:off x="1777403" y="1661079"/>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R" sz="1600" kern="1200" dirty="0" smtClean="0"/>
            <a:t>2. Suministrar información de Responsables de Seguridad Total</a:t>
          </a:r>
          <a:endParaRPr lang="es-CR" sz="1600" kern="1200" dirty="0"/>
        </a:p>
      </dsp:txBody>
      <dsp:txXfrm>
        <a:off x="1816241" y="1699917"/>
        <a:ext cx="2132390" cy="1248364"/>
      </dsp:txXfrm>
    </dsp:sp>
    <dsp:sp modelId="{BBB05018-668D-4DF1-8A9E-8F9BA119C416}">
      <dsp:nvSpPr>
        <dsp:cNvPr id="0" name=""/>
        <dsp:cNvSpPr/>
      </dsp:nvSpPr>
      <dsp:spPr>
        <a:xfrm>
          <a:off x="2228557" y="3544207"/>
          <a:ext cx="2930248"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ADDE9-C30C-4D58-9BFF-3C43B3155EF0}">
      <dsp:nvSpPr>
        <dsp:cNvPr id="0" name=""/>
        <dsp:cNvSpPr/>
      </dsp:nvSpPr>
      <dsp:spPr>
        <a:xfrm>
          <a:off x="1777403" y="3318630"/>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3. Capacitación</a:t>
          </a:r>
          <a:endParaRPr lang="es-CR" sz="1600" kern="1200" dirty="0"/>
        </a:p>
      </dsp:txBody>
      <dsp:txXfrm>
        <a:off x="1816241" y="3357468"/>
        <a:ext cx="2132390" cy="1248364"/>
      </dsp:txXfrm>
    </dsp:sp>
    <dsp:sp modelId="{A39472E7-FB5A-4257-B62B-CE1A1BFBEC78}">
      <dsp:nvSpPr>
        <dsp:cNvPr id="0" name=""/>
        <dsp:cNvSpPr/>
      </dsp:nvSpPr>
      <dsp:spPr>
        <a:xfrm rot="16200000">
          <a:off x="4339171" y="2715431"/>
          <a:ext cx="1648409"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52294-FF53-4E1C-97E6-1F1B1D793E2D}">
      <dsp:nvSpPr>
        <dsp:cNvPr id="0" name=""/>
        <dsp:cNvSpPr/>
      </dsp:nvSpPr>
      <dsp:spPr>
        <a:xfrm>
          <a:off x="4716792" y="3318630"/>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4. Activar y reportar roles</a:t>
          </a:r>
        </a:p>
      </dsp:txBody>
      <dsp:txXfrm>
        <a:off x="4755630" y="3357468"/>
        <a:ext cx="2132390" cy="1248364"/>
      </dsp:txXfrm>
    </dsp:sp>
    <dsp:sp modelId="{B0B32909-3F92-4EA8-B599-D3D5DE49E07B}">
      <dsp:nvSpPr>
        <dsp:cNvPr id="0" name=""/>
        <dsp:cNvSpPr/>
      </dsp:nvSpPr>
      <dsp:spPr>
        <a:xfrm>
          <a:off x="4716792" y="1661079"/>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5. Cambios en sistemas</a:t>
          </a:r>
        </a:p>
      </dsp:txBody>
      <dsp:txXfrm>
        <a:off x="4755630" y="1699917"/>
        <a:ext cx="2132390" cy="124836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830" tIns="46415" rIns="92830" bIns="46415" rtlCol="0"/>
          <a:lstStyle>
            <a:lvl1pPr algn="l">
              <a:defRPr sz="1200"/>
            </a:lvl1pPr>
          </a:lstStyle>
          <a:p>
            <a:endParaRPr lang="es-CR"/>
          </a:p>
        </p:txBody>
      </p:sp>
      <p:sp>
        <p:nvSpPr>
          <p:cNvPr id="3" name="Date Placeholder 2"/>
          <p:cNvSpPr>
            <a:spLocks noGrp="1"/>
          </p:cNvSpPr>
          <p:nvPr>
            <p:ph type="dt" idx="1"/>
          </p:nvPr>
        </p:nvSpPr>
        <p:spPr>
          <a:xfrm>
            <a:off x="3898102" y="0"/>
            <a:ext cx="2982119" cy="464820"/>
          </a:xfrm>
          <a:prstGeom prst="rect">
            <a:avLst/>
          </a:prstGeom>
        </p:spPr>
        <p:txBody>
          <a:bodyPr vert="horz" lIns="92830" tIns="46415" rIns="92830" bIns="46415" rtlCol="0"/>
          <a:lstStyle>
            <a:lvl1pPr algn="r">
              <a:defRPr sz="1200"/>
            </a:lvl1pPr>
          </a:lstStyle>
          <a:p>
            <a:fld id="{DA51DB02-3DF5-470A-8B7A-CBE982469343}" type="datetimeFigureOut">
              <a:rPr lang="es-CR" smtClean="0"/>
              <a:t>14/09/2016</a:t>
            </a:fld>
            <a:endParaRPr lang="es-CR"/>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830" tIns="46415" rIns="92830" bIns="46415" rtlCol="0" anchor="ctr"/>
          <a:lstStyle/>
          <a:p>
            <a:endParaRPr lang="es-CR"/>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8829966"/>
            <a:ext cx="2982119" cy="464820"/>
          </a:xfrm>
          <a:prstGeom prst="rect">
            <a:avLst/>
          </a:prstGeom>
        </p:spPr>
        <p:txBody>
          <a:bodyPr vert="horz" lIns="92830" tIns="46415" rIns="92830" bIns="46415" rtlCol="0" anchor="b"/>
          <a:lstStyle>
            <a:lvl1pPr algn="l">
              <a:defRPr sz="1200"/>
            </a:lvl1pPr>
          </a:lstStyle>
          <a:p>
            <a:endParaRPr lang="es-CR"/>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830" tIns="46415" rIns="92830" bIns="46415" rtlCol="0" anchor="b"/>
          <a:lstStyle>
            <a:lvl1pPr algn="r">
              <a:defRPr sz="1200"/>
            </a:lvl1pPr>
          </a:lstStyle>
          <a:p>
            <a:fld id="{6823CFD4-5C50-447C-88B4-99582F65FDE8}" type="slidenum">
              <a:rPr lang="es-CR" smtClean="0"/>
              <a:t>‹Nº›</a:t>
            </a:fld>
            <a:endParaRPr lang="es-CR"/>
          </a:p>
        </p:txBody>
      </p:sp>
    </p:spTree>
    <p:extLst>
      <p:ext uri="{BB962C8B-B14F-4D97-AF65-F5344CB8AC3E}">
        <p14:creationId xmlns:p14="http://schemas.microsoft.com/office/powerpoint/2010/main" val="30198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A22AC82B-AF4D-B449-B36F-C36717317F72}" type="slidenum">
              <a:rPr lang="es-ES" smtClean="0"/>
              <a:t>2</a:t>
            </a:fld>
            <a:endParaRPr lang="es-ES"/>
          </a:p>
        </p:txBody>
      </p:sp>
    </p:spTree>
    <p:extLst>
      <p:ext uri="{BB962C8B-B14F-4D97-AF65-F5344CB8AC3E}">
        <p14:creationId xmlns:p14="http://schemas.microsoft.com/office/powerpoint/2010/main" val="114486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A22AC82B-AF4D-B449-B36F-C36717317F72}" type="slidenum">
              <a:rPr lang="es-ES" smtClean="0"/>
              <a:t>16</a:t>
            </a:fld>
            <a:endParaRPr lang="es-ES"/>
          </a:p>
        </p:txBody>
      </p:sp>
    </p:spTree>
    <p:extLst>
      <p:ext uri="{BB962C8B-B14F-4D97-AF65-F5344CB8AC3E}">
        <p14:creationId xmlns:p14="http://schemas.microsoft.com/office/powerpoint/2010/main" val="375580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A22AC82B-AF4D-B449-B36F-C36717317F72}" type="slidenum">
              <a:rPr lang="es-ES" smtClean="0"/>
              <a:t>18</a:t>
            </a:fld>
            <a:endParaRPr lang="es-ES"/>
          </a:p>
        </p:txBody>
      </p:sp>
    </p:spTree>
    <p:extLst>
      <p:ext uri="{BB962C8B-B14F-4D97-AF65-F5344CB8AC3E}">
        <p14:creationId xmlns:p14="http://schemas.microsoft.com/office/powerpoint/2010/main" val="374651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E3975E86-5FAB-4D53-9EA1-86D3DD91E3FA}" type="slidenum">
              <a:rPr lang="es-CR" smtClean="0"/>
              <a:t>19</a:t>
            </a:fld>
            <a:endParaRPr lang="es-CR"/>
          </a:p>
        </p:txBody>
      </p:sp>
    </p:spTree>
    <p:extLst>
      <p:ext uri="{BB962C8B-B14F-4D97-AF65-F5344CB8AC3E}">
        <p14:creationId xmlns:p14="http://schemas.microsoft.com/office/powerpoint/2010/main" val="82677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9C131E4C-0E64-48DC-A4D3-9726B29DADD1}" type="slidenum">
              <a:rPr lang="es-CR" smtClean="0"/>
              <a:pPr/>
              <a:t>4</a:t>
            </a:fld>
            <a:endParaRPr lang="es-CR"/>
          </a:p>
        </p:txBody>
      </p:sp>
    </p:spTree>
    <p:extLst>
      <p:ext uri="{BB962C8B-B14F-4D97-AF65-F5344CB8AC3E}">
        <p14:creationId xmlns:p14="http://schemas.microsoft.com/office/powerpoint/2010/main" val="395228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A22AC82B-AF4D-B449-B36F-C36717317F72}" type="slidenum">
              <a:rPr lang="es-ES" smtClean="0"/>
              <a:t>5</a:t>
            </a:fld>
            <a:endParaRPr lang="es-ES"/>
          </a:p>
        </p:txBody>
      </p:sp>
    </p:spTree>
    <p:extLst>
      <p:ext uri="{BB962C8B-B14F-4D97-AF65-F5344CB8AC3E}">
        <p14:creationId xmlns:p14="http://schemas.microsoft.com/office/powerpoint/2010/main" val="113825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A22AC82B-AF4D-B449-B36F-C36717317F72}" type="slidenum">
              <a:rPr lang="es-ES" smtClean="0"/>
              <a:t>6</a:t>
            </a:fld>
            <a:endParaRPr lang="es-ES"/>
          </a:p>
        </p:txBody>
      </p:sp>
    </p:spTree>
    <p:extLst>
      <p:ext uri="{BB962C8B-B14F-4D97-AF65-F5344CB8AC3E}">
        <p14:creationId xmlns:p14="http://schemas.microsoft.com/office/powerpoint/2010/main" val="74701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6823CFD4-5C50-447C-88B4-99582F65FDE8}" type="slidenum">
              <a:rPr lang="es-CR" smtClean="0"/>
              <a:t>9</a:t>
            </a:fld>
            <a:endParaRPr lang="es-CR"/>
          </a:p>
        </p:txBody>
      </p:sp>
    </p:spTree>
    <p:extLst>
      <p:ext uri="{BB962C8B-B14F-4D97-AF65-F5344CB8AC3E}">
        <p14:creationId xmlns:p14="http://schemas.microsoft.com/office/powerpoint/2010/main" val="377241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smtClean="0"/>
              <a:t>Valorar</a:t>
            </a:r>
            <a:r>
              <a:rPr lang="es-CR" baseline="0" dirty="0" smtClean="0"/>
              <a:t> completitud con la matriz de control de requisitos, con la cual se valora la </a:t>
            </a:r>
            <a:endParaRPr lang="es-CR" dirty="0"/>
          </a:p>
        </p:txBody>
      </p:sp>
      <p:sp>
        <p:nvSpPr>
          <p:cNvPr id="4" name="3 Marcador de número de diapositiva"/>
          <p:cNvSpPr>
            <a:spLocks noGrp="1"/>
          </p:cNvSpPr>
          <p:nvPr>
            <p:ph type="sldNum" sz="quarter" idx="10"/>
          </p:nvPr>
        </p:nvSpPr>
        <p:spPr/>
        <p:txBody>
          <a:bodyPr/>
          <a:lstStyle/>
          <a:p>
            <a:fld id="{A22AC82B-AF4D-B449-B36F-C36717317F72}" type="slidenum">
              <a:rPr lang="es-ES" smtClean="0"/>
              <a:t>11</a:t>
            </a:fld>
            <a:endParaRPr lang="es-ES"/>
          </a:p>
        </p:txBody>
      </p:sp>
    </p:spTree>
    <p:extLst>
      <p:ext uri="{BB962C8B-B14F-4D97-AF65-F5344CB8AC3E}">
        <p14:creationId xmlns:p14="http://schemas.microsoft.com/office/powerpoint/2010/main" val="427557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smtClean="0"/>
              <a:t>En la</a:t>
            </a:r>
            <a:r>
              <a:rPr lang="es-CR" baseline="0" dirty="0" smtClean="0"/>
              <a:t> devolución revisar: </a:t>
            </a:r>
            <a:r>
              <a:rPr lang="es-CR" dirty="0" smtClean="0"/>
              <a:t>64 65 66 67</a:t>
            </a:r>
            <a:endParaRPr lang="es-CR" dirty="0"/>
          </a:p>
        </p:txBody>
      </p:sp>
      <p:sp>
        <p:nvSpPr>
          <p:cNvPr id="4" name="3 Marcador de número de diapositiva"/>
          <p:cNvSpPr>
            <a:spLocks noGrp="1"/>
          </p:cNvSpPr>
          <p:nvPr>
            <p:ph type="sldNum" sz="quarter" idx="10"/>
          </p:nvPr>
        </p:nvSpPr>
        <p:spPr/>
        <p:txBody>
          <a:bodyPr/>
          <a:lstStyle/>
          <a:p>
            <a:fld id="{A22AC82B-AF4D-B449-B36F-C36717317F72}" type="slidenum">
              <a:rPr lang="es-ES" smtClean="0"/>
              <a:t>12</a:t>
            </a:fld>
            <a:endParaRPr lang="es-ES"/>
          </a:p>
        </p:txBody>
      </p:sp>
    </p:spTree>
    <p:extLst>
      <p:ext uri="{BB962C8B-B14F-4D97-AF65-F5344CB8AC3E}">
        <p14:creationId xmlns:p14="http://schemas.microsoft.com/office/powerpoint/2010/main" val="280562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dirty="0"/>
              <a:t>Consideraciones</a:t>
            </a:r>
          </a:p>
          <a:p>
            <a:pPr marL="169581" indent="-169581">
              <a:buFont typeface="Arial" pitchFamily="34" charset="0"/>
              <a:buChar char="•"/>
            </a:pPr>
            <a:r>
              <a:rPr lang="es-CR" dirty="0"/>
              <a:t>Cerrar trámite para la entidad mientras para ellos este en enviado o incompleto</a:t>
            </a:r>
          </a:p>
          <a:p>
            <a:pPr marL="169581" indent="-169581">
              <a:buFont typeface="Arial" pitchFamily="34" charset="0"/>
              <a:buChar char="•"/>
            </a:pPr>
            <a:r>
              <a:rPr lang="es-CR" dirty="0"/>
              <a:t>Si no cambia análisis de congruencia no es necesaria la firma del abogado y actuario</a:t>
            </a:r>
          </a:p>
          <a:p>
            <a:pPr marL="169581" indent="-169581">
              <a:buFont typeface="Arial" pitchFamily="34" charset="0"/>
              <a:buChar char="•"/>
            </a:pPr>
            <a:r>
              <a:rPr lang="es-CR" dirty="0"/>
              <a:t>Un producto enviado  solo se puede editar si esta incompleto</a:t>
            </a:r>
          </a:p>
          <a:p>
            <a:pPr marL="169581" indent="-169581">
              <a:buFont typeface="Arial" pitchFamily="34" charset="0"/>
              <a:buChar char="•"/>
            </a:pPr>
            <a:r>
              <a:rPr lang="es-CR" dirty="0"/>
              <a:t>Notificar un día antes del vencimiento aprobación automática(S)</a:t>
            </a:r>
          </a:p>
          <a:p>
            <a:pPr marL="169581" indent="-169581">
              <a:buFont typeface="Arial" pitchFamily="34" charset="0"/>
              <a:buChar char="•"/>
            </a:pPr>
            <a:r>
              <a:rPr lang="es-CR" dirty="0"/>
              <a:t>Notificar un día antes del vencimiento de solicitud de ajuste(E)</a:t>
            </a:r>
          </a:p>
          <a:p>
            <a:pPr marL="169581" indent="-169581">
              <a:buFont typeface="Arial" pitchFamily="34" charset="0"/>
              <a:buChar char="•"/>
            </a:pPr>
            <a:r>
              <a:rPr lang="es-CR" dirty="0"/>
              <a:t>Si no se </a:t>
            </a:r>
            <a:r>
              <a:rPr lang="es-CR" b="1" dirty="0"/>
              <a:t>envía</a:t>
            </a:r>
            <a:r>
              <a:rPr lang="es-CR" dirty="0"/>
              <a:t> la  información solicitada por  SUGEF, se archiva, </a:t>
            </a:r>
          </a:p>
          <a:p>
            <a:r>
              <a:rPr lang="es-CR" dirty="0"/>
              <a:t>       puede estar incompleto o editado (puede tener firma)</a:t>
            </a:r>
          </a:p>
          <a:p>
            <a:endParaRPr lang="es-CR" dirty="0"/>
          </a:p>
        </p:txBody>
      </p:sp>
      <p:sp>
        <p:nvSpPr>
          <p:cNvPr id="4" name="3 Marcador de número de diapositiva"/>
          <p:cNvSpPr>
            <a:spLocks noGrp="1"/>
          </p:cNvSpPr>
          <p:nvPr>
            <p:ph type="sldNum" sz="quarter" idx="10"/>
          </p:nvPr>
        </p:nvSpPr>
        <p:spPr/>
        <p:txBody>
          <a:bodyPr/>
          <a:lstStyle/>
          <a:p>
            <a:fld id="{A22AC82B-AF4D-B449-B36F-C36717317F72}" type="slidenum">
              <a:rPr lang="es-ES" smtClean="0"/>
              <a:t>14</a:t>
            </a:fld>
            <a:endParaRPr lang="es-ES"/>
          </a:p>
        </p:txBody>
      </p:sp>
    </p:spTree>
    <p:extLst>
      <p:ext uri="{BB962C8B-B14F-4D97-AF65-F5344CB8AC3E}">
        <p14:creationId xmlns:p14="http://schemas.microsoft.com/office/powerpoint/2010/main" val="284655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smtClean="0"/>
              <a:t>Declarar: un usuario declarando su</a:t>
            </a:r>
            <a:r>
              <a:rPr lang="es-CR" baseline="0" dirty="0" smtClean="0"/>
              <a:t> propio rol en la entidad</a:t>
            </a:r>
            <a:endParaRPr lang="es-CR" dirty="0" smtClean="0"/>
          </a:p>
          <a:p>
            <a:r>
              <a:rPr lang="es-CR" dirty="0" smtClean="0"/>
              <a:t>Aprobar: El RL aprueba</a:t>
            </a:r>
            <a:r>
              <a:rPr lang="es-CR" baseline="0" dirty="0" smtClean="0"/>
              <a:t> un rol de su entidad</a:t>
            </a:r>
            <a:endParaRPr lang="es-CR" dirty="0" smtClean="0"/>
          </a:p>
          <a:p>
            <a:r>
              <a:rPr lang="es-CR" dirty="0" err="1" smtClean="0"/>
              <a:t>RevisarRL</a:t>
            </a:r>
            <a:r>
              <a:rPr lang="es-CR" dirty="0" smtClean="0"/>
              <a:t>: La SUGEF revisa el RL de una entidad, es el único</a:t>
            </a:r>
            <a:r>
              <a:rPr lang="es-CR" baseline="0" dirty="0" smtClean="0"/>
              <a:t> paso que requiere  revisión por parte de la SUGEF</a:t>
            </a:r>
          </a:p>
          <a:p>
            <a:endParaRPr lang="es-CR" dirty="0"/>
          </a:p>
        </p:txBody>
      </p:sp>
      <p:sp>
        <p:nvSpPr>
          <p:cNvPr id="4" name="3 Marcador de número de diapositiva"/>
          <p:cNvSpPr>
            <a:spLocks noGrp="1"/>
          </p:cNvSpPr>
          <p:nvPr>
            <p:ph type="sldNum" sz="quarter" idx="10"/>
          </p:nvPr>
        </p:nvSpPr>
        <p:spPr/>
        <p:txBody>
          <a:bodyPr/>
          <a:lstStyle/>
          <a:p>
            <a:fld id="{D5B7AA01-421B-4370-A253-4B444476D020}" type="slidenum">
              <a:rPr lang="es-ES" smtClean="0"/>
              <a:pPr/>
              <a:t>15</a:t>
            </a:fld>
            <a:endParaRPr lang="es-ES" dirty="0"/>
          </a:p>
        </p:txBody>
      </p:sp>
    </p:spTree>
    <p:extLst>
      <p:ext uri="{BB962C8B-B14F-4D97-AF65-F5344CB8AC3E}">
        <p14:creationId xmlns:p14="http://schemas.microsoft.com/office/powerpoint/2010/main" val="414244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40894237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1566DC-7DF4-4B37-9303-F47557CAEA0E}" type="datetime1">
              <a:rPr lang="en-US" smtClean="0">
                <a:solidFill>
                  <a:prstClr val="black">
                    <a:tint val="75000"/>
                  </a:prstClr>
                </a:solidFill>
              </a:rPr>
              <a:pPr/>
              <a:t>9/14/2016</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1492825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76706" y="416154"/>
            <a:ext cx="3008313" cy="1162050"/>
          </a:xfrm>
        </p:spPr>
        <p:txBody>
          <a:bodyPr anchor="b"/>
          <a:lstStyle>
            <a:lvl1pPr algn="l">
              <a:defRPr sz="2000" b="1"/>
            </a:lvl1pPr>
          </a:lstStyle>
          <a:p>
            <a:r>
              <a:rPr lang="en-US" smtClean="0"/>
              <a:t>Click to edit Master title style</a:t>
            </a:r>
            <a:endParaRPr lang="es-ES"/>
          </a:p>
        </p:txBody>
      </p:sp>
      <p:sp>
        <p:nvSpPr>
          <p:cNvPr id="3" name="Marcador de contenido 2"/>
          <p:cNvSpPr>
            <a:spLocks noGrp="1"/>
          </p:cNvSpPr>
          <p:nvPr>
            <p:ph idx="1"/>
          </p:nvPr>
        </p:nvSpPr>
        <p:spPr>
          <a:xfrm>
            <a:off x="3494554" y="4161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texto 3"/>
          <p:cNvSpPr>
            <a:spLocks noGrp="1"/>
          </p:cNvSpPr>
          <p:nvPr>
            <p:ph type="body" sz="half" idx="2"/>
          </p:nvPr>
        </p:nvSpPr>
        <p:spPr>
          <a:xfrm>
            <a:off x="376706" y="15782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28B75B02-2973-4B9A-BDA7-B52049AF7B43}" type="datetime1">
              <a:rPr lang="en-US" smtClean="0">
                <a:solidFill>
                  <a:prstClr val="black">
                    <a:tint val="75000"/>
                  </a:prstClr>
                </a:solidFill>
              </a:rPr>
              <a:pPr/>
              <a:t>9/14/2016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215133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2421E0F3-0754-4E19-BD35-BF4F1F039033}" type="datetime1">
              <a:rPr lang="en-US" smtClean="0">
                <a:solidFill>
                  <a:prstClr val="black">
                    <a:tint val="75000"/>
                  </a:prstClr>
                </a:solidFill>
              </a:rPr>
              <a:pPr/>
              <a:t>9/14/2016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83120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p>
            <a:fld id="{B1DBCA55-3B8F-45B1-A39B-BDDA6FD8E4EB}" type="datetime1">
              <a:rPr lang="en-US" smtClean="0">
                <a:solidFill>
                  <a:prstClr val="black">
                    <a:tint val="75000"/>
                  </a:prstClr>
                </a:solidFill>
              </a:rPr>
              <a:pPr/>
              <a:t>9/14/2016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27662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8904" y="417754"/>
            <a:ext cx="2057400" cy="5851525"/>
          </a:xfrm>
        </p:spPr>
        <p:txBody>
          <a:bodyPr vert="eaVert"/>
          <a:lstStyle/>
          <a:p>
            <a:r>
              <a:rPr lang="en-US" smtClean="0"/>
              <a:t>Click to edit Master title style</a:t>
            </a:r>
            <a:endParaRPr lang="es-ES"/>
          </a:p>
        </p:txBody>
      </p:sp>
      <p:sp>
        <p:nvSpPr>
          <p:cNvPr id="3" name="Marcador de texto vertical 2"/>
          <p:cNvSpPr>
            <a:spLocks noGrp="1"/>
          </p:cNvSpPr>
          <p:nvPr>
            <p:ph type="body" orient="vert" idx="1"/>
          </p:nvPr>
        </p:nvSpPr>
        <p:spPr>
          <a:xfrm>
            <a:off x="376704" y="4177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Marcador de fecha 3"/>
          <p:cNvSpPr>
            <a:spLocks noGrp="1"/>
          </p:cNvSpPr>
          <p:nvPr>
            <p:ph type="dt" sz="half" idx="10"/>
          </p:nvPr>
        </p:nvSpPr>
        <p:spPr/>
        <p:txBody>
          <a:bodyPr/>
          <a:lstStyle/>
          <a:p>
            <a:fld id="{89B7B252-32AA-4A75-B1D3-83E40AAD2D94}" type="datetime1">
              <a:rPr lang="en-US" smtClean="0">
                <a:solidFill>
                  <a:prstClr val="black">
                    <a:tint val="75000"/>
                  </a:prstClr>
                </a:solidFill>
              </a:rPr>
              <a:pPr/>
              <a:t>9/14/2016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162979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6196063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EE8AB3-FA6B-4C71-8181-0A84A96951BB}" type="datetimeFigureOut">
              <a:rPr lang="es-CR">
                <a:solidFill>
                  <a:srgbClr val="000000"/>
                </a:solidFill>
              </a:rPr>
              <a:pPr/>
              <a:t>14/09/2016</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7CFBE-F1DE-4720-AF05-2D37CC63DFBC}" type="slidenum">
              <a:rPr>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02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EE8AB3-FA6B-4C71-8181-0A84A96951BB}" type="datetimeFigureOut">
              <a:rPr lang="es-CR">
                <a:solidFill>
                  <a:srgbClr val="000000"/>
                </a:solidFill>
              </a:rPr>
              <a:pPr/>
              <a:t>14/09/2016</a:t>
            </a:fld>
            <a:endParaRPr lang="en-US">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47CFBE-F1DE-4720-AF05-2D37CC63DFBC}" type="slidenum">
              <a:rPr>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6153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a:xfrm>
            <a:off x="252049" y="252082"/>
            <a:ext cx="8598704" cy="3907085"/>
          </a:xfrm>
          <a:prstGeom prst="rect">
            <a:avLst/>
          </a:prstGeom>
          <a:solidFill>
            <a:schemeClr val="tx2">
              <a:lumMod val="75000"/>
            </a:schemeClr>
          </a:solidFill>
          <a:effectLst/>
          <a:scene3d>
            <a:camera prst="orthographicFront">
              <a:rot lat="0" lon="0" rev="0"/>
            </a:camera>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
        <p:nvSpPr>
          <p:cNvPr id="3" name="Subtítulo 2"/>
          <p:cNvSpPr>
            <a:spLocks noGrp="1"/>
          </p:cNvSpPr>
          <p:nvPr>
            <p:ph type="subTitle" idx="1" hasCustomPrompt="1"/>
          </p:nvPr>
        </p:nvSpPr>
        <p:spPr>
          <a:xfrm>
            <a:off x="339299" y="5842602"/>
            <a:ext cx="8504011" cy="513748"/>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Fecha</a:t>
            </a:r>
            <a:endParaRPr lang="es-ES" dirty="0"/>
          </a:p>
        </p:txBody>
      </p:sp>
      <p:sp>
        <p:nvSpPr>
          <p:cNvPr id="4" name="Marcador de fecha 3"/>
          <p:cNvSpPr>
            <a:spLocks noGrp="1"/>
          </p:cNvSpPr>
          <p:nvPr>
            <p:ph type="dt" sz="half" idx="10"/>
          </p:nvPr>
        </p:nvSpPr>
        <p:spPr/>
        <p:txBody>
          <a:bodyPr/>
          <a:lstStyle/>
          <a:p>
            <a:fld id="{1B53AC6C-709F-4ED5-AEDD-76A78EB39974}" type="datetime1">
              <a:rPr lang="en-US" smtClean="0">
                <a:solidFill>
                  <a:prstClr val="black">
                    <a:tint val="75000"/>
                  </a:prstClr>
                </a:solidFill>
              </a:rPr>
              <a:pPr/>
              <a:t>9/14/2016</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pic>
        <p:nvPicPr>
          <p:cNvPr id="8" name="Imagen 7"/>
          <p:cNvPicPr>
            <a:picLocks noChangeAspect="1"/>
          </p:cNvPicPr>
          <p:nvPr userDrawn="1"/>
        </p:nvPicPr>
        <p:blipFill>
          <a:blip r:embed="rId2"/>
          <a:stretch>
            <a:fillRect/>
          </a:stretch>
        </p:blipFill>
        <p:spPr>
          <a:xfrm>
            <a:off x="498009" y="483833"/>
            <a:ext cx="1382491" cy="423592"/>
          </a:xfrm>
          <a:prstGeom prst="rect">
            <a:avLst/>
          </a:prstGeom>
        </p:spPr>
      </p:pic>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dirty="0">
              <a:solidFill>
                <a:prstClr val="black">
                  <a:tint val="75000"/>
                </a:prstClr>
              </a:solidFill>
            </a:endParaRPr>
          </a:p>
        </p:txBody>
      </p:sp>
      <p:sp>
        <p:nvSpPr>
          <p:cNvPr id="16" name="Título 15"/>
          <p:cNvSpPr>
            <a:spLocks noGrp="1"/>
          </p:cNvSpPr>
          <p:nvPr>
            <p:ph type="title"/>
          </p:nvPr>
        </p:nvSpPr>
        <p:spPr>
          <a:xfrm>
            <a:off x="379805" y="2898979"/>
            <a:ext cx="8331537" cy="1143000"/>
          </a:xfrm>
        </p:spPr>
        <p:txBody>
          <a:bodyPr anchor="t">
            <a:normAutofit/>
          </a:bodyPr>
          <a:lstStyle>
            <a:lvl1pPr algn="l">
              <a:defRPr sz="3600">
                <a:solidFill>
                  <a:srgbClr val="FFFFFF"/>
                </a:solidFill>
              </a:defRPr>
            </a:lvl1pPr>
          </a:lstStyle>
          <a:p>
            <a:r>
              <a:rPr lang="en-US" smtClean="0"/>
              <a:t>Click to edit Master title style</a:t>
            </a:r>
            <a:endParaRPr lang="es-ES" dirty="0"/>
          </a:p>
        </p:txBody>
      </p:sp>
      <p:sp>
        <p:nvSpPr>
          <p:cNvPr id="21" name="Marcador de texto 20"/>
          <p:cNvSpPr>
            <a:spLocks noGrp="1"/>
          </p:cNvSpPr>
          <p:nvPr>
            <p:ph type="body" sz="quarter" idx="13" hasCustomPrompt="1"/>
          </p:nvPr>
        </p:nvSpPr>
        <p:spPr>
          <a:xfrm>
            <a:off x="350517" y="2361293"/>
            <a:ext cx="8360824" cy="537697"/>
          </a:xfrm>
        </p:spPr>
        <p:txBody>
          <a:bodyPr>
            <a:normAutofit/>
          </a:bodyPr>
          <a:lstStyle>
            <a:lvl1pPr marL="0" indent="0">
              <a:buNone/>
              <a:defRPr sz="2800" baseline="0">
                <a:solidFill>
                  <a:srgbClr val="95B3D7"/>
                </a:solidFill>
                <a:latin typeface="+mj-lt"/>
              </a:defRPr>
            </a:lvl1pPr>
          </a:lstStyle>
          <a:p>
            <a:pPr lvl="0"/>
            <a:r>
              <a:rPr lang="es-ES_tradnl" dirty="0" smtClean="0"/>
              <a:t>Nombre de División</a:t>
            </a:r>
            <a:endParaRPr lang="es-ES" dirty="0"/>
          </a:p>
        </p:txBody>
      </p:sp>
    </p:spTree>
    <p:extLst>
      <p:ext uri="{BB962C8B-B14F-4D97-AF65-F5344CB8AC3E}">
        <p14:creationId xmlns:p14="http://schemas.microsoft.com/office/powerpoint/2010/main" val="1625445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p>
            <a:fld id="{183C0E44-C951-4FC4-9F86-41581D2C8119}" type="datetime1">
              <a:rPr lang="en-US" smtClean="0">
                <a:solidFill>
                  <a:prstClr val="black">
                    <a:tint val="75000"/>
                  </a:prstClr>
                </a:solidFill>
              </a:rPr>
              <a:pPr/>
              <a:t>9/14/2016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59655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54521" y="4406912"/>
            <a:ext cx="7940192" cy="1362075"/>
          </a:xfrm>
        </p:spPr>
        <p:txBody>
          <a:bodyPr anchor="t"/>
          <a:lstStyle>
            <a:lvl1pPr algn="l">
              <a:defRPr sz="4000" b="1" cap="all"/>
            </a:lvl1pPr>
          </a:lstStyle>
          <a:p>
            <a:r>
              <a:rPr lang="en-US" smtClean="0"/>
              <a:t>Click to edit Master title style</a:t>
            </a:r>
            <a:endParaRPr lang="es-ES"/>
          </a:p>
        </p:txBody>
      </p:sp>
      <p:sp>
        <p:nvSpPr>
          <p:cNvPr id="3" name="Marcador de texto 2"/>
          <p:cNvSpPr>
            <a:spLocks noGrp="1"/>
          </p:cNvSpPr>
          <p:nvPr>
            <p:ph type="body" idx="1"/>
          </p:nvPr>
        </p:nvSpPr>
        <p:spPr>
          <a:xfrm>
            <a:off x="554521" y="2906713"/>
            <a:ext cx="794019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Marcador de fecha 3"/>
          <p:cNvSpPr>
            <a:spLocks noGrp="1"/>
          </p:cNvSpPr>
          <p:nvPr>
            <p:ph type="dt" sz="half" idx="10"/>
          </p:nvPr>
        </p:nvSpPr>
        <p:spPr/>
        <p:txBody>
          <a:bodyPr/>
          <a:lstStyle/>
          <a:p>
            <a:fld id="{797EADAC-D371-4436-95DE-7394ECB7F8E5}" type="datetime1">
              <a:rPr lang="en-US" smtClean="0">
                <a:solidFill>
                  <a:prstClr val="black">
                    <a:tint val="75000"/>
                  </a:prstClr>
                </a:solidFill>
              </a:rPr>
              <a:pPr/>
              <a:t>9/14/2016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833C8DE-8512-F740-8AB8-C2E0C9C676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840595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sz="half" idx="1"/>
          </p:nvPr>
        </p:nvSpPr>
        <p:spPr>
          <a:xfrm>
            <a:off x="379805" y="1600206"/>
            <a:ext cx="41159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Marcador de contenido 3"/>
          <p:cNvSpPr>
            <a:spLocks noGrp="1"/>
          </p:cNvSpPr>
          <p:nvPr>
            <p:ph sz="half" idx="2"/>
          </p:nvPr>
        </p:nvSpPr>
        <p:spPr>
          <a:xfrm>
            <a:off x="4648200" y="1600206"/>
            <a:ext cx="39415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Marcador de fecha 4"/>
          <p:cNvSpPr>
            <a:spLocks noGrp="1"/>
          </p:cNvSpPr>
          <p:nvPr>
            <p:ph type="dt" sz="half" idx="10"/>
          </p:nvPr>
        </p:nvSpPr>
        <p:spPr/>
        <p:txBody>
          <a:bodyPr/>
          <a:lstStyle/>
          <a:p>
            <a:fld id="{2FF9ACBE-8043-4257-AA8D-A27FD2E621E3}" type="datetime1">
              <a:rPr lang="en-US" smtClean="0">
                <a:solidFill>
                  <a:prstClr val="black">
                    <a:tint val="75000"/>
                  </a:prstClr>
                </a:solidFill>
              </a:rPr>
              <a:pPr/>
              <a:t>9/14/2016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465026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Click to edit Master title style</a:t>
            </a:r>
            <a:endParaRPr lang="es-ES" dirty="0"/>
          </a:p>
        </p:txBody>
      </p:sp>
      <p:sp>
        <p:nvSpPr>
          <p:cNvPr id="3" name="Marcador de texto 2"/>
          <p:cNvSpPr>
            <a:spLocks noGrp="1"/>
          </p:cNvSpPr>
          <p:nvPr>
            <p:ph type="body" idx="1"/>
          </p:nvPr>
        </p:nvSpPr>
        <p:spPr>
          <a:xfrm>
            <a:off x="379809" y="1731881"/>
            <a:ext cx="41175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Marcador de contenido 3"/>
          <p:cNvSpPr>
            <a:spLocks noGrp="1"/>
          </p:cNvSpPr>
          <p:nvPr>
            <p:ph sz="half" idx="2"/>
          </p:nvPr>
        </p:nvSpPr>
        <p:spPr>
          <a:xfrm>
            <a:off x="379809" y="2371643"/>
            <a:ext cx="41175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Marcador de texto 4"/>
          <p:cNvSpPr>
            <a:spLocks noGrp="1"/>
          </p:cNvSpPr>
          <p:nvPr>
            <p:ph type="body" sz="quarter" idx="3"/>
          </p:nvPr>
        </p:nvSpPr>
        <p:spPr>
          <a:xfrm>
            <a:off x="4645031" y="1758713"/>
            <a:ext cx="39612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Marcador de contenido 5"/>
          <p:cNvSpPr>
            <a:spLocks noGrp="1"/>
          </p:cNvSpPr>
          <p:nvPr>
            <p:ph sz="quarter" idx="4"/>
          </p:nvPr>
        </p:nvSpPr>
        <p:spPr>
          <a:xfrm>
            <a:off x="4645031" y="2398475"/>
            <a:ext cx="39612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Marcador de fecha 6"/>
          <p:cNvSpPr>
            <a:spLocks noGrp="1"/>
          </p:cNvSpPr>
          <p:nvPr>
            <p:ph type="dt" sz="half" idx="10"/>
          </p:nvPr>
        </p:nvSpPr>
        <p:spPr/>
        <p:txBody>
          <a:bodyPr/>
          <a:lstStyle/>
          <a:p>
            <a:fld id="{42919CA4-5394-4337-954B-5EFDC3DED119}" type="datetime1">
              <a:rPr lang="en-US" smtClean="0">
                <a:solidFill>
                  <a:prstClr val="black">
                    <a:tint val="75000"/>
                  </a:prstClr>
                </a:solidFill>
              </a:rPr>
              <a:pPr/>
              <a:t>9/14/2016</a:t>
            </a:fld>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757244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fecha 2"/>
          <p:cNvSpPr>
            <a:spLocks noGrp="1"/>
          </p:cNvSpPr>
          <p:nvPr>
            <p:ph type="dt" sz="half" idx="10"/>
          </p:nvPr>
        </p:nvSpPr>
        <p:spPr/>
        <p:txBody>
          <a:bodyPr/>
          <a:lstStyle/>
          <a:p>
            <a:fld id="{BDD66CB0-8C33-41D4-9D83-BD5F365208C7}" type="datetime1">
              <a:rPr lang="en-US" smtClean="0">
                <a:solidFill>
                  <a:prstClr val="black">
                    <a:tint val="75000"/>
                  </a:prstClr>
                </a:solidFill>
              </a:rPr>
              <a:pPr/>
              <a:t>9/14/2016</a:t>
            </a:fld>
            <a:endParaRPr lang="en-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91806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228600" y="1428736"/>
            <a:ext cx="8704263"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del </a:t>
            </a:r>
            <a:r>
              <a:rPr lang="en-US" dirty="0" err="1" smtClean="0"/>
              <a:t>patrón</a:t>
            </a:r>
            <a:endParaRPr lang="en-US" dirty="0" smtClean="0"/>
          </a:p>
          <a:p>
            <a:pPr lvl="1"/>
            <a:r>
              <a:rPr lang="en-US" dirty="0" smtClean="0"/>
              <a:t>Segundo </a:t>
            </a:r>
            <a:r>
              <a:rPr lang="en-US" dirty="0" err="1" smtClean="0"/>
              <a:t>nivel</a:t>
            </a:r>
            <a:endParaRPr lang="en-US" dirty="0" smtClean="0"/>
          </a:p>
          <a:p>
            <a:pPr lvl="2"/>
            <a:r>
              <a:rPr lang="en-US" dirty="0" err="1" smtClean="0"/>
              <a:t>Tercer</a:t>
            </a:r>
            <a:r>
              <a:rPr lang="en-US" dirty="0" smtClean="0"/>
              <a:t> </a:t>
            </a:r>
            <a:r>
              <a:rPr lang="en-US" dirty="0" err="1" smtClean="0"/>
              <a:t>nivel</a:t>
            </a:r>
            <a:endParaRPr lang="en-US" dirty="0" smtClean="0"/>
          </a:p>
          <a:p>
            <a:pPr lvl="3"/>
            <a:r>
              <a:rPr lang="en-US" dirty="0" smtClean="0"/>
              <a:t>Cuarto </a:t>
            </a:r>
            <a:r>
              <a:rPr lang="en-US" dirty="0" err="1" smtClean="0"/>
              <a:t>nivel</a:t>
            </a:r>
            <a:endParaRPr lang="en-US" dirty="0" smtClean="0"/>
          </a:p>
          <a:p>
            <a:pPr lvl="4"/>
            <a:r>
              <a:rPr lang="en-US" dirty="0" err="1" smtClean="0"/>
              <a:t>Quinto</a:t>
            </a:r>
            <a:r>
              <a:rPr lang="en-US" dirty="0" smtClean="0"/>
              <a:t> </a:t>
            </a:r>
            <a:r>
              <a:rPr lang="en-US" dirty="0" err="1" smtClean="0"/>
              <a:t>nivel</a:t>
            </a:r>
            <a:endParaRPr lang="en-US" dirty="0" smtClean="0"/>
          </a:p>
        </p:txBody>
      </p:sp>
      <p:sp>
        <p:nvSpPr>
          <p:cNvPr id="5126" name="Rectangle 7"/>
          <p:cNvSpPr>
            <a:spLocks noGrp="1" noChangeArrowheads="1"/>
          </p:cNvSpPr>
          <p:nvPr>
            <p:ph type="title"/>
          </p:nvPr>
        </p:nvSpPr>
        <p:spPr bwMode="auto">
          <a:xfrm>
            <a:off x="214282" y="857232"/>
            <a:ext cx="8786874"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cambiar</a:t>
            </a:r>
            <a:r>
              <a:rPr lang="en-US" dirty="0" smtClean="0"/>
              <a:t> el </a:t>
            </a:r>
            <a:r>
              <a:rPr lang="en-US" dirty="0" err="1" smtClean="0"/>
              <a:t>estilo</a:t>
            </a:r>
            <a:r>
              <a:rPr lang="en-US" dirty="0" smtClean="0"/>
              <a:t> de </a:t>
            </a:r>
            <a:r>
              <a:rPr lang="en-US" dirty="0" err="1" smtClean="0"/>
              <a:t>título</a:t>
            </a:r>
            <a:r>
              <a:rPr lang="en-US" dirty="0" smtClean="0"/>
              <a:t>	</a:t>
            </a:r>
          </a:p>
        </p:txBody>
      </p:sp>
    </p:spTree>
    <p:extLst>
      <p:ext uri="{BB962C8B-B14F-4D97-AF65-F5344CB8AC3E}">
        <p14:creationId xmlns:p14="http://schemas.microsoft.com/office/powerpoint/2010/main" val="105260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rtl="0" eaLnBrk="1" fontAlgn="base" hangingPunct="1">
        <a:spcBef>
          <a:spcPct val="0"/>
        </a:spcBef>
        <a:spcAft>
          <a:spcPct val="0"/>
        </a:spcAft>
        <a:defRPr sz="4000" b="1">
          <a:solidFill>
            <a:srgbClr val="000066"/>
          </a:solidFill>
          <a:latin typeface="Franklin Gothic Book" pitchFamily="34" charset="0"/>
          <a:ea typeface="+mj-ea"/>
          <a:cs typeface="+mj-cs"/>
        </a:defRPr>
      </a:lvl1pPr>
      <a:lvl2pPr algn="l" rtl="0" eaLnBrk="1" fontAlgn="base" hangingPunct="1">
        <a:spcBef>
          <a:spcPct val="0"/>
        </a:spcBef>
        <a:spcAft>
          <a:spcPct val="0"/>
        </a:spcAft>
        <a:defRPr sz="4400">
          <a:solidFill>
            <a:srgbClr val="000066"/>
          </a:solidFill>
          <a:latin typeface="Palatino Linotype" pitchFamily="18" charset="0"/>
        </a:defRPr>
      </a:lvl2pPr>
      <a:lvl3pPr algn="l" rtl="0" eaLnBrk="1" fontAlgn="base" hangingPunct="1">
        <a:spcBef>
          <a:spcPct val="0"/>
        </a:spcBef>
        <a:spcAft>
          <a:spcPct val="0"/>
        </a:spcAft>
        <a:defRPr sz="4400">
          <a:solidFill>
            <a:srgbClr val="000066"/>
          </a:solidFill>
          <a:latin typeface="Palatino Linotype" pitchFamily="18" charset="0"/>
        </a:defRPr>
      </a:lvl3pPr>
      <a:lvl4pPr algn="l" rtl="0" eaLnBrk="1" fontAlgn="base" hangingPunct="1">
        <a:spcBef>
          <a:spcPct val="0"/>
        </a:spcBef>
        <a:spcAft>
          <a:spcPct val="0"/>
        </a:spcAft>
        <a:defRPr sz="4400">
          <a:solidFill>
            <a:srgbClr val="000066"/>
          </a:solidFill>
          <a:latin typeface="Palatino Linotype" pitchFamily="18" charset="0"/>
        </a:defRPr>
      </a:lvl4pPr>
      <a:lvl5pPr algn="l" rtl="0" eaLnBrk="1" fontAlgn="base" hangingPunct="1">
        <a:spcBef>
          <a:spcPct val="0"/>
        </a:spcBef>
        <a:spcAft>
          <a:spcPct val="0"/>
        </a:spcAft>
        <a:defRPr sz="4400">
          <a:solidFill>
            <a:srgbClr val="000066"/>
          </a:solidFill>
          <a:latin typeface="Palatino Linotype" pitchFamily="18" charset="0"/>
        </a:defRPr>
      </a:lvl5pPr>
      <a:lvl6pPr marL="457200" algn="l" rtl="0" eaLnBrk="1" fontAlgn="base" hangingPunct="1">
        <a:spcBef>
          <a:spcPct val="0"/>
        </a:spcBef>
        <a:spcAft>
          <a:spcPct val="0"/>
        </a:spcAft>
        <a:defRPr sz="4400">
          <a:solidFill>
            <a:srgbClr val="000066"/>
          </a:solidFill>
          <a:latin typeface="Palatino Linotype" pitchFamily="18" charset="0"/>
        </a:defRPr>
      </a:lvl6pPr>
      <a:lvl7pPr marL="914400" algn="l" rtl="0" eaLnBrk="1" fontAlgn="base" hangingPunct="1">
        <a:spcBef>
          <a:spcPct val="0"/>
        </a:spcBef>
        <a:spcAft>
          <a:spcPct val="0"/>
        </a:spcAft>
        <a:defRPr sz="4400">
          <a:solidFill>
            <a:srgbClr val="000066"/>
          </a:solidFill>
          <a:latin typeface="Palatino Linotype" pitchFamily="18" charset="0"/>
        </a:defRPr>
      </a:lvl7pPr>
      <a:lvl8pPr marL="1371600" algn="l" rtl="0" eaLnBrk="1" fontAlgn="base" hangingPunct="1">
        <a:spcBef>
          <a:spcPct val="0"/>
        </a:spcBef>
        <a:spcAft>
          <a:spcPct val="0"/>
        </a:spcAft>
        <a:defRPr sz="4400">
          <a:solidFill>
            <a:srgbClr val="000066"/>
          </a:solidFill>
          <a:latin typeface="Palatino Linotype" pitchFamily="18" charset="0"/>
        </a:defRPr>
      </a:lvl8pPr>
      <a:lvl9pPr marL="1828800" algn="l" rtl="0" eaLnBrk="1" fontAlgn="base" hangingPunct="1">
        <a:spcBef>
          <a:spcPct val="0"/>
        </a:spcBef>
        <a:spcAft>
          <a:spcPct val="0"/>
        </a:spcAft>
        <a:defRPr sz="4400">
          <a:solidFill>
            <a:srgbClr val="000066"/>
          </a:solidFill>
          <a:latin typeface="Palatino Linotype" pitchFamily="18" charset="0"/>
        </a:defRPr>
      </a:lvl9pPr>
    </p:titleStyle>
    <p:bodyStyle>
      <a:lvl1pPr marL="342900" indent="-342900" algn="l" rtl="0" eaLnBrk="1" fontAlgn="base" hangingPunct="1">
        <a:spcBef>
          <a:spcPct val="20000"/>
        </a:spcBef>
        <a:spcAft>
          <a:spcPct val="0"/>
        </a:spcAft>
        <a:buClr>
          <a:srgbClr val="000066"/>
        </a:buClr>
        <a:buSzPct val="80000"/>
        <a:buFont typeface="Wingdings" pitchFamily="2" charset="2"/>
        <a:buChar char="§"/>
        <a:defRPr sz="3200">
          <a:solidFill>
            <a:srgbClr val="000066"/>
          </a:solidFill>
          <a:latin typeface="Franklin Gothic Book" pitchFamily="34" charset="0"/>
          <a:ea typeface="+mn-ea"/>
          <a:cs typeface="+mn-cs"/>
        </a:defRPr>
      </a:lvl1pPr>
      <a:lvl2pPr marL="742950" indent="-285750" algn="l" rtl="0" eaLnBrk="1" fontAlgn="base" hangingPunct="1">
        <a:spcBef>
          <a:spcPct val="20000"/>
        </a:spcBef>
        <a:spcAft>
          <a:spcPct val="0"/>
        </a:spcAft>
        <a:buClr>
          <a:srgbClr val="000066"/>
        </a:buClr>
        <a:buSzPct val="80000"/>
        <a:buFont typeface="Wingdings" pitchFamily="2" charset="2"/>
        <a:buChar char="§"/>
        <a:defRPr sz="2800">
          <a:solidFill>
            <a:srgbClr val="000066"/>
          </a:solidFill>
          <a:latin typeface="Franklin Gothic Book" pitchFamily="34" charset="0"/>
        </a:defRPr>
      </a:lvl2pPr>
      <a:lvl3pPr marL="1143000" indent="-228600" algn="l" rtl="0" eaLnBrk="1" fontAlgn="base" hangingPunct="1">
        <a:spcBef>
          <a:spcPct val="20000"/>
        </a:spcBef>
        <a:spcAft>
          <a:spcPct val="0"/>
        </a:spcAft>
        <a:buClr>
          <a:srgbClr val="000066"/>
        </a:buClr>
        <a:buSzPct val="80000"/>
        <a:buFont typeface="Wingdings" pitchFamily="2" charset="2"/>
        <a:buChar char="§"/>
        <a:defRPr sz="2400">
          <a:solidFill>
            <a:srgbClr val="000066"/>
          </a:solidFill>
          <a:latin typeface="Franklin Gothic Book" pitchFamily="34" charset="0"/>
        </a:defRPr>
      </a:lvl3pPr>
      <a:lvl4pPr marL="16002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Franklin Gothic Book" pitchFamily="34" charset="0"/>
        </a:defRPr>
      </a:lvl4pPr>
      <a:lvl5pPr marL="20574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Franklin Gothic Book" pitchFamily="34" charset="0"/>
        </a:defRPr>
      </a:lvl5pPr>
      <a:lvl6pPr marL="25146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6pPr>
      <a:lvl7pPr marL="29718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7pPr>
      <a:lvl8pPr marL="34290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8pPr>
      <a:lvl9pPr marL="38862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79809" y="457200"/>
            <a:ext cx="8209957"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379809" y="1600200"/>
            <a:ext cx="8209957" cy="467866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394592"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74E8878-15C3-4EB0-9083-AE07A2F385BF}" type="datetime1">
              <a:rPr lang="en-US" smtClean="0">
                <a:solidFill>
                  <a:prstClr val="black">
                    <a:tint val="75000"/>
                  </a:prstClr>
                </a:solidFill>
              </a:rPr>
              <a:pPr defTabSz="457200"/>
              <a:t>9/14/2016</a:t>
            </a:fld>
            <a:endParaRPr lang="en-US" dirty="0">
              <a:solidFill>
                <a:prstClr val="black">
                  <a:tint val="75000"/>
                </a:prstClr>
              </a:solidFill>
            </a:endParaRPr>
          </a:p>
        </p:txBody>
      </p:sp>
      <p:sp>
        <p:nvSpPr>
          <p:cNvPr id="5" name="Marcador de pie de página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Marcador de número de diapositiva 5"/>
          <p:cNvSpPr>
            <a:spLocks noGrp="1"/>
          </p:cNvSpPr>
          <p:nvPr>
            <p:ph type="sldNum" sz="quarter" idx="4"/>
          </p:nvPr>
        </p:nvSpPr>
        <p:spPr>
          <a:xfrm>
            <a:off x="6472704"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F40B41D-FD10-4A38-B39B-626510BD49B7}" type="slidenum">
              <a:rPr lang="en-US" smtClean="0">
                <a:solidFill>
                  <a:prstClr val="black">
                    <a:tint val="75000"/>
                  </a:prstClr>
                </a:solidFill>
              </a:rPr>
              <a:pPr defTabSz="457200"/>
              <a:t>‹Nº›</a:t>
            </a:fld>
            <a:endParaRPr lang="en-US" dirty="0">
              <a:solidFill>
                <a:prstClr val="black">
                  <a:tint val="75000"/>
                </a:prstClr>
              </a:solidFill>
            </a:endParaRPr>
          </a:p>
        </p:txBody>
      </p:sp>
      <p:sp>
        <p:nvSpPr>
          <p:cNvPr id="8" name="Rectángulo 7"/>
          <p:cNvSpPr/>
          <p:nvPr/>
        </p:nvSpPr>
        <p:spPr>
          <a:xfrm>
            <a:off x="379810" y="12"/>
            <a:ext cx="8209957" cy="319039"/>
          </a:xfrm>
          <a:prstGeom prst="rect">
            <a:avLst/>
          </a:prstGeom>
          <a:solidFill>
            <a:schemeClr val="tx2">
              <a:lumMod val="75000"/>
            </a:schemeClr>
          </a:solidFill>
          <a:effectLst/>
          <a:scene3d>
            <a:camera prst="orthographicFront">
              <a:rot lat="0" lon="0" rev="0"/>
            </a:camera>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Tree>
    <p:extLst>
      <p:ext uri="{BB962C8B-B14F-4D97-AF65-F5344CB8AC3E}">
        <p14:creationId xmlns:p14="http://schemas.microsoft.com/office/powerpoint/2010/main" val="39683165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6.wmf"/><Relationship Id="rId12" Type="http://schemas.openxmlformats.org/officeDocument/2006/relationships/image" Target="../media/image22.png"/><Relationship Id="rId2" Type="http://schemas.openxmlformats.org/officeDocument/2006/relationships/slideLayout" Target="../slideLayouts/slideLayout5.xml"/><Relationship Id="rId16" Type="http://schemas.openxmlformats.org/officeDocument/2006/relationships/image" Target="../media/image26.png"/><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20.jpe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 Target="slide25.xml"/><Relationship Id="rId5" Type="http://schemas.openxmlformats.org/officeDocument/2006/relationships/slideLayout" Target="../slideLayouts/slideLayout10.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044552"/>
            <a:ext cx="7848872" cy="1752600"/>
          </a:xfrm>
        </p:spPr>
        <p:txBody>
          <a:bodyPr>
            <a:normAutofit fontScale="70000" lnSpcReduction="20000"/>
          </a:bodyPr>
          <a:lstStyle/>
          <a:p>
            <a:r>
              <a:rPr lang="es-ES" sz="2800" dirty="0"/>
              <a:t>Proyecto estratégico de mejora de procesos de gestión de </a:t>
            </a:r>
            <a:r>
              <a:rPr lang="es-ES" sz="2800" dirty="0" smtClean="0"/>
              <a:t>trámites</a:t>
            </a:r>
          </a:p>
          <a:p>
            <a:endParaRPr lang="en-US" sz="2800" dirty="0" smtClean="0">
              <a:latin typeface="+mj-lt"/>
              <a:cs typeface="Times New Roman" panose="02020603050405020304" pitchFamily="18" charset="0"/>
            </a:endParaRPr>
          </a:p>
          <a:p>
            <a:r>
              <a:rPr lang="en-US" sz="2800" dirty="0" err="1" smtClean="0">
                <a:latin typeface="+mj-lt"/>
                <a:cs typeface="Times New Roman" panose="02020603050405020304" pitchFamily="18" charset="0"/>
              </a:rPr>
              <a:t>Servicio</a:t>
            </a:r>
            <a:r>
              <a:rPr lang="en-US" sz="2800" dirty="0" smtClean="0">
                <a:latin typeface="+mj-lt"/>
                <a:cs typeface="Times New Roman" panose="02020603050405020304" pitchFamily="18" charset="0"/>
              </a:rPr>
              <a:t> de </a:t>
            </a:r>
            <a:r>
              <a:rPr lang="en-US" sz="2800" dirty="0" err="1" smtClean="0">
                <a:latin typeface="+mj-lt"/>
                <a:cs typeface="Times New Roman" panose="02020603050405020304" pitchFamily="18" charset="0"/>
              </a:rPr>
              <a:t>Registro</a:t>
            </a:r>
            <a:r>
              <a:rPr lang="en-US" sz="2800" dirty="0" smtClean="0">
                <a:latin typeface="+mj-lt"/>
                <a:cs typeface="Times New Roman" panose="02020603050405020304" pitchFamily="18" charset="0"/>
              </a:rPr>
              <a:t> y </a:t>
            </a:r>
            <a:r>
              <a:rPr lang="en-US" sz="2800" dirty="0" err="1">
                <a:latin typeface="+mj-lt"/>
                <a:cs typeface="Times New Roman" panose="02020603050405020304" pitchFamily="18" charset="0"/>
              </a:rPr>
              <a:t>A</a:t>
            </a:r>
            <a:r>
              <a:rPr lang="en-US" sz="2800" dirty="0" err="1" smtClean="0">
                <a:latin typeface="+mj-lt"/>
                <a:cs typeface="Times New Roman" panose="02020603050405020304" pitchFamily="18" charset="0"/>
              </a:rPr>
              <a:t>ctualización</a:t>
            </a:r>
            <a:r>
              <a:rPr lang="en-US" sz="2800" dirty="0" smtClean="0">
                <a:latin typeface="+mj-lt"/>
                <a:cs typeface="Times New Roman" panose="02020603050405020304" pitchFamily="18" charset="0"/>
              </a:rPr>
              <a:t> de Roles </a:t>
            </a:r>
          </a:p>
          <a:p>
            <a:r>
              <a:rPr lang="en-US" sz="2800" dirty="0" smtClean="0">
                <a:latin typeface="+mj-lt"/>
                <a:cs typeface="Times New Roman" panose="02020603050405020304" pitchFamily="18" charset="0"/>
              </a:rPr>
              <a:t>para </a:t>
            </a:r>
            <a:r>
              <a:rPr lang="en-US" sz="2800" dirty="0" err="1" smtClean="0">
                <a:latin typeface="+mj-lt"/>
                <a:cs typeface="Times New Roman" panose="02020603050405020304" pitchFamily="18" charset="0"/>
              </a:rPr>
              <a:t>Entidades</a:t>
            </a:r>
            <a:r>
              <a:rPr lang="en-US" sz="2800" dirty="0" smtClean="0">
                <a:latin typeface="+mj-lt"/>
                <a:cs typeface="Times New Roman" panose="02020603050405020304" pitchFamily="18" charset="0"/>
              </a:rPr>
              <a:t> </a:t>
            </a:r>
            <a:r>
              <a:rPr lang="en-US" sz="2800" dirty="0" err="1" smtClean="0">
                <a:latin typeface="+mj-lt"/>
                <a:cs typeface="Times New Roman" panose="02020603050405020304" pitchFamily="18" charset="0"/>
              </a:rPr>
              <a:t>supervisadas</a:t>
            </a:r>
            <a:r>
              <a:rPr lang="en-US" sz="2800" dirty="0" smtClean="0">
                <a:latin typeface="+mj-lt"/>
                <a:cs typeface="Times New Roman" panose="02020603050405020304" pitchFamily="18" charset="0"/>
              </a:rPr>
              <a:t> y </a:t>
            </a:r>
            <a:r>
              <a:rPr lang="en-US" sz="2800" dirty="0" err="1" smtClean="0">
                <a:latin typeface="+mj-lt"/>
                <a:cs typeface="Times New Roman" panose="02020603050405020304" pitchFamily="18" charset="0"/>
              </a:rPr>
              <a:t>fiscalizadas</a:t>
            </a:r>
            <a:r>
              <a:rPr lang="en-US" sz="2800" dirty="0" smtClean="0">
                <a:latin typeface="+mj-lt"/>
                <a:cs typeface="Times New Roman" panose="02020603050405020304" pitchFamily="18" charset="0"/>
              </a:rPr>
              <a:t> </a:t>
            </a:r>
            <a:r>
              <a:rPr lang="en-US" sz="2800" dirty="0" err="1" smtClean="0">
                <a:latin typeface="+mj-lt"/>
                <a:cs typeface="Times New Roman" panose="02020603050405020304" pitchFamily="18" charset="0"/>
              </a:rPr>
              <a:t>por</a:t>
            </a:r>
            <a:r>
              <a:rPr lang="en-US" sz="2800" dirty="0" smtClean="0">
                <a:latin typeface="+mj-lt"/>
                <a:cs typeface="Times New Roman" panose="02020603050405020304" pitchFamily="18" charset="0"/>
              </a:rPr>
              <a:t> SUGEF</a:t>
            </a:r>
            <a:endParaRPr lang="en-US" sz="2800" dirty="0">
              <a:latin typeface="+mj-lt"/>
              <a:cs typeface="Times New Roman" panose="02020603050405020304" pitchFamily="18" charset="0"/>
            </a:endParaRPr>
          </a:p>
          <a:p>
            <a:r>
              <a:rPr lang="es-CR" sz="2000" dirty="0" smtClean="0">
                <a:latin typeface="+mj-lt"/>
                <a:cs typeface="Times New Roman" panose="02020603050405020304" pitchFamily="18" charset="0"/>
              </a:rPr>
              <a:t>Setiembre</a:t>
            </a:r>
            <a:r>
              <a:rPr lang="es-CR" sz="2000" dirty="0" smtClean="0">
                <a:solidFill>
                  <a:schemeClr val="tx1"/>
                </a:solidFill>
                <a:latin typeface="+mj-lt"/>
                <a:cs typeface="Times New Roman" panose="02020603050405020304" pitchFamily="18" charset="0"/>
              </a:rPr>
              <a:t> 2016</a:t>
            </a:r>
            <a:endParaRPr lang="es-CR" sz="2000" dirty="0">
              <a:solidFill>
                <a:schemeClr val="tx1"/>
              </a:solidFill>
              <a:latin typeface="+mj-lt"/>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08720"/>
            <a:ext cx="3133725" cy="609600"/>
          </a:xfrm>
          <a:prstGeom prst="rect">
            <a:avLst/>
          </a:prstGeom>
        </p:spPr>
      </p:pic>
    </p:spTree>
    <p:extLst>
      <p:ext uri="{BB962C8B-B14F-4D97-AF65-F5344CB8AC3E}">
        <p14:creationId xmlns:p14="http://schemas.microsoft.com/office/powerpoint/2010/main" val="179553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1187624" y="3140969"/>
            <a:ext cx="2664296" cy="345638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2" name="Título 1"/>
          <p:cNvSpPr>
            <a:spLocks noGrp="1"/>
          </p:cNvSpPr>
          <p:nvPr>
            <p:ph type="title"/>
          </p:nvPr>
        </p:nvSpPr>
        <p:spPr>
          <a:xfrm>
            <a:off x="379809" y="260648"/>
            <a:ext cx="8209957" cy="746134"/>
          </a:xfrm>
        </p:spPr>
        <p:txBody>
          <a:bodyPr>
            <a:normAutofit/>
          </a:bodyPr>
          <a:lstStyle/>
          <a:p>
            <a:r>
              <a:rPr lang="es-CR" sz="3600" dirty="0" smtClean="0"/>
              <a:t>Clase de datos </a:t>
            </a:r>
            <a:r>
              <a:rPr lang="es-CR" sz="3600" i="1" dirty="0" smtClean="0"/>
              <a:t>registro y control</a:t>
            </a:r>
            <a:endParaRPr lang="es-CR" sz="3600" i="1" dirty="0"/>
          </a:p>
        </p:txBody>
      </p:sp>
      <p:sp>
        <p:nvSpPr>
          <p:cNvPr id="3" name="Marcador de número de diapositiva 2"/>
          <p:cNvSpPr>
            <a:spLocks noGrp="1"/>
          </p:cNvSpPr>
          <p:nvPr>
            <p:ph type="sldNum" sz="quarter" idx="12"/>
          </p:nvPr>
        </p:nvSpPr>
        <p:spPr>
          <a:xfrm>
            <a:off x="6588224" y="6453336"/>
            <a:ext cx="2133600" cy="365125"/>
          </a:xfrm>
        </p:spPr>
        <p:txBody>
          <a:bodyPr/>
          <a:lstStyle/>
          <a:p>
            <a:fld id="{CF40B41D-FD10-4A38-B39B-626510BD49B7}" type="slidenum">
              <a:rPr lang="en-US" smtClean="0">
                <a:solidFill>
                  <a:prstClr val="black">
                    <a:tint val="75000"/>
                  </a:prstClr>
                </a:solidFill>
              </a:rPr>
              <a:pPr/>
              <a:t>10</a:t>
            </a:fld>
            <a:endParaRPr lang="en-US">
              <a:solidFill>
                <a:prstClr val="black">
                  <a:tint val="75000"/>
                </a:prstClr>
              </a:solidFill>
            </a:endParaRPr>
          </a:p>
        </p:txBody>
      </p:sp>
      <p:sp>
        <p:nvSpPr>
          <p:cNvPr id="4" name="Tarjeta 3"/>
          <p:cNvSpPr/>
          <p:nvPr/>
        </p:nvSpPr>
        <p:spPr>
          <a:xfrm>
            <a:off x="498742" y="722788"/>
            <a:ext cx="7972089" cy="1834515"/>
          </a:xfrm>
          <a:prstGeom prst="flowChartPunchedCard">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R" dirty="0" smtClean="0">
                <a:solidFill>
                  <a:schemeClr val="dk1"/>
                </a:solidFill>
                <a:latin typeface="Calibri Light" panose="020F0302020204030204" pitchFamily="34" charset="0"/>
              </a:rPr>
              <a:t>Clase </a:t>
            </a:r>
            <a:r>
              <a:rPr lang="es-CR" dirty="0">
                <a:solidFill>
                  <a:schemeClr val="dk1"/>
                </a:solidFill>
                <a:latin typeface="Calibri Light" panose="020F0302020204030204" pitchFamily="34" charset="0"/>
              </a:rPr>
              <a:t>de datos por medio de la cual se reporta información general de las entidades, en su mayoría información cualitativa referentes a conformación de Juntas Directivas o Consejo de administración, puestos ejecutivos, comités, accionistas, auditorías internas, vínculos por consanguinidad y afinidad y dependencias entre otra</a:t>
            </a:r>
            <a:r>
              <a:rPr lang="es-CR" dirty="0" smtClean="0">
                <a:solidFill>
                  <a:schemeClr val="dk1"/>
                </a:solidFill>
                <a:latin typeface="Calibri Light" panose="020F0302020204030204" pitchFamily="34" charset="0"/>
              </a:rPr>
              <a:t>.  </a:t>
            </a:r>
            <a:endParaRPr lang="es-CR" dirty="0">
              <a:solidFill>
                <a:schemeClr val="dk1"/>
              </a:solidFill>
              <a:latin typeface="Calibri Light" panose="020F0302020204030204" pitchFamily="34" charset="0"/>
            </a:endParaRPr>
          </a:p>
          <a:p>
            <a:pPr marL="285750" indent="-285750">
              <a:buFont typeface="Arial" panose="020B0604020202020204" pitchFamily="34" charset="0"/>
              <a:buChar char="•"/>
            </a:pPr>
            <a:endParaRPr lang="es-CR" dirty="0">
              <a:solidFill>
                <a:schemeClr val="dk1"/>
              </a:solidFill>
              <a:latin typeface="Calibri Light" panose="020F0302020204030204" pitchFamily="34" charset="0"/>
            </a:endParaRPr>
          </a:p>
        </p:txBody>
      </p:sp>
      <p:sp>
        <p:nvSpPr>
          <p:cNvPr id="5" name="CuadroTexto 4"/>
          <p:cNvSpPr txBox="1"/>
          <p:nvPr/>
        </p:nvSpPr>
        <p:spPr>
          <a:xfrm>
            <a:off x="729352" y="2434569"/>
            <a:ext cx="4448910" cy="369332"/>
          </a:xfrm>
          <a:prstGeom prst="rect">
            <a:avLst/>
          </a:prstGeom>
          <a:noFill/>
        </p:spPr>
        <p:txBody>
          <a:bodyPr wrap="none" rtlCol="0">
            <a:spAutoFit/>
          </a:bodyPr>
          <a:lstStyle/>
          <a:p>
            <a:r>
              <a:rPr lang="es-CR" b="1" dirty="0" err="1" smtClean="0"/>
              <a:t>XMLs</a:t>
            </a:r>
            <a:r>
              <a:rPr lang="es-CR" b="1" dirty="0" smtClean="0"/>
              <a:t> </a:t>
            </a:r>
            <a:r>
              <a:rPr lang="es-ES" b="1" dirty="0" smtClean="0"/>
              <a:t>de la clase de datos </a:t>
            </a:r>
            <a:r>
              <a:rPr lang="es-CR" b="1" i="1" dirty="0"/>
              <a:t>r</a:t>
            </a:r>
            <a:r>
              <a:rPr lang="es-CR" b="1" i="1" dirty="0" smtClean="0"/>
              <a:t>egistro y control</a:t>
            </a:r>
            <a:endParaRPr lang="es-CR" b="1" i="1" dirty="0"/>
          </a:p>
        </p:txBody>
      </p:sp>
      <p:sp>
        <p:nvSpPr>
          <p:cNvPr id="10" name="CuadroTexto 9"/>
          <p:cNvSpPr txBox="1"/>
          <p:nvPr/>
        </p:nvSpPr>
        <p:spPr>
          <a:xfrm>
            <a:off x="1331640" y="3313112"/>
            <a:ext cx="1938864" cy="1754326"/>
          </a:xfrm>
          <a:prstGeom prst="rect">
            <a:avLst/>
          </a:prstGeom>
          <a:noFill/>
        </p:spPr>
        <p:txBody>
          <a:bodyPr wrap="none" rtlCol="0">
            <a:spAutoFit/>
          </a:bodyPr>
          <a:lstStyle/>
          <a:p>
            <a:r>
              <a:rPr lang="es-ES_tradnl" sz="1200" dirty="0" smtClean="0"/>
              <a:t>Junta Directiva</a:t>
            </a:r>
          </a:p>
          <a:p>
            <a:r>
              <a:rPr lang="es-CR" sz="1200" dirty="0"/>
              <a:t>Puestos ejecutivos</a:t>
            </a:r>
          </a:p>
          <a:p>
            <a:r>
              <a:rPr lang="es-CR" sz="1200" dirty="0"/>
              <a:t>Consejo de administración</a:t>
            </a:r>
          </a:p>
          <a:p>
            <a:r>
              <a:rPr lang="es-CR" sz="1200" dirty="0"/>
              <a:t>Facultad Puestos</a:t>
            </a:r>
          </a:p>
          <a:p>
            <a:r>
              <a:rPr lang="es-CR" sz="1200" dirty="0"/>
              <a:t>Puestos Comités</a:t>
            </a:r>
          </a:p>
          <a:p>
            <a:r>
              <a:rPr lang="es-CR" sz="1200" dirty="0"/>
              <a:t>Auditoria interna</a:t>
            </a:r>
          </a:p>
          <a:p>
            <a:r>
              <a:rPr lang="es-CR" sz="1200" dirty="0"/>
              <a:t>Tabla puestos</a:t>
            </a:r>
          </a:p>
          <a:p>
            <a:r>
              <a:rPr lang="es-CR" sz="1200" dirty="0"/>
              <a:t>Personas puestos externos</a:t>
            </a:r>
          </a:p>
          <a:p>
            <a:r>
              <a:rPr lang="es-CR" sz="1200" dirty="0" smtClean="0"/>
              <a:t>Accionistas</a:t>
            </a:r>
            <a:endParaRPr lang="es-CR" sz="1200" dirty="0"/>
          </a:p>
        </p:txBody>
      </p:sp>
      <p:sp>
        <p:nvSpPr>
          <p:cNvPr id="11" name="CuadroTexto 10"/>
          <p:cNvSpPr txBox="1"/>
          <p:nvPr/>
        </p:nvSpPr>
        <p:spPr>
          <a:xfrm>
            <a:off x="1331640" y="4996333"/>
            <a:ext cx="2389693" cy="1384995"/>
          </a:xfrm>
          <a:prstGeom prst="rect">
            <a:avLst/>
          </a:prstGeom>
          <a:noFill/>
        </p:spPr>
        <p:txBody>
          <a:bodyPr wrap="none" rtlCol="0">
            <a:spAutoFit/>
          </a:bodyPr>
          <a:lstStyle/>
          <a:p>
            <a:r>
              <a:rPr lang="es-ES" sz="1200" dirty="0"/>
              <a:t>Información </a:t>
            </a:r>
            <a:r>
              <a:rPr lang="es-ES" sz="1200" dirty="0" smtClean="0"/>
              <a:t>Asociados</a:t>
            </a:r>
            <a:endParaRPr lang="es-ES" sz="1200" dirty="0"/>
          </a:p>
          <a:p>
            <a:r>
              <a:rPr lang="es-ES" sz="1200" dirty="0"/>
              <a:t>Información Socios</a:t>
            </a:r>
            <a:endParaRPr lang="es-CR" sz="1200" dirty="0"/>
          </a:p>
          <a:p>
            <a:r>
              <a:rPr lang="es-CR" sz="1200" dirty="0"/>
              <a:t>Banco Corresponsal</a:t>
            </a:r>
          </a:p>
          <a:p>
            <a:r>
              <a:rPr lang="es-CR" sz="1200" dirty="0"/>
              <a:t>Capital Social</a:t>
            </a:r>
          </a:p>
          <a:p>
            <a:r>
              <a:rPr lang="es-CR" sz="1200" dirty="0"/>
              <a:t>Dependencias</a:t>
            </a:r>
          </a:p>
          <a:p>
            <a:r>
              <a:rPr lang="es-CR" sz="1200" dirty="0" smtClean="0"/>
              <a:t>Direcciones Notificación</a:t>
            </a:r>
            <a:endParaRPr lang="es-CR" sz="1200" dirty="0"/>
          </a:p>
          <a:p>
            <a:r>
              <a:rPr lang="es-CR" sz="1200" dirty="0" smtClean="0"/>
              <a:t>Vínculos Consanguinidad Afinidad</a:t>
            </a:r>
            <a:endParaRPr lang="es-CR" sz="1200" dirty="0"/>
          </a:p>
        </p:txBody>
      </p:sp>
      <p:sp>
        <p:nvSpPr>
          <p:cNvPr id="12" name="CuadroTexto 11"/>
          <p:cNvSpPr txBox="1"/>
          <p:nvPr/>
        </p:nvSpPr>
        <p:spPr>
          <a:xfrm>
            <a:off x="3995936" y="3923764"/>
            <a:ext cx="2508608" cy="646331"/>
          </a:xfrm>
          <a:prstGeom prst="rect">
            <a:avLst/>
          </a:prstGeom>
          <a:noFill/>
        </p:spPr>
        <p:txBody>
          <a:bodyPr wrap="square" rtlCol="0">
            <a:spAutoFit/>
          </a:bodyPr>
          <a:lstStyle/>
          <a:p>
            <a:r>
              <a:rPr lang="es-ES_tradnl" dirty="0" err="1" smtClean="0"/>
              <a:t>XMLs</a:t>
            </a:r>
            <a:r>
              <a:rPr lang="es-ES_tradnl" dirty="0" smtClean="0"/>
              <a:t> relacionados con Principales Puestos</a:t>
            </a:r>
            <a:endParaRPr lang="es-ES_tradnl" dirty="0"/>
          </a:p>
        </p:txBody>
      </p:sp>
      <p:sp>
        <p:nvSpPr>
          <p:cNvPr id="13" name="CuadroTexto 12"/>
          <p:cNvSpPr txBox="1"/>
          <p:nvPr/>
        </p:nvSpPr>
        <p:spPr>
          <a:xfrm>
            <a:off x="4047535" y="5241974"/>
            <a:ext cx="2324665" cy="923330"/>
          </a:xfrm>
          <a:prstGeom prst="rect">
            <a:avLst/>
          </a:prstGeom>
          <a:noFill/>
        </p:spPr>
        <p:txBody>
          <a:bodyPr wrap="square" rtlCol="0">
            <a:spAutoFit/>
          </a:bodyPr>
          <a:lstStyle/>
          <a:p>
            <a:r>
              <a:rPr lang="es-ES_tradnl" dirty="0" smtClean="0"/>
              <a:t>Otra información no considerada en este proyecto</a:t>
            </a:r>
          </a:p>
        </p:txBody>
      </p:sp>
      <p:sp>
        <p:nvSpPr>
          <p:cNvPr id="6" name="Cerrar llave 5"/>
          <p:cNvSpPr/>
          <p:nvPr/>
        </p:nvSpPr>
        <p:spPr>
          <a:xfrm>
            <a:off x="3414520" y="3356992"/>
            <a:ext cx="437400" cy="15841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
        <p:nvSpPr>
          <p:cNvPr id="14" name="Cerrar llave 13"/>
          <p:cNvSpPr/>
          <p:nvPr/>
        </p:nvSpPr>
        <p:spPr>
          <a:xfrm>
            <a:off x="3414520" y="4985048"/>
            <a:ext cx="437400" cy="134111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
        <p:nvSpPr>
          <p:cNvPr id="7" name="CuadroTexto 6"/>
          <p:cNvSpPr txBox="1"/>
          <p:nvPr/>
        </p:nvSpPr>
        <p:spPr>
          <a:xfrm>
            <a:off x="6732240" y="4067780"/>
            <a:ext cx="1878528" cy="369332"/>
          </a:xfrm>
          <a:prstGeom prst="rect">
            <a:avLst/>
          </a:prstGeom>
          <a:noFill/>
        </p:spPr>
        <p:txBody>
          <a:bodyPr wrap="none" rtlCol="0">
            <a:spAutoFit/>
          </a:bodyPr>
          <a:lstStyle/>
          <a:p>
            <a:r>
              <a:rPr lang="es-CR" dirty="0" smtClean="0"/>
              <a:t>Ingresa por Roles</a:t>
            </a:r>
            <a:endParaRPr lang="es-CR" dirty="0"/>
          </a:p>
        </p:txBody>
      </p:sp>
      <p:sp>
        <p:nvSpPr>
          <p:cNvPr id="15" name="CuadroTexto 14"/>
          <p:cNvSpPr txBox="1"/>
          <p:nvPr/>
        </p:nvSpPr>
        <p:spPr>
          <a:xfrm>
            <a:off x="6804248" y="5507940"/>
            <a:ext cx="2252657" cy="923330"/>
          </a:xfrm>
          <a:prstGeom prst="rect">
            <a:avLst/>
          </a:prstGeom>
          <a:noFill/>
        </p:spPr>
        <p:txBody>
          <a:bodyPr wrap="square" rtlCol="0">
            <a:spAutoFit/>
          </a:bodyPr>
          <a:lstStyle/>
          <a:p>
            <a:r>
              <a:rPr lang="es-CR" dirty="0" smtClean="0"/>
              <a:t>Continua por:   </a:t>
            </a:r>
          </a:p>
          <a:p>
            <a:pPr marL="285750" indent="-285750">
              <a:buFontTx/>
              <a:buChar char="-"/>
            </a:pPr>
            <a:r>
              <a:rPr lang="es-CR" dirty="0" smtClean="0"/>
              <a:t>SICVECA  </a:t>
            </a:r>
          </a:p>
          <a:p>
            <a:pPr marL="285750" indent="-285750">
              <a:buFontTx/>
              <a:buChar char="-"/>
            </a:pPr>
            <a:r>
              <a:rPr lang="es-CR" dirty="0" smtClean="0"/>
              <a:t>Correspondencia</a:t>
            </a:r>
            <a:endParaRPr lang="es-CR" dirty="0"/>
          </a:p>
        </p:txBody>
      </p:sp>
      <p:cxnSp>
        <p:nvCxnSpPr>
          <p:cNvPr id="9" name="Conector recto de flecha 8"/>
          <p:cNvCxnSpPr>
            <a:stCxn id="12" idx="3"/>
          </p:cNvCxnSpPr>
          <p:nvPr/>
        </p:nvCxnSpPr>
        <p:spPr>
          <a:xfrm flipV="1">
            <a:off x="6504544" y="4246929"/>
            <a:ext cx="22769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a:stCxn id="13" idx="3"/>
          </p:cNvCxnSpPr>
          <p:nvPr/>
        </p:nvCxnSpPr>
        <p:spPr>
          <a:xfrm>
            <a:off x="6372200" y="5703639"/>
            <a:ext cx="360040" cy="72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729352" y="2803901"/>
            <a:ext cx="7992472" cy="307777"/>
          </a:xfrm>
          <a:prstGeom prst="rect">
            <a:avLst/>
          </a:prstGeom>
        </p:spPr>
        <p:txBody>
          <a:bodyPr wrap="square">
            <a:spAutoFit/>
          </a:bodyPr>
          <a:lstStyle/>
          <a:p>
            <a:r>
              <a:rPr lang="es-CR" sz="1400" dirty="0" smtClean="0"/>
              <a:t>Contiene 16 </a:t>
            </a:r>
            <a:r>
              <a:rPr lang="es-CR" sz="1400" dirty="0" err="1"/>
              <a:t>XMLs</a:t>
            </a:r>
            <a:r>
              <a:rPr lang="es-CR" sz="1400" dirty="0"/>
              <a:t>, de esos </a:t>
            </a:r>
            <a:r>
              <a:rPr lang="es-CR" sz="1400" b="1" dirty="0"/>
              <a:t>9</a:t>
            </a:r>
            <a:r>
              <a:rPr lang="es-CR" sz="1400" b="1" dirty="0" smtClean="0"/>
              <a:t> </a:t>
            </a:r>
            <a:r>
              <a:rPr lang="es-CR" sz="1400" b="1" dirty="0"/>
              <a:t>están relacionados con puestos</a:t>
            </a:r>
          </a:p>
        </p:txBody>
      </p:sp>
      <p:sp>
        <p:nvSpPr>
          <p:cNvPr id="8" name="7 CuadroTexto"/>
          <p:cNvSpPr txBox="1"/>
          <p:nvPr/>
        </p:nvSpPr>
        <p:spPr>
          <a:xfrm>
            <a:off x="6725920" y="2434569"/>
            <a:ext cx="1878528" cy="646331"/>
          </a:xfrm>
          <a:prstGeom prst="rect">
            <a:avLst/>
          </a:prstGeom>
          <a:noFill/>
        </p:spPr>
        <p:txBody>
          <a:bodyPr wrap="square" rtlCol="0">
            <a:spAutoFit/>
          </a:bodyPr>
          <a:lstStyle/>
          <a:p>
            <a:r>
              <a:rPr lang="es-CR" b="1" dirty="0" smtClean="0"/>
              <a:t>XML Registro y Control Grupos</a:t>
            </a:r>
            <a:endParaRPr lang="es-CR" b="1" dirty="0"/>
          </a:p>
        </p:txBody>
      </p:sp>
      <p:cxnSp>
        <p:nvCxnSpPr>
          <p:cNvPr id="19" name="18 Conector recto de flecha"/>
          <p:cNvCxnSpPr>
            <a:stCxn id="8" idx="2"/>
            <a:endCxn id="7" idx="0"/>
          </p:cNvCxnSpPr>
          <p:nvPr/>
        </p:nvCxnSpPr>
        <p:spPr>
          <a:xfrm>
            <a:off x="7665184" y="3080900"/>
            <a:ext cx="6320" cy="986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22 CuadroTexto"/>
          <p:cNvSpPr txBox="1"/>
          <p:nvPr/>
        </p:nvSpPr>
        <p:spPr>
          <a:xfrm>
            <a:off x="7728300" y="3313112"/>
            <a:ext cx="1039772" cy="276999"/>
          </a:xfrm>
          <a:prstGeom prst="rect">
            <a:avLst/>
          </a:prstGeom>
          <a:noFill/>
        </p:spPr>
        <p:txBody>
          <a:bodyPr wrap="none" rtlCol="0">
            <a:spAutoFit/>
          </a:bodyPr>
          <a:lstStyle/>
          <a:p>
            <a:r>
              <a:rPr lang="es-CR" sz="1200" dirty="0" smtClean="0"/>
              <a:t>Parcialmente</a:t>
            </a:r>
            <a:endParaRPr lang="es-CR" sz="1200" dirty="0"/>
          </a:p>
        </p:txBody>
      </p:sp>
      <p:sp>
        <p:nvSpPr>
          <p:cNvPr id="21" name="Cerrar llave 20"/>
          <p:cNvSpPr/>
          <p:nvPr/>
        </p:nvSpPr>
        <p:spPr>
          <a:xfrm>
            <a:off x="2968124" y="3356992"/>
            <a:ext cx="437400" cy="121310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
        <p:nvSpPr>
          <p:cNvPr id="22" name="CuadroTexto 21"/>
          <p:cNvSpPr txBox="1"/>
          <p:nvPr/>
        </p:nvSpPr>
        <p:spPr>
          <a:xfrm>
            <a:off x="3355570" y="3833230"/>
            <a:ext cx="488152" cy="276999"/>
          </a:xfrm>
          <a:prstGeom prst="rect">
            <a:avLst/>
          </a:prstGeom>
          <a:noFill/>
        </p:spPr>
        <p:txBody>
          <a:bodyPr wrap="square" rtlCol="0">
            <a:spAutoFit/>
          </a:bodyPr>
          <a:lstStyle/>
          <a:p>
            <a:r>
              <a:rPr lang="es-CR" sz="1200" dirty="0" smtClean="0">
                <a:solidFill>
                  <a:schemeClr val="accent6">
                    <a:lumMod val="75000"/>
                  </a:schemeClr>
                </a:solidFill>
              </a:rPr>
              <a:t>V1</a:t>
            </a:r>
            <a:endParaRPr lang="es-CR" sz="1200" dirty="0">
              <a:solidFill>
                <a:schemeClr val="accent6">
                  <a:lumMod val="75000"/>
                </a:schemeClr>
              </a:solidFill>
            </a:endParaRPr>
          </a:p>
        </p:txBody>
      </p:sp>
      <p:sp>
        <p:nvSpPr>
          <p:cNvPr id="25" name="Cerrar llave 24"/>
          <p:cNvSpPr/>
          <p:nvPr/>
        </p:nvSpPr>
        <p:spPr>
          <a:xfrm>
            <a:off x="2968124" y="4581380"/>
            <a:ext cx="446396" cy="3597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
        <p:nvSpPr>
          <p:cNvPr id="26" name="CuadroTexto 25"/>
          <p:cNvSpPr txBox="1"/>
          <p:nvPr/>
        </p:nvSpPr>
        <p:spPr>
          <a:xfrm>
            <a:off x="3355570" y="4630523"/>
            <a:ext cx="488152" cy="276999"/>
          </a:xfrm>
          <a:prstGeom prst="rect">
            <a:avLst/>
          </a:prstGeom>
          <a:noFill/>
        </p:spPr>
        <p:txBody>
          <a:bodyPr wrap="square" rtlCol="0">
            <a:spAutoFit/>
          </a:bodyPr>
          <a:lstStyle/>
          <a:p>
            <a:r>
              <a:rPr lang="es-CR" sz="1200" dirty="0" smtClean="0">
                <a:solidFill>
                  <a:schemeClr val="accent6">
                    <a:lumMod val="75000"/>
                  </a:schemeClr>
                </a:solidFill>
              </a:rPr>
              <a:t>V2</a:t>
            </a:r>
            <a:endParaRPr lang="es-CR" sz="1200" dirty="0">
              <a:solidFill>
                <a:schemeClr val="accent6">
                  <a:lumMod val="75000"/>
                </a:schemeClr>
              </a:solidFill>
            </a:endParaRPr>
          </a:p>
        </p:txBody>
      </p:sp>
    </p:spTree>
    <p:extLst>
      <p:ext uri="{BB962C8B-B14F-4D97-AF65-F5344CB8AC3E}">
        <p14:creationId xmlns:p14="http://schemas.microsoft.com/office/powerpoint/2010/main" val="294285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3" y="407773"/>
            <a:ext cx="7800221" cy="459002"/>
          </a:xfrm>
        </p:spPr>
        <p:txBody>
          <a:bodyPr>
            <a:noAutofit/>
          </a:bodyPr>
          <a:lstStyle/>
          <a:p>
            <a:r>
              <a:rPr lang="es-ES" sz="3000" dirty="0" smtClean="0"/>
              <a:t>Trámite Actualización de roles </a:t>
            </a:r>
            <a:endParaRPr lang="es-ES" sz="3000" dirty="0"/>
          </a:p>
        </p:txBody>
      </p:sp>
      <p:sp>
        <p:nvSpPr>
          <p:cNvPr id="4" name="3 Rectángulo"/>
          <p:cNvSpPr/>
          <p:nvPr/>
        </p:nvSpPr>
        <p:spPr>
          <a:xfrm>
            <a:off x="1661811" y="1572582"/>
            <a:ext cx="1177807" cy="6286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Unidad de correspondencia asigna a Director General de Servicios Técnicos</a:t>
            </a:r>
            <a:endParaRPr lang="es-CR" sz="800" dirty="0">
              <a:solidFill>
                <a:srgbClr val="000000"/>
              </a:solidFill>
            </a:endParaRPr>
          </a:p>
        </p:txBody>
      </p:sp>
      <p:cxnSp>
        <p:nvCxnSpPr>
          <p:cNvPr id="9" name="8 Conector recto de flecha"/>
          <p:cNvCxnSpPr>
            <a:stCxn id="3" idx="3"/>
            <a:endCxn id="4" idx="1"/>
          </p:cNvCxnSpPr>
          <p:nvPr/>
        </p:nvCxnSpPr>
        <p:spPr>
          <a:xfrm flipV="1">
            <a:off x="1213062" y="1886926"/>
            <a:ext cx="448749" cy="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6 Conector recto de flecha"/>
          <p:cNvCxnSpPr>
            <a:stCxn id="4" idx="3"/>
            <a:endCxn id="16" idx="1"/>
          </p:cNvCxnSpPr>
          <p:nvPr/>
        </p:nvCxnSpPr>
        <p:spPr>
          <a:xfrm>
            <a:off x="2839618" y="1886926"/>
            <a:ext cx="251223" cy="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20 Conector recto de flecha"/>
          <p:cNvCxnSpPr>
            <a:stCxn id="16" idx="3"/>
            <a:endCxn id="20" idx="1"/>
          </p:cNvCxnSpPr>
          <p:nvPr/>
        </p:nvCxnSpPr>
        <p:spPr>
          <a:xfrm>
            <a:off x="4232682" y="1886981"/>
            <a:ext cx="339879" cy="12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24 Conector recto de flecha"/>
          <p:cNvCxnSpPr>
            <a:stCxn id="20" idx="3"/>
            <a:endCxn id="24" idx="1"/>
          </p:cNvCxnSpPr>
          <p:nvPr/>
        </p:nvCxnSpPr>
        <p:spPr>
          <a:xfrm flipV="1">
            <a:off x="5714402" y="1882861"/>
            <a:ext cx="360846" cy="53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48 Conector recto de flecha"/>
          <p:cNvCxnSpPr>
            <a:stCxn id="24" idx="3"/>
            <a:endCxn id="30" idx="1"/>
          </p:cNvCxnSpPr>
          <p:nvPr/>
        </p:nvCxnSpPr>
        <p:spPr>
          <a:xfrm>
            <a:off x="7217089" y="1882861"/>
            <a:ext cx="251223" cy="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60 Conector recto de flecha"/>
          <p:cNvCxnSpPr>
            <a:stCxn id="30" idx="2"/>
            <a:endCxn id="50" idx="0"/>
          </p:cNvCxnSpPr>
          <p:nvPr/>
        </p:nvCxnSpPr>
        <p:spPr>
          <a:xfrm flipH="1">
            <a:off x="8005229" y="2206419"/>
            <a:ext cx="34004" cy="505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62 Conector recto de flecha"/>
          <p:cNvCxnSpPr>
            <a:stCxn id="50" idx="1"/>
            <a:endCxn id="58" idx="3"/>
          </p:cNvCxnSpPr>
          <p:nvPr/>
        </p:nvCxnSpPr>
        <p:spPr>
          <a:xfrm flipH="1">
            <a:off x="7217090" y="2987693"/>
            <a:ext cx="284925" cy="30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8" name="227 Grupo"/>
          <p:cNvGrpSpPr/>
          <p:nvPr/>
        </p:nvGrpSpPr>
        <p:grpSpPr>
          <a:xfrm>
            <a:off x="199808" y="1457729"/>
            <a:ext cx="1013254" cy="684376"/>
            <a:chOff x="199808" y="1047025"/>
            <a:chExt cx="1013254" cy="684376"/>
          </a:xfrm>
        </p:grpSpPr>
        <p:sp>
          <p:nvSpPr>
            <p:cNvPr id="3" name="2 Rectángulo"/>
            <p:cNvSpPr/>
            <p:nvPr/>
          </p:nvSpPr>
          <p:spPr>
            <a:xfrm>
              <a:off x="199808" y="1222154"/>
              <a:ext cx="1013254" cy="5092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800" dirty="0" smtClean="0">
                  <a:solidFill>
                    <a:srgbClr val="000000"/>
                  </a:solidFill>
                </a:rPr>
                <a:t>Entidad remite documentación digitalizada</a:t>
              </a:r>
              <a:endParaRPr lang="es-CR" sz="800" dirty="0">
                <a:solidFill>
                  <a:srgbClr val="000000"/>
                </a:solidFill>
              </a:endParaRPr>
            </a:p>
          </p:txBody>
        </p:sp>
        <p:pic>
          <p:nvPicPr>
            <p:cNvPr id="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44" y="1047025"/>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96" y="1051859"/>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28" y="1052410"/>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57" y="1056452"/>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74" name="73 Conector recto de flecha"/>
          <p:cNvCxnSpPr>
            <a:stCxn id="58" idx="1"/>
            <a:endCxn id="72" idx="3"/>
          </p:cNvCxnSpPr>
          <p:nvPr/>
        </p:nvCxnSpPr>
        <p:spPr>
          <a:xfrm flipH="1" flipV="1">
            <a:off x="5700452" y="3018313"/>
            <a:ext cx="37479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77 Conector recto de flecha"/>
          <p:cNvCxnSpPr>
            <a:stCxn id="72" idx="1"/>
            <a:endCxn id="75" idx="3"/>
          </p:cNvCxnSpPr>
          <p:nvPr/>
        </p:nvCxnSpPr>
        <p:spPr>
          <a:xfrm flipH="1">
            <a:off x="4232682" y="3018313"/>
            <a:ext cx="32592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79 Conector recto de flecha"/>
          <p:cNvCxnSpPr>
            <a:stCxn id="75" idx="2"/>
            <a:endCxn id="76" idx="0"/>
          </p:cNvCxnSpPr>
          <p:nvPr/>
        </p:nvCxnSpPr>
        <p:spPr>
          <a:xfrm flipH="1">
            <a:off x="3661759" y="3331351"/>
            <a:ext cx="3" cy="4811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82 Conector recto de flecha"/>
          <p:cNvCxnSpPr>
            <a:stCxn id="76" idx="1"/>
            <a:endCxn id="81" idx="3"/>
          </p:cNvCxnSpPr>
          <p:nvPr/>
        </p:nvCxnSpPr>
        <p:spPr>
          <a:xfrm flipH="1">
            <a:off x="1254542" y="4125504"/>
            <a:ext cx="1836296" cy="240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86 Conector recto de flecha"/>
          <p:cNvCxnSpPr>
            <a:stCxn id="81" idx="0"/>
            <a:endCxn id="89" idx="2"/>
          </p:cNvCxnSpPr>
          <p:nvPr/>
        </p:nvCxnSpPr>
        <p:spPr>
          <a:xfrm flipV="1">
            <a:off x="683622" y="3138134"/>
            <a:ext cx="8398" cy="6983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91 Conector recto de flecha"/>
          <p:cNvCxnSpPr>
            <a:stCxn id="3" idx="2"/>
            <a:endCxn id="89" idx="0"/>
          </p:cNvCxnSpPr>
          <p:nvPr/>
        </p:nvCxnSpPr>
        <p:spPr>
          <a:xfrm flipH="1">
            <a:off x="692020" y="2142105"/>
            <a:ext cx="14415" cy="486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93 Conector angular"/>
          <p:cNvCxnSpPr>
            <a:stCxn id="89" idx="3"/>
            <a:endCxn id="4" idx="2"/>
          </p:cNvCxnSpPr>
          <p:nvPr/>
        </p:nvCxnSpPr>
        <p:spPr>
          <a:xfrm flipV="1">
            <a:off x="1206885" y="2201269"/>
            <a:ext cx="1043830" cy="68224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101 Conector angular"/>
          <p:cNvCxnSpPr>
            <a:stCxn id="4" idx="0"/>
            <a:endCxn id="30" idx="0"/>
          </p:cNvCxnSpPr>
          <p:nvPr/>
        </p:nvCxnSpPr>
        <p:spPr>
          <a:xfrm rot="5400000" flipH="1" flipV="1">
            <a:off x="5138715" y="-1327936"/>
            <a:ext cx="12519" cy="5788518"/>
          </a:xfrm>
          <a:prstGeom prst="bentConnector3">
            <a:avLst>
              <a:gd name="adj1" fmla="val 1926024"/>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7" name="106 Conector angular"/>
          <p:cNvCxnSpPr/>
          <p:nvPr/>
        </p:nvCxnSpPr>
        <p:spPr>
          <a:xfrm flipV="1">
            <a:off x="1260429" y="2147720"/>
            <a:ext cx="1049869" cy="781097"/>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pic>
        <p:nvPicPr>
          <p:cNvPr id="60" name="Picture 4" descr="http://servicios.cfia.or.cr/digitalhelp/uploads/5/5/9/1/5591858/41608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76" y="3575290"/>
            <a:ext cx="567378" cy="240629"/>
          </a:xfrm>
          <a:prstGeom prst="rect">
            <a:avLst/>
          </a:prstGeom>
          <a:noFill/>
          <a:extLst>
            <a:ext uri="{909E8E84-426E-40DD-AFC4-6F175D3DCCD1}">
              <a14:hiddenFill xmlns:a14="http://schemas.microsoft.com/office/drawing/2010/main">
                <a:solidFill>
                  <a:srgbClr val="FFFFFF"/>
                </a:solidFill>
              </a14:hiddenFill>
            </a:ext>
          </a:extLst>
        </p:spPr>
      </p:pic>
      <p:grpSp>
        <p:nvGrpSpPr>
          <p:cNvPr id="130" name="129 Grupo"/>
          <p:cNvGrpSpPr/>
          <p:nvPr/>
        </p:nvGrpSpPr>
        <p:grpSpPr>
          <a:xfrm>
            <a:off x="7502015" y="2712186"/>
            <a:ext cx="1133929" cy="551013"/>
            <a:chOff x="7844801" y="2835486"/>
            <a:chExt cx="1219758" cy="612252"/>
          </a:xfrm>
        </p:grpSpPr>
        <p:sp>
          <p:nvSpPr>
            <p:cNvPr id="50" name="49 Decisión"/>
            <p:cNvSpPr/>
            <p:nvPr/>
          </p:nvSpPr>
          <p:spPr>
            <a:xfrm>
              <a:off x="7844801" y="2835486"/>
              <a:ext cx="1082606" cy="612252"/>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sz="600" dirty="0">
                <a:solidFill>
                  <a:schemeClr val="tx1"/>
                </a:solidFill>
              </a:endParaRPr>
            </a:p>
          </p:txBody>
        </p:sp>
        <p:sp>
          <p:nvSpPr>
            <p:cNvPr id="129" name="128 CuadroTexto"/>
            <p:cNvSpPr txBox="1"/>
            <p:nvPr/>
          </p:nvSpPr>
          <p:spPr>
            <a:xfrm>
              <a:off x="7913754" y="2964076"/>
              <a:ext cx="1150805" cy="253916"/>
            </a:xfrm>
            <a:prstGeom prst="rect">
              <a:avLst/>
            </a:prstGeom>
            <a:noFill/>
          </p:spPr>
          <p:txBody>
            <a:bodyPr wrap="square" rtlCol="0">
              <a:spAutoFit/>
            </a:bodyPr>
            <a:lstStyle/>
            <a:p>
              <a:r>
                <a:rPr lang="es-CR" sz="1050" dirty="0" err="1" smtClean="0"/>
                <a:t>Inf</a:t>
              </a:r>
              <a:r>
                <a:rPr lang="es-CR" sz="1050" dirty="0" smtClean="0"/>
                <a:t> completa</a:t>
              </a:r>
              <a:endParaRPr lang="es-CR" sz="1050" dirty="0"/>
            </a:p>
          </p:txBody>
        </p:sp>
      </p:grpSp>
      <p:sp>
        <p:nvSpPr>
          <p:cNvPr id="134" name="133 CuadroTexto"/>
          <p:cNvSpPr txBox="1"/>
          <p:nvPr/>
        </p:nvSpPr>
        <p:spPr>
          <a:xfrm>
            <a:off x="8043318" y="3336918"/>
            <a:ext cx="296876" cy="261610"/>
          </a:xfrm>
          <a:prstGeom prst="rect">
            <a:avLst/>
          </a:prstGeom>
          <a:noFill/>
        </p:spPr>
        <p:txBody>
          <a:bodyPr wrap="none" rtlCol="0">
            <a:spAutoFit/>
          </a:bodyPr>
          <a:lstStyle/>
          <a:p>
            <a:r>
              <a:rPr lang="es-CR" sz="1050" dirty="0" smtClean="0"/>
              <a:t>Si</a:t>
            </a:r>
            <a:endParaRPr lang="es-CR" sz="1050" dirty="0"/>
          </a:p>
        </p:txBody>
      </p:sp>
      <p:sp>
        <p:nvSpPr>
          <p:cNvPr id="135" name="134 CuadroTexto"/>
          <p:cNvSpPr txBox="1"/>
          <p:nvPr/>
        </p:nvSpPr>
        <p:spPr>
          <a:xfrm>
            <a:off x="7356741" y="2715299"/>
            <a:ext cx="351378" cy="261610"/>
          </a:xfrm>
          <a:prstGeom prst="rect">
            <a:avLst/>
          </a:prstGeom>
          <a:noFill/>
        </p:spPr>
        <p:txBody>
          <a:bodyPr wrap="none" rtlCol="0">
            <a:spAutoFit/>
          </a:bodyPr>
          <a:lstStyle/>
          <a:p>
            <a:r>
              <a:rPr lang="es-CR" sz="1050" dirty="0" smtClean="0"/>
              <a:t>No</a:t>
            </a:r>
            <a:endParaRPr lang="es-CR" sz="1050" dirty="0"/>
          </a:p>
        </p:txBody>
      </p:sp>
      <p:cxnSp>
        <p:nvCxnSpPr>
          <p:cNvPr id="155" name="154 Conector recto de flecha"/>
          <p:cNvCxnSpPr/>
          <p:nvPr/>
        </p:nvCxnSpPr>
        <p:spPr>
          <a:xfrm>
            <a:off x="2770011" y="1935367"/>
            <a:ext cx="320830" cy="198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8" name="157 Conector recto de flecha"/>
          <p:cNvCxnSpPr/>
          <p:nvPr/>
        </p:nvCxnSpPr>
        <p:spPr>
          <a:xfrm>
            <a:off x="4232682" y="1941293"/>
            <a:ext cx="339879" cy="125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7" name="166 Conector recto de flecha"/>
          <p:cNvCxnSpPr/>
          <p:nvPr/>
        </p:nvCxnSpPr>
        <p:spPr>
          <a:xfrm flipV="1">
            <a:off x="5714403" y="1942544"/>
            <a:ext cx="360846" cy="537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3" name="172 Conector recto de flecha"/>
          <p:cNvCxnSpPr/>
          <p:nvPr/>
        </p:nvCxnSpPr>
        <p:spPr>
          <a:xfrm>
            <a:off x="7233940" y="1947928"/>
            <a:ext cx="251223" cy="3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4" name="173 Conector recto de flecha"/>
          <p:cNvCxnSpPr/>
          <p:nvPr/>
        </p:nvCxnSpPr>
        <p:spPr>
          <a:xfrm>
            <a:off x="8175939" y="2206419"/>
            <a:ext cx="4085" cy="50576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8" name="177 Conector recto de flecha"/>
          <p:cNvCxnSpPr>
            <a:stCxn id="50" idx="2"/>
            <a:endCxn id="175" idx="0"/>
          </p:cNvCxnSpPr>
          <p:nvPr/>
        </p:nvCxnSpPr>
        <p:spPr>
          <a:xfrm>
            <a:off x="8005229" y="3263199"/>
            <a:ext cx="53249" cy="1480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4" name="183 Conector recto de flecha"/>
          <p:cNvCxnSpPr>
            <a:stCxn id="175" idx="2"/>
            <a:endCxn id="112" idx="0"/>
          </p:cNvCxnSpPr>
          <p:nvPr/>
        </p:nvCxnSpPr>
        <p:spPr>
          <a:xfrm>
            <a:off x="8058478" y="5369587"/>
            <a:ext cx="6546" cy="313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9" name="188 Conector recto de flecha"/>
          <p:cNvCxnSpPr>
            <a:endCxn id="136" idx="3"/>
          </p:cNvCxnSpPr>
          <p:nvPr/>
        </p:nvCxnSpPr>
        <p:spPr>
          <a:xfrm flipH="1" flipV="1">
            <a:off x="5859511" y="5969749"/>
            <a:ext cx="414137" cy="1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2" name="211 Conector angular"/>
          <p:cNvCxnSpPr>
            <a:stCxn id="136" idx="1"/>
          </p:cNvCxnSpPr>
          <p:nvPr/>
        </p:nvCxnSpPr>
        <p:spPr>
          <a:xfrm rot="10800000" flipV="1">
            <a:off x="4471032" y="5969748"/>
            <a:ext cx="246638" cy="152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49" name="248 Elipse"/>
          <p:cNvSpPr/>
          <p:nvPr/>
        </p:nvSpPr>
        <p:spPr>
          <a:xfrm>
            <a:off x="6335751" y="3745014"/>
            <a:ext cx="993194" cy="4594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700" dirty="0" smtClean="0">
                <a:solidFill>
                  <a:srgbClr val="C00000"/>
                </a:solidFill>
              </a:rPr>
              <a:t>Cierre trámite</a:t>
            </a:r>
          </a:p>
          <a:p>
            <a:pPr algn="ctr"/>
            <a:r>
              <a:rPr lang="es-CR" sz="700" dirty="0" smtClean="0">
                <a:solidFill>
                  <a:srgbClr val="C00000"/>
                </a:solidFill>
              </a:rPr>
              <a:t>Rechazado</a:t>
            </a:r>
            <a:endParaRPr lang="es-CR" sz="700" dirty="0">
              <a:solidFill>
                <a:srgbClr val="C00000"/>
              </a:solidFill>
            </a:endParaRPr>
          </a:p>
        </p:txBody>
      </p:sp>
      <p:cxnSp>
        <p:nvCxnSpPr>
          <p:cNvPr id="251" name="250 Conector recto de flecha"/>
          <p:cNvCxnSpPr>
            <a:stCxn id="50" idx="1"/>
            <a:endCxn id="249" idx="7"/>
          </p:cNvCxnSpPr>
          <p:nvPr/>
        </p:nvCxnSpPr>
        <p:spPr>
          <a:xfrm flipH="1">
            <a:off x="7183495" y="2987693"/>
            <a:ext cx="318520" cy="82460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nvGrpSpPr>
          <p:cNvPr id="229" name="228 Grupo"/>
          <p:cNvGrpSpPr/>
          <p:nvPr/>
        </p:nvGrpSpPr>
        <p:grpSpPr>
          <a:xfrm>
            <a:off x="177155" y="2576160"/>
            <a:ext cx="1029730" cy="561974"/>
            <a:chOff x="177155" y="2165456"/>
            <a:chExt cx="1029730" cy="561974"/>
          </a:xfrm>
        </p:grpSpPr>
        <p:sp>
          <p:nvSpPr>
            <p:cNvPr id="89" name="88 Rectángulo"/>
            <p:cNvSpPr/>
            <p:nvPr/>
          </p:nvSpPr>
          <p:spPr>
            <a:xfrm>
              <a:off x="177155" y="2218183"/>
              <a:ext cx="1029730" cy="5092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800" dirty="0" smtClean="0">
                  <a:solidFill>
                    <a:srgbClr val="000000"/>
                  </a:solidFill>
                </a:rPr>
                <a:t>Editar/ajustar  documentación</a:t>
              </a:r>
            </a:p>
          </p:txBody>
        </p:sp>
        <p:cxnSp>
          <p:nvCxnSpPr>
            <p:cNvPr id="73" name="72 Conector curvado"/>
            <p:cNvCxnSpPr/>
            <p:nvPr/>
          </p:nvCxnSpPr>
          <p:spPr>
            <a:xfrm rot="5400000" flipH="1" flipV="1">
              <a:off x="896236" y="2052701"/>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0" name="229 Grupo"/>
          <p:cNvGrpSpPr/>
          <p:nvPr/>
        </p:nvGrpSpPr>
        <p:grpSpPr>
          <a:xfrm>
            <a:off x="3090841" y="1552255"/>
            <a:ext cx="1141841" cy="649014"/>
            <a:chOff x="3090841" y="1141551"/>
            <a:chExt cx="1141841" cy="649014"/>
          </a:xfrm>
        </p:grpSpPr>
        <p:sp>
          <p:nvSpPr>
            <p:cNvPr id="16" name="15 Rectángulo"/>
            <p:cNvSpPr/>
            <p:nvPr/>
          </p:nvSpPr>
          <p:spPr>
            <a:xfrm>
              <a:off x="3090841" y="1161988"/>
              <a:ext cx="1141841" cy="6285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Asignar director de </a:t>
              </a:r>
              <a:r>
                <a:rPr lang="es-CR" sz="800" dirty="0" err="1" smtClean="0">
                  <a:solidFill>
                    <a:srgbClr val="000000"/>
                  </a:solidFill>
                </a:rPr>
                <a:t>Inf</a:t>
              </a:r>
              <a:r>
                <a:rPr lang="es-CR" sz="800" dirty="0" smtClean="0">
                  <a:solidFill>
                    <a:srgbClr val="000000"/>
                  </a:solidFill>
                </a:rPr>
                <a:t> crediticia</a:t>
              </a:r>
              <a:endParaRPr lang="es-CR" sz="800" dirty="0">
                <a:solidFill>
                  <a:srgbClr val="000000"/>
                </a:solidFill>
              </a:endParaRPr>
            </a:p>
            <a:p>
              <a:pPr defTabSz="914400"/>
              <a:r>
                <a:rPr lang="es-CR" sz="800" dirty="0" smtClean="0">
                  <a:solidFill>
                    <a:srgbClr val="000000"/>
                  </a:solidFill>
                </a:rPr>
                <a:t>(Director General)</a:t>
              </a:r>
              <a:endParaRPr lang="es-CR" sz="800" dirty="0">
                <a:solidFill>
                  <a:srgbClr val="000000"/>
                </a:solidFill>
              </a:endParaRPr>
            </a:p>
            <a:p>
              <a:pPr defTabSz="914400"/>
              <a:r>
                <a:rPr lang="es-CR" sz="800" dirty="0" smtClean="0">
                  <a:solidFill>
                    <a:srgbClr val="000000"/>
                  </a:solidFill>
                </a:rPr>
                <a:t>Asignada director</a:t>
              </a:r>
              <a:endParaRPr lang="es-CR" sz="800" dirty="0">
                <a:solidFill>
                  <a:srgbClr val="000000"/>
                </a:solidFill>
              </a:endParaRPr>
            </a:p>
          </p:txBody>
        </p:sp>
        <p:cxnSp>
          <p:nvCxnSpPr>
            <p:cNvPr id="77" name="76 Conector curvado"/>
            <p:cNvCxnSpPr/>
            <p:nvPr/>
          </p:nvCxnSpPr>
          <p:spPr>
            <a:xfrm rot="5400000" flipH="1" flipV="1">
              <a:off x="3901903" y="1028796"/>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1" name="230 Grupo"/>
          <p:cNvGrpSpPr/>
          <p:nvPr/>
        </p:nvGrpSpPr>
        <p:grpSpPr>
          <a:xfrm>
            <a:off x="4572561" y="1543787"/>
            <a:ext cx="1141841" cy="657482"/>
            <a:chOff x="4572561" y="1133083"/>
            <a:chExt cx="1141841" cy="657482"/>
          </a:xfrm>
        </p:grpSpPr>
        <p:sp>
          <p:nvSpPr>
            <p:cNvPr id="20" name="19 Rectángulo"/>
            <p:cNvSpPr/>
            <p:nvPr/>
          </p:nvSpPr>
          <p:spPr>
            <a:xfrm>
              <a:off x="4572561" y="1164490"/>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Asignar coordinador estadísticas y publicaciones</a:t>
              </a:r>
              <a:endParaRPr lang="es-CR" sz="800" dirty="0">
                <a:solidFill>
                  <a:srgbClr val="000000"/>
                </a:solidFill>
              </a:endParaRPr>
            </a:p>
            <a:p>
              <a:pPr defTabSz="914400"/>
              <a:r>
                <a:rPr lang="es-CR" sz="800" dirty="0" smtClean="0">
                  <a:solidFill>
                    <a:srgbClr val="000000"/>
                  </a:solidFill>
                </a:rPr>
                <a:t>(Director de </a:t>
              </a:r>
              <a:r>
                <a:rPr lang="es-CR" sz="800" dirty="0" err="1" smtClean="0">
                  <a:solidFill>
                    <a:srgbClr val="000000"/>
                  </a:solidFill>
                </a:rPr>
                <a:t>inf</a:t>
              </a:r>
              <a:r>
                <a:rPr lang="es-CR" sz="800" dirty="0" smtClean="0">
                  <a:solidFill>
                    <a:srgbClr val="000000"/>
                  </a:solidFill>
                </a:rPr>
                <a:t> crediticia)</a:t>
              </a:r>
              <a:endParaRPr lang="es-CR" sz="800" dirty="0">
                <a:solidFill>
                  <a:srgbClr val="000000"/>
                </a:solidFill>
              </a:endParaRPr>
            </a:p>
          </p:txBody>
        </p:sp>
        <p:cxnSp>
          <p:nvCxnSpPr>
            <p:cNvPr id="79" name="78 Conector curvado"/>
            <p:cNvCxnSpPr/>
            <p:nvPr/>
          </p:nvCxnSpPr>
          <p:spPr>
            <a:xfrm rot="5400000" flipH="1" flipV="1">
              <a:off x="5341236" y="1020328"/>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231 Grupo"/>
          <p:cNvGrpSpPr/>
          <p:nvPr/>
        </p:nvGrpSpPr>
        <p:grpSpPr>
          <a:xfrm>
            <a:off x="6075248" y="1564453"/>
            <a:ext cx="1141841" cy="636816"/>
            <a:chOff x="6075248" y="1153749"/>
            <a:chExt cx="1141841" cy="636816"/>
          </a:xfrm>
        </p:grpSpPr>
        <p:sp>
          <p:nvSpPr>
            <p:cNvPr id="24" name="23 Rectángulo"/>
            <p:cNvSpPr/>
            <p:nvPr/>
          </p:nvSpPr>
          <p:spPr>
            <a:xfrm>
              <a:off x="6075248" y="1153749"/>
              <a:ext cx="1141841" cy="6368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Asignar Gestor (Coordinador)</a:t>
              </a:r>
              <a:endParaRPr lang="es-CR" sz="800" dirty="0">
                <a:solidFill>
                  <a:srgbClr val="000000"/>
                </a:solidFill>
              </a:endParaRPr>
            </a:p>
            <a:p>
              <a:pPr defTabSz="914400"/>
              <a:r>
                <a:rPr lang="es-CR" sz="800" dirty="0" smtClean="0">
                  <a:solidFill>
                    <a:srgbClr val="000000"/>
                  </a:solidFill>
                </a:rPr>
                <a:t>Asignada supervisor</a:t>
              </a:r>
              <a:endParaRPr lang="es-CR" sz="800" dirty="0">
                <a:solidFill>
                  <a:srgbClr val="000000"/>
                </a:solidFill>
              </a:endParaRPr>
            </a:p>
          </p:txBody>
        </p:sp>
        <p:cxnSp>
          <p:nvCxnSpPr>
            <p:cNvPr id="82" name="81 Conector curvado"/>
            <p:cNvCxnSpPr/>
            <p:nvPr/>
          </p:nvCxnSpPr>
          <p:spPr>
            <a:xfrm rot="5400000" flipH="1" flipV="1">
              <a:off x="6796457" y="1053644"/>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4" name="233 Grupo"/>
          <p:cNvGrpSpPr/>
          <p:nvPr/>
        </p:nvGrpSpPr>
        <p:grpSpPr>
          <a:xfrm>
            <a:off x="6075249" y="2662074"/>
            <a:ext cx="1141841" cy="669277"/>
            <a:chOff x="6075249" y="2251370"/>
            <a:chExt cx="1141841" cy="669277"/>
          </a:xfrm>
        </p:grpSpPr>
        <p:sp>
          <p:nvSpPr>
            <p:cNvPr id="58" name="57 Rectángulo"/>
            <p:cNvSpPr/>
            <p:nvPr/>
          </p:nvSpPr>
          <p:spPr>
            <a:xfrm>
              <a:off x="6075249" y="2294572"/>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Enviar solicitud de ajuste</a:t>
              </a:r>
            </a:p>
            <a:p>
              <a:pPr defTabSz="914400"/>
              <a:r>
                <a:rPr lang="es-CR" sz="800" dirty="0" smtClean="0">
                  <a:solidFill>
                    <a:srgbClr val="000000"/>
                  </a:solidFill>
                </a:rPr>
                <a:t>(Gestor)</a:t>
              </a:r>
              <a:endParaRPr lang="es-CR" sz="800" dirty="0">
                <a:solidFill>
                  <a:srgbClr val="000000"/>
                </a:solidFill>
              </a:endParaRPr>
            </a:p>
            <a:p>
              <a:pPr defTabSz="914400"/>
              <a:r>
                <a:rPr lang="es-CR" sz="800" dirty="0" smtClean="0">
                  <a:solidFill>
                    <a:srgbClr val="000000"/>
                  </a:solidFill>
                </a:rPr>
                <a:t>Propuesta de oficio</a:t>
              </a:r>
              <a:endParaRPr lang="es-CR" sz="800" dirty="0">
                <a:solidFill>
                  <a:srgbClr val="000000"/>
                </a:solidFill>
              </a:endParaRPr>
            </a:p>
          </p:txBody>
        </p:sp>
        <p:cxnSp>
          <p:nvCxnSpPr>
            <p:cNvPr id="84" name="83 Conector curvado"/>
            <p:cNvCxnSpPr/>
            <p:nvPr/>
          </p:nvCxnSpPr>
          <p:spPr>
            <a:xfrm rot="5400000" flipH="1" flipV="1">
              <a:off x="6622015" y="2138615"/>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3" name="232 Grupo"/>
          <p:cNvGrpSpPr/>
          <p:nvPr/>
        </p:nvGrpSpPr>
        <p:grpSpPr>
          <a:xfrm>
            <a:off x="7468312" y="1414395"/>
            <a:ext cx="1141841" cy="792024"/>
            <a:chOff x="7468312" y="1003691"/>
            <a:chExt cx="1141841" cy="792024"/>
          </a:xfrm>
        </p:grpSpPr>
        <p:sp>
          <p:nvSpPr>
            <p:cNvPr id="30" name="29 Rectángulo"/>
            <p:cNvSpPr/>
            <p:nvPr/>
          </p:nvSpPr>
          <p:spPr>
            <a:xfrm>
              <a:off x="7468312" y="1149359"/>
              <a:ext cx="1141841" cy="6463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Valorar de completitud y corrección</a:t>
              </a:r>
            </a:p>
            <a:p>
              <a:pPr defTabSz="914400"/>
              <a:r>
                <a:rPr lang="es-CR" sz="800" dirty="0" smtClean="0">
                  <a:solidFill>
                    <a:srgbClr val="000000"/>
                  </a:solidFill>
                </a:rPr>
                <a:t>(Gestor)</a:t>
              </a:r>
              <a:endParaRPr lang="es-CR" sz="800" dirty="0">
                <a:solidFill>
                  <a:srgbClr val="000000"/>
                </a:solidFill>
              </a:endParaRPr>
            </a:p>
            <a:p>
              <a:pPr defTabSz="914400"/>
              <a:r>
                <a:rPr lang="es-CR" sz="800" dirty="0" smtClean="0">
                  <a:solidFill>
                    <a:srgbClr val="000000"/>
                  </a:solidFill>
                </a:rPr>
                <a:t>Verificado</a:t>
              </a:r>
              <a:endParaRPr lang="es-CR" sz="800" dirty="0">
                <a:solidFill>
                  <a:srgbClr val="000000"/>
                </a:solidFill>
              </a:endParaRPr>
            </a:p>
          </p:txBody>
        </p:sp>
        <p:pic>
          <p:nvPicPr>
            <p:cNvPr id="1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559" y="1004523"/>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688" y="1003727"/>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7103" y="1003691"/>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88" name="87 Rectángulo"/>
          <p:cNvSpPr/>
          <p:nvPr/>
        </p:nvSpPr>
        <p:spPr>
          <a:xfrm>
            <a:off x="121099" y="4894206"/>
            <a:ext cx="1141841" cy="626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800" dirty="0">
                <a:solidFill>
                  <a:srgbClr val="000000"/>
                </a:solidFill>
              </a:rPr>
              <a:t>Solicitar prorroga </a:t>
            </a:r>
            <a:r>
              <a:rPr lang="es-CR" sz="800" dirty="0" smtClean="0">
                <a:solidFill>
                  <a:srgbClr val="000000"/>
                </a:solidFill>
              </a:rPr>
              <a:t>(Entidad)</a:t>
            </a:r>
            <a:endParaRPr lang="es-CR" sz="800" dirty="0">
              <a:solidFill>
                <a:srgbClr val="000000"/>
              </a:solidFill>
            </a:endParaRPr>
          </a:p>
          <a:p>
            <a:pPr defTabSz="914400"/>
            <a:r>
              <a:rPr lang="es-CR" sz="800" dirty="0" smtClean="0">
                <a:solidFill>
                  <a:srgbClr val="000000"/>
                </a:solidFill>
              </a:rPr>
              <a:t>Prorroga pendiente</a:t>
            </a:r>
            <a:endParaRPr lang="es-CR" sz="800" dirty="0">
              <a:solidFill>
                <a:srgbClr val="000000"/>
              </a:solidFill>
            </a:endParaRPr>
          </a:p>
        </p:txBody>
      </p:sp>
      <p:cxnSp>
        <p:nvCxnSpPr>
          <p:cNvPr id="11" name="10 Conector recto de flecha"/>
          <p:cNvCxnSpPr>
            <a:stCxn id="81" idx="2"/>
            <a:endCxn id="88" idx="0"/>
          </p:cNvCxnSpPr>
          <p:nvPr/>
        </p:nvCxnSpPr>
        <p:spPr>
          <a:xfrm>
            <a:off x="683622" y="4462555"/>
            <a:ext cx="8398" cy="431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0" name="89 Rectángulo"/>
          <p:cNvSpPr/>
          <p:nvPr/>
        </p:nvSpPr>
        <p:spPr>
          <a:xfrm>
            <a:off x="134304" y="5971277"/>
            <a:ext cx="1095666"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Responder prorroga</a:t>
            </a:r>
          </a:p>
          <a:p>
            <a:pPr defTabSz="914400"/>
            <a:r>
              <a:rPr lang="es-CR" sz="800" dirty="0" smtClean="0">
                <a:solidFill>
                  <a:srgbClr val="000000"/>
                </a:solidFill>
              </a:rPr>
              <a:t>(SUGEF)</a:t>
            </a:r>
            <a:endParaRPr lang="es-CR" sz="800" dirty="0">
              <a:solidFill>
                <a:srgbClr val="000000"/>
              </a:solidFill>
            </a:endParaRPr>
          </a:p>
        </p:txBody>
      </p:sp>
      <p:cxnSp>
        <p:nvCxnSpPr>
          <p:cNvPr id="91" name="90 Conector recto de flecha"/>
          <p:cNvCxnSpPr>
            <a:stCxn id="88" idx="2"/>
            <a:endCxn id="90" idx="0"/>
          </p:cNvCxnSpPr>
          <p:nvPr/>
        </p:nvCxnSpPr>
        <p:spPr>
          <a:xfrm flipH="1">
            <a:off x="682137" y="5520281"/>
            <a:ext cx="9883" cy="450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17 CuadroTexto"/>
          <p:cNvSpPr txBox="1"/>
          <p:nvPr/>
        </p:nvSpPr>
        <p:spPr>
          <a:xfrm>
            <a:off x="6291246" y="3342036"/>
            <a:ext cx="837089" cy="215444"/>
          </a:xfrm>
          <a:prstGeom prst="rect">
            <a:avLst/>
          </a:prstGeom>
          <a:noFill/>
        </p:spPr>
        <p:txBody>
          <a:bodyPr wrap="none" rtlCol="0">
            <a:spAutoFit/>
          </a:bodyPr>
          <a:lstStyle/>
          <a:p>
            <a:r>
              <a:rPr lang="es-CR" sz="800" dirty="0" smtClean="0"/>
              <a:t>1ra prevención</a:t>
            </a:r>
            <a:endParaRPr lang="es-CR" sz="800" dirty="0"/>
          </a:p>
        </p:txBody>
      </p:sp>
      <p:grpSp>
        <p:nvGrpSpPr>
          <p:cNvPr id="235" name="234 Grupo"/>
          <p:cNvGrpSpPr/>
          <p:nvPr/>
        </p:nvGrpSpPr>
        <p:grpSpPr>
          <a:xfrm>
            <a:off x="4558611" y="2672594"/>
            <a:ext cx="1141841" cy="658756"/>
            <a:chOff x="4558611" y="2261890"/>
            <a:chExt cx="1141841" cy="658756"/>
          </a:xfrm>
        </p:grpSpPr>
        <p:sp>
          <p:nvSpPr>
            <p:cNvPr id="72" name="71 Rectángulo"/>
            <p:cNvSpPr/>
            <p:nvPr/>
          </p:nvSpPr>
          <p:spPr>
            <a:xfrm>
              <a:off x="4558611" y="2294571"/>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Primer aprobación</a:t>
              </a:r>
            </a:p>
            <a:p>
              <a:pPr defTabSz="914400"/>
              <a:r>
                <a:rPr lang="es-CR" sz="800" dirty="0" smtClean="0">
                  <a:solidFill>
                    <a:srgbClr val="000000"/>
                  </a:solidFill>
                </a:rPr>
                <a:t>(Coordinador)</a:t>
              </a:r>
            </a:p>
            <a:p>
              <a:pPr defTabSz="914400"/>
              <a:r>
                <a:rPr lang="es-CR" sz="800" dirty="0" smtClean="0">
                  <a:solidFill>
                    <a:srgbClr val="000000"/>
                  </a:solidFill>
                </a:rPr>
                <a:t>VB del coordinador</a:t>
              </a:r>
              <a:endParaRPr lang="es-CR" sz="800" dirty="0">
                <a:solidFill>
                  <a:srgbClr val="000000"/>
                </a:solidFill>
              </a:endParaRPr>
            </a:p>
          </p:txBody>
        </p:sp>
        <p:cxnSp>
          <p:nvCxnSpPr>
            <p:cNvPr id="93" name="92 Conector curvado"/>
            <p:cNvCxnSpPr/>
            <p:nvPr/>
          </p:nvCxnSpPr>
          <p:spPr>
            <a:xfrm rot="5400000" flipH="1" flipV="1">
              <a:off x="5095266" y="2149135"/>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9" name="238 Grupo"/>
          <p:cNvGrpSpPr/>
          <p:nvPr/>
        </p:nvGrpSpPr>
        <p:grpSpPr>
          <a:xfrm>
            <a:off x="3090841" y="2650181"/>
            <a:ext cx="1141841" cy="681170"/>
            <a:chOff x="3090841" y="2239477"/>
            <a:chExt cx="1141841" cy="681170"/>
          </a:xfrm>
        </p:grpSpPr>
        <p:sp>
          <p:nvSpPr>
            <p:cNvPr id="75" name="74 Rectángulo"/>
            <p:cNvSpPr/>
            <p:nvPr/>
          </p:nvSpPr>
          <p:spPr>
            <a:xfrm>
              <a:off x="3090841" y="2294572"/>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Segunda revisión</a:t>
              </a:r>
            </a:p>
            <a:p>
              <a:pPr defTabSz="914400"/>
              <a:r>
                <a:rPr lang="es-CR" sz="800" dirty="0" smtClean="0">
                  <a:solidFill>
                    <a:srgbClr val="000000"/>
                  </a:solidFill>
                </a:rPr>
                <a:t>(Director </a:t>
              </a:r>
              <a:r>
                <a:rPr lang="es-CR" sz="800" dirty="0" err="1" smtClean="0">
                  <a:solidFill>
                    <a:srgbClr val="000000"/>
                  </a:solidFill>
                </a:rPr>
                <a:t>inf</a:t>
              </a:r>
              <a:r>
                <a:rPr lang="es-CR" sz="800" dirty="0" smtClean="0">
                  <a:solidFill>
                    <a:srgbClr val="000000"/>
                  </a:solidFill>
                </a:rPr>
                <a:t> crediticia)</a:t>
              </a:r>
            </a:p>
            <a:p>
              <a:pPr defTabSz="914400"/>
              <a:r>
                <a:rPr lang="es-CR" sz="800" dirty="0" smtClean="0">
                  <a:solidFill>
                    <a:srgbClr val="000000"/>
                  </a:solidFill>
                </a:rPr>
                <a:t>Aprobado por director</a:t>
              </a:r>
              <a:endParaRPr lang="es-CR" sz="800" dirty="0">
                <a:solidFill>
                  <a:srgbClr val="000000"/>
                </a:solidFill>
              </a:endParaRPr>
            </a:p>
          </p:txBody>
        </p:sp>
        <p:cxnSp>
          <p:nvCxnSpPr>
            <p:cNvPr id="95" name="94 Conector curvado"/>
            <p:cNvCxnSpPr/>
            <p:nvPr/>
          </p:nvCxnSpPr>
          <p:spPr>
            <a:xfrm rot="5400000" flipH="1" flipV="1">
              <a:off x="3609035" y="2126722"/>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0" name="239 Grupo"/>
          <p:cNvGrpSpPr/>
          <p:nvPr/>
        </p:nvGrpSpPr>
        <p:grpSpPr>
          <a:xfrm>
            <a:off x="3090838" y="3789040"/>
            <a:ext cx="1141841" cy="649501"/>
            <a:chOff x="3090838" y="3402351"/>
            <a:chExt cx="1141841" cy="649501"/>
          </a:xfrm>
        </p:grpSpPr>
        <p:sp>
          <p:nvSpPr>
            <p:cNvPr id="76" name="75 Rectángulo"/>
            <p:cNvSpPr/>
            <p:nvPr/>
          </p:nvSpPr>
          <p:spPr>
            <a:xfrm>
              <a:off x="3090838" y="3425777"/>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Tercera revisión</a:t>
              </a:r>
            </a:p>
            <a:p>
              <a:pPr defTabSz="914400"/>
              <a:r>
                <a:rPr lang="es-CR" sz="800" dirty="0" smtClean="0">
                  <a:solidFill>
                    <a:srgbClr val="000000"/>
                  </a:solidFill>
                </a:rPr>
                <a:t>(Director general)</a:t>
              </a:r>
            </a:p>
            <a:p>
              <a:pPr defTabSz="914400"/>
              <a:r>
                <a:rPr lang="es-CR" sz="800" dirty="0" smtClean="0">
                  <a:solidFill>
                    <a:srgbClr val="000000"/>
                  </a:solidFill>
                </a:rPr>
                <a:t>Aprobado por director general</a:t>
              </a:r>
              <a:endParaRPr lang="es-CR" sz="800" dirty="0">
                <a:solidFill>
                  <a:srgbClr val="000000"/>
                </a:solidFill>
              </a:endParaRPr>
            </a:p>
          </p:txBody>
        </p:sp>
        <p:cxnSp>
          <p:nvCxnSpPr>
            <p:cNvPr id="96" name="95 Conector curvado"/>
            <p:cNvCxnSpPr/>
            <p:nvPr/>
          </p:nvCxnSpPr>
          <p:spPr>
            <a:xfrm rot="5400000" flipH="1" flipV="1">
              <a:off x="3570940" y="3289596"/>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1" name="80 Rectángulo"/>
          <p:cNvSpPr/>
          <p:nvPr/>
        </p:nvSpPr>
        <p:spPr>
          <a:xfrm>
            <a:off x="112701" y="3836480"/>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Aprobar solicitud de ajuste (Superintendente)</a:t>
            </a:r>
          </a:p>
          <a:p>
            <a:pPr defTabSz="914400"/>
            <a:r>
              <a:rPr lang="es-CR" sz="800" dirty="0" smtClean="0">
                <a:solidFill>
                  <a:srgbClr val="000000"/>
                </a:solidFill>
              </a:rPr>
              <a:t>Ajuste solicitado</a:t>
            </a:r>
          </a:p>
          <a:p>
            <a:pPr defTabSz="914400"/>
            <a:r>
              <a:rPr lang="es-CR" sz="800" dirty="0" smtClean="0">
                <a:solidFill>
                  <a:srgbClr val="C00000"/>
                </a:solidFill>
              </a:rPr>
              <a:t>10 días </a:t>
            </a:r>
            <a:endParaRPr lang="es-CR" sz="800" dirty="0">
              <a:solidFill>
                <a:srgbClr val="C00000"/>
              </a:solidFill>
            </a:endParaRPr>
          </a:p>
        </p:txBody>
      </p:sp>
      <p:cxnSp>
        <p:nvCxnSpPr>
          <p:cNvPr id="97" name="96 Conector curvado"/>
          <p:cNvCxnSpPr/>
          <p:nvPr/>
        </p:nvCxnSpPr>
        <p:spPr>
          <a:xfrm rot="5400000" flipH="1" flipV="1">
            <a:off x="872297" y="3711581"/>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7" name="26 Grupo"/>
          <p:cNvGrpSpPr/>
          <p:nvPr/>
        </p:nvGrpSpPr>
        <p:grpSpPr>
          <a:xfrm>
            <a:off x="7487557" y="4702721"/>
            <a:ext cx="1141841" cy="666866"/>
            <a:chOff x="7485775" y="3373050"/>
            <a:chExt cx="1141841" cy="666866"/>
          </a:xfrm>
        </p:grpSpPr>
        <p:sp>
          <p:nvSpPr>
            <p:cNvPr id="175" name="174 Rectángulo"/>
            <p:cNvSpPr/>
            <p:nvPr/>
          </p:nvSpPr>
          <p:spPr>
            <a:xfrm>
              <a:off x="7485775" y="3413841"/>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CR" sz="800" dirty="0">
                  <a:solidFill>
                    <a:srgbClr val="000000"/>
                  </a:solidFill>
                </a:rPr>
                <a:t>Confeccionar borrador </a:t>
              </a:r>
              <a:r>
                <a:rPr lang="es-CR" sz="800" dirty="0" smtClean="0">
                  <a:solidFill>
                    <a:srgbClr val="000000"/>
                  </a:solidFill>
                </a:rPr>
                <a:t>oficio consulta interna</a:t>
              </a:r>
              <a:endParaRPr lang="es-CR" sz="800" dirty="0">
                <a:solidFill>
                  <a:srgbClr val="000000"/>
                </a:solidFill>
              </a:endParaRPr>
            </a:p>
            <a:p>
              <a:r>
                <a:rPr lang="es-CR" sz="800" dirty="0" smtClean="0">
                  <a:solidFill>
                    <a:srgbClr val="000000"/>
                  </a:solidFill>
                </a:rPr>
                <a:t>(Gestor)</a:t>
              </a:r>
              <a:endParaRPr lang="es-CR" sz="800" dirty="0">
                <a:solidFill>
                  <a:srgbClr val="000000"/>
                </a:solidFill>
              </a:endParaRPr>
            </a:p>
            <a:p>
              <a:r>
                <a:rPr lang="es-CR" sz="800" dirty="0">
                  <a:solidFill>
                    <a:srgbClr val="000000"/>
                  </a:solidFill>
                </a:rPr>
                <a:t>Borrador de </a:t>
              </a:r>
              <a:r>
                <a:rPr lang="es-CR" sz="800" dirty="0" smtClean="0">
                  <a:solidFill>
                    <a:srgbClr val="000000"/>
                  </a:solidFill>
                </a:rPr>
                <a:t>oficio</a:t>
              </a:r>
            </a:p>
            <a:p>
              <a:pPr defTabSz="914400"/>
              <a:endParaRPr lang="es-CR" sz="800" dirty="0" smtClean="0">
                <a:solidFill>
                  <a:srgbClr val="000000"/>
                </a:solidFill>
              </a:endParaRPr>
            </a:p>
          </p:txBody>
        </p:sp>
        <p:cxnSp>
          <p:nvCxnSpPr>
            <p:cNvPr id="98" name="97 Conector curvado"/>
            <p:cNvCxnSpPr/>
            <p:nvPr/>
          </p:nvCxnSpPr>
          <p:spPr>
            <a:xfrm rot="5400000" flipH="1" flipV="1">
              <a:off x="8298676" y="3260295"/>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27 Grupo"/>
          <p:cNvGrpSpPr/>
          <p:nvPr/>
        </p:nvGrpSpPr>
        <p:grpSpPr>
          <a:xfrm>
            <a:off x="6105096" y="5628690"/>
            <a:ext cx="1141841" cy="654096"/>
            <a:chOff x="7488322" y="4367305"/>
            <a:chExt cx="1141841" cy="626613"/>
          </a:xfrm>
        </p:grpSpPr>
        <p:sp>
          <p:nvSpPr>
            <p:cNvPr id="181" name="180 Rectángulo"/>
            <p:cNvSpPr/>
            <p:nvPr/>
          </p:nvSpPr>
          <p:spPr>
            <a:xfrm>
              <a:off x="7488322" y="4373103"/>
              <a:ext cx="1141841" cy="6208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CR" sz="800" dirty="0">
                  <a:solidFill>
                    <a:srgbClr val="000000"/>
                  </a:solidFill>
                </a:rPr>
                <a:t>Segunda revisión</a:t>
              </a:r>
            </a:p>
            <a:p>
              <a:r>
                <a:rPr lang="es-CR" sz="800" dirty="0">
                  <a:solidFill>
                    <a:srgbClr val="000000"/>
                  </a:solidFill>
                </a:rPr>
                <a:t>(Director </a:t>
              </a:r>
              <a:r>
                <a:rPr lang="es-CR" sz="800" dirty="0" err="1">
                  <a:solidFill>
                    <a:srgbClr val="000000"/>
                  </a:solidFill>
                </a:rPr>
                <a:t>inf</a:t>
              </a:r>
              <a:r>
                <a:rPr lang="es-CR" sz="800" dirty="0">
                  <a:solidFill>
                    <a:srgbClr val="000000"/>
                  </a:solidFill>
                </a:rPr>
                <a:t> crediticia)</a:t>
              </a:r>
            </a:p>
            <a:p>
              <a:r>
                <a:rPr lang="es-CR" sz="800" dirty="0">
                  <a:solidFill>
                    <a:srgbClr val="000000"/>
                  </a:solidFill>
                </a:rPr>
                <a:t>Aprobado por director</a:t>
              </a:r>
            </a:p>
          </p:txBody>
        </p:sp>
        <p:cxnSp>
          <p:nvCxnSpPr>
            <p:cNvPr id="99" name="98 Conector curvado"/>
            <p:cNvCxnSpPr/>
            <p:nvPr/>
          </p:nvCxnSpPr>
          <p:spPr>
            <a:xfrm rot="5400000" flipH="1" flipV="1">
              <a:off x="8271670" y="4254550"/>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4" name="103 CuadroTexto"/>
          <p:cNvSpPr txBox="1"/>
          <p:nvPr/>
        </p:nvSpPr>
        <p:spPr>
          <a:xfrm>
            <a:off x="7255924" y="3336918"/>
            <a:ext cx="662361" cy="215444"/>
          </a:xfrm>
          <a:prstGeom prst="rect">
            <a:avLst/>
          </a:prstGeom>
          <a:noFill/>
        </p:spPr>
        <p:txBody>
          <a:bodyPr wrap="none" rtlCol="0">
            <a:spAutoFit/>
          </a:bodyPr>
          <a:lstStyle/>
          <a:p>
            <a:r>
              <a:rPr lang="es-CR" sz="800" dirty="0" smtClean="0"/>
              <a:t>prevención</a:t>
            </a:r>
            <a:endParaRPr lang="es-CR" sz="800" dirty="0"/>
          </a:p>
        </p:txBody>
      </p:sp>
      <p:sp>
        <p:nvSpPr>
          <p:cNvPr id="224" name="223 Multiplicar"/>
          <p:cNvSpPr/>
          <p:nvPr/>
        </p:nvSpPr>
        <p:spPr>
          <a:xfrm>
            <a:off x="7224570" y="2820701"/>
            <a:ext cx="370758" cy="357169"/>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R"/>
          </a:p>
        </p:txBody>
      </p:sp>
      <p:grpSp>
        <p:nvGrpSpPr>
          <p:cNvPr id="110" name="26 Grupo"/>
          <p:cNvGrpSpPr/>
          <p:nvPr/>
        </p:nvGrpSpPr>
        <p:grpSpPr>
          <a:xfrm>
            <a:off x="7494103" y="5504073"/>
            <a:ext cx="1141841" cy="805247"/>
            <a:chOff x="7485775" y="3373050"/>
            <a:chExt cx="1141841" cy="805247"/>
          </a:xfrm>
        </p:grpSpPr>
        <p:sp>
          <p:nvSpPr>
            <p:cNvPr id="112" name="174 Rectángulo"/>
            <p:cNvSpPr/>
            <p:nvPr/>
          </p:nvSpPr>
          <p:spPr>
            <a:xfrm>
              <a:off x="7485775" y="3552222"/>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CR" sz="800" dirty="0">
                  <a:solidFill>
                    <a:srgbClr val="000000"/>
                  </a:solidFill>
                </a:rPr>
                <a:t>Primer aprobación</a:t>
              </a:r>
            </a:p>
            <a:p>
              <a:r>
                <a:rPr lang="es-CR" sz="800" dirty="0">
                  <a:solidFill>
                    <a:srgbClr val="000000"/>
                  </a:solidFill>
                </a:rPr>
                <a:t>(Coordinador)</a:t>
              </a:r>
            </a:p>
            <a:p>
              <a:r>
                <a:rPr lang="es-CR" sz="800" dirty="0">
                  <a:solidFill>
                    <a:srgbClr val="000000"/>
                  </a:solidFill>
                </a:rPr>
                <a:t>VB del </a:t>
              </a:r>
              <a:r>
                <a:rPr lang="es-CR" sz="800" dirty="0" smtClean="0">
                  <a:solidFill>
                    <a:srgbClr val="000000"/>
                  </a:solidFill>
                </a:rPr>
                <a:t>coordinador</a:t>
              </a:r>
              <a:endParaRPr lang="es-CR" sz="800" dirty="0">
                <a:solidFill>
                  <a:srgbClr val="000000"/>
                </a:solidFill>
              </a:endParaRPr>
            </a:p>
          </p:txBody>
        </p:sp>
        <p:cxnSp>
          <p:nvCxnSpPr>
            <p:cNvPr id="114" name="97 Conector curvado"/>
            <p:cNvCxnSpPr/>
            <p:nvPr/>
          </p:nvCxnSpPr>
          <p:spPr>
            <a:xfrm rot="5400000" flipH="1" flipV="1">
              <a:off x="8298676" y="3260295"/>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15" name="183 Conector recto de flecha"/>
          <p:cNvCxnSpPr>
            <a:stCxn id="112" idx="1"/>
            <a:endCxn id="181" idx="3"/>
          </p:cNvCxnSpPr>
          <p:nvPr/>
        </p:nvCxnSpPr>
        <p:spPr>
          <a:xfrm flipH="1" flipV="1">
            <a:off x="7246937" y="5958764"/>
            <a:ext cx="247166" cy="37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6" name="181 Rectángulo"/>
          <p:cNvSpPr/>
          <p:nvPr/>
        </p:nvSpPr>
        <p:spPr>
          <a:xfrm>
            <a:off x="4717670" y="5656711"/>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CR" sz="800" dirty="0">
                <a:solidFill>
                  <a:srgbClr val="000000"/>
                </a:solidFill>
              </a:rPr>
              <a:t>Tercera revisión</a:t>
            </a:r>
          </a:p>
          <a:p>
            <a:r>
              <a:rPr lang="es-CR" sz="800" dirty="0">
                <a:solidFill>
                  <a:srgbClr val="000000"/>
                </a:solidFill>
              </a:rPr>
              <a:t>(Director general)</a:t>
            </a:r>
          </a:p>
          <a:p>
            <a:r>
              <a:rPr lang="es-CR" sz="800" dirty="0">
                <a:solidFill>
                  <a:srgbClr val="000000"/>
                </a:solidFill>
              </a:rPr>
              <a:t>Aprobado por director general</a:t>
            </a:r>
          </a:p>
        </p:txBody>
      </p:sp>
      <p:sp>
        <p:nvSpPr>
          <p:cNvPr id="143" name="80 Rectángulo"/>
          <p:cNvSpPr/>
          <p:nvPr/>
        </p:nvSpPr>
        <p:spPr>
          <a:xfrm>
            <a:off x="3362160" y="5659169"/>
            <a:ext cx="1141841" cy="6367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Remitir consulta a Dirección de apoyo correspondiente</a:t>
            </a:r>
          </a:p>
          <a:p>
            <a:pPr defTabSz="914400"/>
            <a:endParaRPr lang="es-CR" sz="800" dirty="0">
              <a:solidFill>
                <a:srgbClr val="C00000"/>
              </a:solidFill>
            </a:endParaRPr>
          </a:p>
        </p:txBody>
      </p:sp>
      <p:sp>
        <p:nvSpPr>
          <p:cNvPr id="100" name="CuadroTexto 99"/>
          <p:cNvSpPr txBox="1"/>
          <p:nvPr/>
        </p:nvSpPr>
        <p:spPr>
          <a:xfrm>
            <a:off x="379803" y="-50829"/>
            <a:ext cx="1564659" cy="369332"/>
          </a:xfrm>
          <a:prstGeom prst="rect">
            <a:avLst/>
          </a:prstGeom>
          <a:noFill/>
        </p:spPr>
        <p:txBody>
          <a:bodyPr wrap="none" rtlCol="0">
            <a:spAutoFit/>
          </a:bodyPr>
          <a:lstStyle/>
          <a:p>
            <a:r>
              <a:rPr lang="es-CR" b="1" dirty="0" smtClean="0">
                <a:solidFill>
                  <a:schemeClr val="bg1"/>
                </a:solidFill>
              </a:rPr>
              <a:t>Trámite actual</a:t>
            </a:r>
            <a:endParaRPr lang="es-CR" b="1" dirty="0">
              <a:solidFill>
                <a:schemeClr val="bg1"/>
              </a:solidFill>
            </a:endParaRPr>
          </a:p>
        </p:txBody>
      </p:sp>
      <p:grpSp>
        <p:nvGrpSpPr>
          <p:cNvPr id="117" name="239 Grupo"/>
          <p:cNvGrpSpPr/>
          <p:nvPr/>
        </p:nvGrpSpPr>
        <p:grpSpPr>
          <a:xfrm>
            <a:off x="4654295" y="3789040"/>
            <a:ext cx="1141841" cy="649501"/>
            <a:chOff x="3090838" y="3402351"/>
            <a:chExt cx="1141841" cy="649501"/>
          </a:xfrm>
        </p:grpSpPr>
        <p:sp>
          <p:nvSpPr>
            <p:cNvPr id="118" name="75 Rectángulo"/>
            <p:cNvSpPr/>
            <p:nvPr/>
          </p:nvSpPr>
          <p:spPr>
            <a:xfrm>
              <a:off x="3090838" y="3425777"/>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Dar formato y numeración al oficio</a:t>
              </a:r>
            </a:p>
            <a:p>
              <a:pPr defTabSz="914400"/>
              <a:r>
                <a:rPr lang="es-CR" sz="800" dirty="0" smtClean="0">
                  <a:solidFill>
                    <a:srgbClr val="000000"/>
                  </a:solidFill>
                </a:rPr>
                <a:t>(Secretaria)</a:t>
              </a:r>
            </a:p>
            <a:p>
              <a:pPr defTabSz="914400"/>
              <a:r>
                <a:rPr lang="es-CR" sz="800" dirty="0" smtClean="0">
                  <a:solidFill>
                    <a:srgbClr val="000000"/>
                  </a:solidFill>
                </a:rPr>
                <a:t>Oficio listo</a:t>
              </a:r>
              <a:endParaRPr lang="es-CR" sz="800" dirty="0">
                <a:solidFill>
                  <a:srgbClr val="000000"/>
                </a:solidFill>
              </a:endParaRPr>
            </a:p>
          </p:txBody>
        </p:sp>
        <p:cxnSp>
          <p:nvCxnSpPr>
            <p:cNvPr id="119" name="95 Conector curvado"/>
            <p:cNvCxnSpPr/>
            <p:nvPr/>
          </p:nvCxnSpPr>
          <p:spPr>
            <a:xfrm rot="5400000" flipH="1" flipV="1">
              <a:off x="3570940" y="3289596"/>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47" name="Conector recto de flecha 246"/>
          <p:cNvCxnSpPr>
            <a:stCxn id="76" idx="3"/>
            <a:endCxn id="118" idx="1"/>
          </p:cNvCxnSpPr>
          <p:nvPr/>
        </p:nvCxnSpPr>
        <p:spPr>
          <a:xfrm>
            <a:off x="4232679" y="4125504"/>
            <a:ext cx="42161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0" name="Conector recto de flecha 249"/>
          <p:cNvCxnSpPr/>
          <p:nvPr/>
        </p:nvCxnSpPr>
        <p:spPr>
          <a:xfrm flipH="1">
            <a:off x="4172556" y="4293096"/>
            <a:ext cx="4817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31" name="129 Grupo"/>
          <p:cNvGrpSpPr/>
          <p:nvPr/>
        </p:nvGrpSpPr>
        <p:grpSpPr>
          <a:xfrm>
            <a:off x="7505506" y="3654282"/>
            <a:ext cx="1182987" cy="551013"/>
            <a:chOff x="7844801" y="2835486"/>
            <a:chExt cx="1272529" cy="612252"/>
          </a:xfrm>
        </p:grpSpPr>
        <p:sp>
          <p:nvSpPr>
            <p:cNvPr id="132" name="49 Decisión"/>
            <p:cNvSpPr/>
            <p:nvPr/>
          </p:nvSpPr>
          <p:spPr>
            <a:xfrm>
              <a:off x="7844801" y="2835486"/>
              <a:ext cx="1082606" cy="612252"/>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sz="600" dirty="0">
                <a:solidFill>
                  <a:schemeClr val="tx1"/>
                </a:solidFill>
              </a:endParaRPr>
            </a:p>
          </p:txBody>
        </p:sp>
        <p:sp>
          <p:nvSpPr>
            <p:cNvPr id="133" name="128 CuadroTexto"/>
            <p:cNvSpPr txBox="1"/>
            <p:nvPr/>
          </p:nvSpPr>
          <p:spPr>
            <a:xfrm>
              <a:off x="7913754" y="2843588"/>
              <a:ext cx="1203576" cy="461676"/>
            </a:xfrm>
            <a:prstGeom prst="rect">
              <a:avLst/>
            </a:prstGeom>
            <a:noFill/>
          </p:spPr>
          <p:txBody>
            <a:bodyPr wrap="square" rtlCol="0">
              <a:spAutoFit/>
            </a:bodyPr>
            <a:lstStyle/>
            <a:p>
              <a:r>
                <a:rPr lang="es-CR" sz="1050" dirty="0" smtClean="0"/>
                <a:t>Requiere consulta interna</a:t>
              </a:r>
              <a:endParaRPr lang="es-CR" sz="1050" dirty="0"/>
            </a:p>
          </p:txBody>
        </p:sp>
      </p:grpSp>
      <p:sp>
        <p:nvSpPr>
          <p:cNvPr id="137" name="133 CuadroTexto"/>
          <p:cNvSpPr txBox="1"/>
          <p:nvPr/>
        </p:nvSpPr>
        <p:spPr>
          <a:xfrm>
            <a:off x="7708353" y="4248764"/>
            <a:ext cx="343364" cy="253916"/>
          </a:xfrm>
          <a:prstGeom prst="rect">
            <a:avLst/>
          </a:prstGeom>
          <a:noFill/>
        </p:spPr>
        <p:txBody>
          <a:bodyPr wrap="none" rtlCol="0">
            <a:spAutoFit/>
          </a:bodyPr>
          <a:lstStyle/>
          <a:p>
            <a:r>
              <a:rPr lang="es-CR" sz="1050" dirty="0" smtClean="0"/>
              <a:t>No</a:t>
            </a:r>
            <a:endParaRPr lang="es-CR" sz="1050" dirty="0"/>
          </a:p>
        </p:txBody>
      </p:sp>
      <p:grpSp>
        <p:nvGrpSpPr>
          <p:cNvPr id="138" name="239 Grupo"/>
          <p:cNvGrpSpPr/>
          <p:nvPr/>
        </p:nvGrpSpPr>
        <p:grpSpPr>
          <a:xfrm>
            <a:off x="4726303" y="4806672"/>
            <a:ext cx="1141841" cy="649501"/>
            <a:chOff x="3090838" y="3402351"/>
            <a:chExt cx="1141841" cy="649501"/>
          </a:xfrm>
        </p:grpSpPr>
        <p:sp>
          <p:nvSpPr>
            <p:cNvPr id="140" name="75 Rectángulo"/>
            <p:cNvSpPr/>
            <p:nvPr/>
          </p:nvSpPr>
          <p:spPr>
            <a:xfrm>
              <a:off x="3090838" y="3425777"/>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Dar formato y numeración al oficio</a:t>
              </a:r>
            </a:p>
            <a:p>
              <a:pPr defTabSz="914400"/>
              <a:r>
                <a:rPr lang="es-CR" sz="800" dirty="0" smtClean="0">
                  <a:solidFill>
                    <a:srgbClr val="000000"/>
                  </a:solidFill>
                </a:rPr>
                <a:t>(Secretaria)</a:t>
              </a:r>
            </a:p>
            <a:p>
              <a:pPr defTabSz="914400"/>
              <a:r>
                <a:rPr lang="es-CR" sz="800" dirty="0" smtClean="0">
                  <a:solidFill>
                    <a:srgbClr val="000000"/>
                  </a:solidFill>
                </a:rPr>
                <a:t>Oficio listo</a:t>
              </a:r>
              <a:endParaRPr lang="es-CR" sz="800" dirty="0">
                <a:solidFill>
                  <a:srgbClr val="000000"/>
                </a:solidFill>
              </a:endParaRPr>
            </a:p>
          </p:txBody>
        </p:sp>
        <p:cxnSp>
          <p:nvCxnSpPr>
            <p:cNvPr id="141" name="95 Conector curvado"/>
            <p:cNvCxnSpPr/>
            <p:nvPr/>
          </p:nvCxnSpPr>
          <p:spPr>
            <a:xfrm rot="5400000" flipH="1" flipV="1">
              <a:off x="3570940" y="3289596"/>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Conector recto de flecha 31"/>
          <p:cNvCxnSpPr>
            <a:stCxn id="136" idx="0"/>
            <a:endCxn id="140" idx="2"/>
          </p:cNvCxnSpPr>
          <p:nvPr/>
        </p:nvCxnSpPr>
        <p:spPr>
          <a:xfrm flipV="1">
            <a:off x="5288591" y="5456173"/>
            <a:ext cx="8633" cy="2005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ector recto de flecha 33"/>
          <p:cNvCxnSpPr/>
          <p:nvPr/>
        </p:nvCxnSpPr>
        <p:spPr>
          <a:xfrm>
            <a:off x="5021642" y="5479599"/>
            <a:ext cx="0" cy="177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Conector recto de flecha 36"/>
          <p:cNvCxnSpPr>
            <a:stCxn id="143" idx="1"/>
          </p:cNvCxnSpPr>
          <p:nvPr/>
        </p:nvCxnSpPr>
        <p:spPr>
          <a:xfrm flipH="1">
            <a:off x="2930426" y="5977523"/>
            <a:ext cx="4317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Elipse 37"/>
          <p:cNvSpPr/>
          <p:nvPr/>
        </p:nvSpPr>
        <p:spPr>
          <a:xfrm>
            <a:off x="2627784" y="5877272"/>
            <a:ext cx="302642" cy="2880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t>1</a:t>
            </a:r>
            <a:endParaRPr lang="es-CR" dirty="0"/>
          </a:p>
        </p:txBody>
      </p:sp>
    </p:spTree>
    <p:extLst>
      <p:ext uri="{BB962C8B-B14F-4D97-AF65-F5344CB8AC3E}">
        <p14:creationId xmlns:p14="http://schemas.microsoft.com/office/powerpoint/2010/main" val="439264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tángulo"/>
          <p:cNvSpPr/>
          <p:nvPr/>
        </p:nvSpPr>
        <p:spPr>
          <a:xfrm>
            <a:off x="1714361" y="2007508"/>
            <a:ext cx="1141841" cy="6285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Asignar director de departamento</a:t>
            </a:r>
            <a:endParaRPr lang="es-CR" sz="800" dirty="0">
              <a:solidFill>
                <a:srgbClr val="000000"/>
              </a:solidFill>
            </a:endParaRPr>
          </a:p>
          <a:p>
            <a:pPr defTabSz="914400"/>
            <a:r>
              <a:rPr lang="es-CR" sz="800" dirty="0" smtClean="0">
                <a:solidFill>
                  <a:srgbClr val="000000"/>
                </a:solidFill>
              </a:rPr>
              <a:t>(Director General)</a:t>
            </a:r>
            <a:endParaRPr lang="es-CR" sz="800" dirty="0">
              <a:solidFill>
                <a:srgbClr val="000000"/>
              </a:solidFill>
            </a:endParaRPr>
          </a:p>
          <a:p>
            <a:pPr defTabSz="914400"/>
            <a:r>
              <a:rPr lang="es-CR" sz="800" dirty="0" smtClean="0">
                <a:solidFill>
                  <a:srgbClr val="000000"/>
                </a:solidFill>
              </a:rPr>
              <a:t>Asignada director</a:t>
            </a:r>
            <a:endParaRPr lang="es-CR" sz="800" dirty="0">
              <a:solidFill>
                <a:srgbClr val="000000"/>
              </a:solidFill>
            </a:endParaRPr>
          </a:p>
        </p:txBody>
      </p:sp>
      <p:sp>
        <p:nvSpPr>
          <p:cNvPr id="5" name="4 Rectángulo"/>
          <p:cNvSpPr/>
          <p:nvPr/>
        </p:nvSpPr>
        <p:spPr>
          <a:xfrm>
            <a:off x="3122189" y="2010010"/>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Asignar coordinador</a:t>
            </a:r>
            <a:endParaRPr lang="es-CR" sz="800" dirty="0">
              <a:solidFill>
                <a:srgbClr val="000000"/>
              </a:solidFill>
            </a:endParaRPr>
          </a:p>
          <a:p>
            <a:pPr defTabSz="914400"/>
            <a:r>
              <a:rPr lang="es-CR" sz="800" dirty="0" smtClean="0">
                <a:solidFill>
                  <a:srgbClr val="000000"/>
                </a:solidFill>
              </a:rPr>
              <a:t>(Director de </a:t>
            </a:r>
            <a:r>
              <a:rPr lang="es-CR" sz="800" dirty="0" err="1" smtClean="0">
                <a:solidFill>
                  <a:srgbClr val="000000"/>
                </a:solidFill>
              </a:rPr>
              <a:t>Inf</a:t>
            </a:r>
            <a:r>
              <a:rPr lang="es-CR" sz="800" dirty="0" smtClean="0">
                <a:solidFill>
                  <a:srgbClr val="000000"/>
                </a:solidFill>
              </a:rPr>
              <a:t> Crediticia)</a:t>
            </a:r>
            <a:endParaRPr lang="es-CR" sz="800" dirty="0">
              <a:solidFill>
                <a:srgbClr val="000000"/>
              </a:solidFill>
            </a:endParaRPr>
          </a:p>
          <a:p>
            <a:pPr defTabSz="914400"/>
            <a:r>
              <a:rPr lang="es-CR" sz="800" dirty="0" smtClean="0">
                <a:solidFill>
                  <a:srgbClr val="000000"/>
                </a:solidFill>
              </a:rPr>
              <a:t>Asignada coordinador</a:t>
            </a:r>
            <a:endParaRPr lang="es-CR" sz="800" dirty="0">
              <a:solidFill>
                <a:srgbClr val="000000"/>
              </a:solidFill>
            </a:endParaRPr>
          </a:p>
        </p:txBody>
      </p:sp>
      <p:sp>
        <p:nvSpPr>
          <p:cNvPr id="6" name="5 Rectángulo"/>
          <p:cNvSpPr/>
          <p:nvPr/>
        </p:nvSpPr>
        <p:spPr>
          <a:xfrm>
            <a:off x="4624877" y="2010883"/>
            <a:ext cx="1141841" cy="6368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Asignar supervisor (Coordinador)</a:t>
            </a:r>
            <a:endParaRPr lang="es-CR" sz="800" dirty="0">
              <a:solidFill>
                <a:srgbClr val="000000"/>
              </a:solidFill>
            </a:endParaRPr>
          </a:p>
          <a:p>
            <a:pPr defTabSz="914400"/>
            <a:r>
              <a:rPr lang="es-CR" sz="800" dirty="0" smtClean="0">
                <a:solidFill>
                  <a:srgbClr val="000000"/>
                </a:solidFill>
              </a:rPr>
              <a:t>Asignada supervisor</a:t>
            </a:r>
            <a:endParaRPr lang="es-CR" sz="800" dirty="0">
              <a:solidFill>
                <a:srgbClr val="000000"/>
              </a:solidFill>
            </a:endParaRPr>
          </a:p>
        </p:txBody>
      </p:sp>
      <p:sp>
        <p:nvSpPr>
          <p:cNvPr id="7" name="6 Rectángulo"/>
          <p:cNvSpPr/>
          <p:nvPr/>
        </p:nvSpPr>
        <p:spPr>
          <a:xfrm>
            <a:off x="6017941" y="2010883"/>
            <a:ext cx="1141841" cy="6463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Revisar criterio para determinar si la modificación es apropiada</a:t>
            </a:r>
          </a:p>
          <a:p>
            <a:pPr defTabSz="914400"/>
            <a:r>
              <a:rPr lang="es-CR" sz="800" dirty="0" smtClean="0">
                <a:solidFill>
                  <a:srgbClr val="000000"/>
                </a:solidFill>
              </a:rPr>
              <a:t>(Gestor)</a:t>
            </a:r>
            <a:endParaRPr lang="es-CR" sz="800" dirty="0">
              <a:solidFill>
                <a:srgbClr val="000000"/>
              </a:solidFill>
            </a:endParaRPr>
          </a:p>
        </p:txBody>
      </p:sp>
      <p:cxnSp>
        <p:nvCxnSpPr>
          <p:cNvPr id="15" name="14 Conector recto de flecha"/>
          <p:cNvCxnSpPr>
            <a:stCxn id="4" idx="3"/>
            <a:endCxn id="5" idx="1"/>
          </p:cNvCxnSpPr>
          <p:nvPr/>
        </p:nvCxnSpPr>
        <p:spPr>
          <a:xfrm>
            <a:off x="2856202" y="2321797"/>
            <a:ext cx="265987" cy="12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6 Conector recto de flecha"/>
          <p:cNvCxnSpPr>
            <a:stCxn id="5" idx="3"/>
            <a:endCxn id="6" idx="1"/>
          </p:cNvCxnSpPr>
          <p:nvPr/>
        </p:nvCxnSpPr>
        <p:spPr>
          <a:xfrm>
            <a:off x="4264030" y="2323048"/>
            <a:ext cx="360847" cy="62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18 Conector recto de flecha"/>
          <p:cNvCxnSpPr>
            <a:stCxn id="6" idx="3"/>
            <a:endCxn id="7" idx="1"/>
          </p:cNvCxnSpPr>
          <p:nvPr/>
        </p:nvCxnSpPr>
        <p:spPr>
          <a:xfrm>
            <a:off x="5766718" y="2329291"/>
            <a:ext cx="251223" cy="47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19 Conector recto de flecha"/>
          <p:cNvCxnSpPr>
            <a:stCxn id="22" idx="1"/>
            <a:endCxn id="31" idx="3"/>
          </p:cNvCxnSpPr>
          <p:nvPr/>
        </p:nvCxnSpPr>
        <p:spPr>
          <a:xfrm flipH="1">
            <a:off x="7176824" y="3232570"/>
            <a:ext cx="241082" cy="6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1" name="20 Grupo"/>
          <p:cNvGrpSpPr/>
          <p:nvPr/>
        </p:nvGrpSpPr>
        <p:grpSpPr>
          <a:xfrm>
            <a:off x="7417906" y="2926444"/>
            <a:ext cx="1186542" cy="612252"/>
            <a:chOff x="7844801" y="2835486"/>
            <a:chExt cx="1186542" cy="612252"/>
          </a:xfrm>
        </p:grpSpPr>
        <p:sp>
          <p:nvSpPr>
            <p:cNvPr id="22" name="21 Decisión"/>
            <p:cNvSpPr/>
            <p:nvPr/>
          </p:nvSpPr>
          <p:spPr>
            <a:xfrm>
              <a:off x="7844801" y="2835486"/>
              <a:ext cx="1082606" cy="612252"/>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sz="600" dirty="0">
                <a:solidFill>
                  <a:schemeClr val="tx1"/>
                </a:solidFill>
              </a:endParaRPr>
            </a:p>
          </p:txBody>
        </p:sp>
        <p:sp>
          <p:nvSpPr>
            <p:cNvPr id="23" name="22 CuadroTexto"/>
            <p:cNvSpPr txBox="1"/>
            <p:nvPr/>
          </p:nvSpPr>
          <p:spPr>
            <a:xfrm>
              <a:off x="7986390" y="2982206"/>
              <a:ext cx="1044953" cy="215444"/>
            </a:xfrm>
            <a:prstGeom prst="rect">
              <a:avLst/>
            </a:prstGeom>
            <a:noFill/>
          </p:spPr>
          <p:txBody>
            <a:bodyPr wrap="square" rtlCol="0">
              <a:spAutoFit/>
            </a:bodyPr>
            <a:lstStyle/>
            <a:p>
              <a:r>
                <a:rPr lang="es-CR" sz="800" dirty="0" smtClean="0"/>
                <a:t>Criterio favorable?</a:t>
              </a:r>
              <a:endParaRPr lang="es-CR" sz="800" dirty="0"/>
            </a:p>
          </p:txBody>
        </p:sp>
      </p:grpSp>
      <p:sp>
        <p:nvSpPr>
          <p:cNvPr id="24" name="23 CuadroTexto"/>
          <p:cNvSpPr txBox="1"/>
          <p:nvPr/>
        </p:nvSpPr>
        <p:spPr>
          <a:xfrm>
            <a:off x="7228931" y="3022530"/>
            <a:ext cx="343364" cy="253916"/>
          </a:xfrm>
          <a:prstGeom prst="rect">
            <a:avLst/>
          </a:prstGeom>
          <a:noFill/>
        </p:spPr>
        <p:txBody>
          <a:bodyPr wrap="none" rtlCol="0">
            <a:spAutoFit/>
          </a:bodyPr>
          <a:lstStyle/>
          <a:p>
            <a:r>
              <a:rPr lang="es-CR" sz="1050" dirty="0" smtClean="0"/>
              <a:t>No</a:t>
            </a:r>
            <a:endParaRPr lang="es-CR" sz="1050" dirty="0"/>
          </a:p>
        </p:txBody>
      </p:sp>
      <p:sp>
        <p:nvSpPr>
          <p:cNvPr id="25" name="24 CuadroTexto"/>
          <p:cNvSpPr txBox="1"/>
          <p:nvPr/>
        </p:nvSpPr>
        <p:spPr>
          <a:xfrm>
            <a:off x="8086680" y="3593840"/>
            <a:ext cx="292068" cy="253916"/>
          </a:xfrm>
          <a:prstGeom prst="rect">
            <a:avLst/>
          </a:prstGeom>
          <a:noFill/>
        </p:spPr>
        <p:txBody>
          <a:bodyPr wrap="none" rtlCol="0">
            <a:spAutoFit/>
          </a:bodyPr>
          <a:lstStyle/>
          <a:p>
            <a:r>
              <a:rPr lang="es-CR" sz="1050" dirty="0" smtClean="0"/>
              <a:t>Si</a:t>
            </a:r>
            <a:endParaRPr lang="es-CR" sz="1050" dirty="0"/>
          </a:p>
        </p:txBody>
      </p:sp>
      <p:cxnSp>
        <p:nvCxnSpPr>
          <p:cNvPr id="27" name="26 Conector angular"/>
          <p:cNvCxnSpPr>
            <a:stCxn id="7" idx="3"/>
            <a:endCxn id="22" idx="0"/>
          </p:cNvCxnSpPr>
          <p:nvPr/>
        </p:nvCxnSpPr>
        <p:spPr>
          <a:xfrm>
            <a:off x="7159782" y="2334061"/>
            <a:ext cx="799427" cy="59238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30 Rectángulo"/>
          <p:cNvSpPr/>
          <p:nvPr/>
        </p:nvSpPr>
        <p:spPr>
          <a:xfrm>
            <a:off x="6034983" y="2925987"/>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Realizar propuesta de oficio</a:t>
            </a:r>
          </a:p>
          <a:p>
            <a:pPr defTabSz="914400"/>
            <a:r>
              <a:rPr lang="es-CR" sz="800" dirty="0" smtClean="0">
                <a:solidFill>
                  <a:srgbClr val="000000"/>
                </a:solidFill>
              </a:rPr>
              <a:t>(Gestor)</a:t>
            </a:r>
            <a:endParaRPr lang="es-CR" sz="800" dirty="0">
              <a:solidFill>
                <a:srgbClr val="000000"/>
              </a:solidFill>
            </a:endParaRPr>
          </a:p>
          <a:p>
            <a:pPr defTabSz="914400"/>
            <a:r>
              <a:rPr lang="es-CR" sz="800" dirty="0" smtClean="0">
                <a:solidFill>
                  <a:srgbClr val="000000"/>
                </a:solidFill>
              </a:rPr>
              <a:t>Expedientes archivado</a:t>
            </a:r>
            <a:endParaRPr lang="es-CR" sz="800" dirty="0">
              <a:solidFill>
                <a:srgbClr val="000000"/>
              </a:solidFill>
            </a:endParaRPr>
          </a:p>
        </p:txBody>
      </p:sp>
      <p:sp>
        <p:nvSpPr>
          <p:cNvPr id="32" name="31 Rectángulo"/>
          <p:cNvSpPr/>
          <p:nvPr/>
        </p:nvSpPr>
        <p:spPr>
          <a:xfrm>
            <a:off x="4624877" y="2930490"/>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Primer aprobación</a:t>
            </a:r>
          </a:p>
          <a:p>
            <a:pPr defTabSz="914400"/>
            <a:r>
              <a:rPr lang="es-CR" sz="800" dirty="0" smtClean="0">
                <a:solidFill>
                  <a:srgbClr val="000000"/>
                </a:solidFill>
              </a:rPr>
              <a:t>(Coordinador)</a:t>
            </a:r>
          </a:p>
          <a:p>
            <a:pPr defTabSz="914400"/>
            <a:r>
              <a:rPr lang="es-CR" sz="800" dirty="0" smtClean="0">
                <a:solidFill>
                  <a:srgbClr val="000000"/>
                </a:solidFill>
              </a:rPr>
              <a:t>Aprobado por coordinador</a:t>
            </a:r>
            <a:endParaRPr lang="es-CR" sz="800" dirty="0">
              <a:solidFill>
                <a:srgbClr val="000000"/>
              </a:solidFill>
            </a:endParaRPr>
          </a:p>
        </p:txBody>
      </p:sp>
      <p:cxnSp>
        <p:nvCxnSpPr>
          <p:cNvPr id="33" name="32 Conector recto de flecha"/>
          <p:cNvCxnSpPr>
            <a:stCxn id="31" idx="1"/>
            <a:endCxn id="32" idx="3"/>
          </p:cNvCxnSpPr>
          <p:nvPr/>
        </p:nvCxnSpPr>
        <p:spPr>
          <a:xfrm flipH="1">
            <a:off x="5766718" y="3239025"/>
            <a:ext cx="268265" cy="4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33 Rectángulo"/>
          <p:cNvSpPr/>
          <p:nvPr/>
        </p:nvSpPr>
        <p:spPr>
          <a:xfrm>
            <a:off x="3122188" y="2929403"/>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Segunda aprobación</a:t>
            </a:r>
          </a:p>
          <a:p>
            <a:pPr defTabSz="914400"/>
            <a:r>
              <a:rPr lang="es-CR" sz="800" dirty="0" smtClean="0">
                <a:solidFill>
                  <a:srgbClr val="000000"/>
                </a:solidFill>
              </a:rPr>
              <a:t>(Director </a:t>
            </a:r>
            <a:r>
              <a:rPr lang="es-CR" sz="800" dirty="0" err="1" smtClean="0">
                <a:solidFill>
                  <a:srgbClr val="000000"/>
                </a:solidFill>
              </a:rPr>
              <a:t>Inf</a:t>
            </a:r>
            <a:r>
              <a:rPr lang="es-CR" sz="800" dirty="0" smtClean="0">
                <a:solidFill>
                  <a:srgbClr val="000000"/>
                </a:solidFill>
              </a:rPr>
              <a:t> Crediticia)</a:t>
            </a:r>
          </a:p>
          <a:p>
            <a:pPr defTabSz="914400"/>
            <a:r>
              <a:rPr lang="es-CR" sz="800" dirty="0" smtClean="0">
                <a:solidFill>
                  <a:srgbClr val="000000"/>
                </a:solidFill>
              </a:rPr>
              <a:t>Aprobado por director departamento</a:t>
            </a:r>
            <a:endParaRPr lang="es-CR" sz="800" dirty="0">
              <a:solidFill>
                <a:srgbClr val="000000"/>
              </a:solidFill>
            </a:endParaRPr>
          </a:p>
        </p:txBody>
      </p:sp>
      <p:sp>
        <p:nvSpPr>
          <p:cNvPr id="35" name="34 Rectángulo"/>
          <p:cNvSpPr/>
          <p:nvPr/>
        </p:nvSpPr>
        <p:spPr>
          <a:xfrm>
            <a:off x="3122189" y="3811037"/>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Tercera Aprobación</a:t>
            </a:r>
          </a:p>
          <a:p>
            <a:pPr defTabSz="914400"/>
            <a:r>
              <a:rPr lang="es-CR" sz="800" dirty="0" smtClean="0">
                <a:solidFill>
                  <a:srgbClr val="000000"/>
                </a:solidFill>
              </a:rPr>
              <a:t>(Director general)</a:t>
            </a:r>
          </a:p>
          <a:p>
            <a:pPr defTabSz="914400"/>
            <a:r>
              <a:rPr lang="es-CR" sz="800" dirty="0" smtClean="0">
                <a:solidFill>
                  <a:srgbClr val="000000"/>
                </a:solidFill>
              </a:rPr>
              <a:t>Aprobado por director general</a:t>
            </a:r>
            <a:endParaRPr lang="es-CR" sz="800" dirty="0">
              <a:solidFill>
                <a:srgbClr val="000000"/>
              </a:solidFill>
            </a:endParaRPr>
          </a:p>
        </p:txBody>
      </p:sp>
      <p:cxnSp>
        <p:nvCxnSpPr>
          <p:cNvPr id="36" name="35 Conector recto de flecha"/>
          <p:cNvCxnSpPr>
            <a:stCxn id="32" idx="1"/>
            <a:endCxn id="34" idx="3"/>
          </p:cNvCxnSpPr>
          <p:nvPr/>
        </p:nvCxnSpPr>
        <p:spPr>
          <a:xfrm flipH="1" flipV="1">
            <a:off x="4264029" y="3242441"/>
            <a:ext cx="360848" cy="1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36 Conector recto de flecha"/>
          <p:cNvCxnSpPr>
            <a:stCxn id="34" idx="2"/>
            <a:endCxn id="35" idx="0"/>
          </p:cNvCxnSpPr>
          <p:nvPr/>
        </p:nvCxnSpPr>
        <p:spPr>
          <a:xfrm>
            <a:off x="3693109" y="3555478"/>
            <a:ext cx="1" cy="2555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41 Rectángulo"/>
          <p:cNvSpPr/>
          <p:nvPr/>
        </p:nvSpPr>
        <p:spPr>
          <a:xfrm>
            <a:off x="361232" y="3899623"/>
            <a:ext cx="1084180" cy="4348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800" dirty="0" smtClean="0">
                <a:solidFill>
                  <a:srgbClr val="000000"/>
                </a:solidFill>
              </a:rPr>
              <a:t>Enviar</a:t>
            </a:r>
            <a:endParaRPr lang="es-CR" sz="800" dirty="0">
              <a:solidFill>
                <a:srgbClr val="000000"/>
              </a:solidFill>
            </a:endParaRPr>
          </a:p>
          <a:p>
            <a:pPr defTabSz="914400"/>
            <a:r>
              <a:rPr lang="es-CR" sz="800" dirty="0" smtClean="0">
                <a:solidFill>
                  <a:srgbClr val="000000"/>
                </a:solidFill>
              </a:rPr>
              <a:t>(Intermediario RL)</a:t>
            </a:r>
            <a:endParaRPr lang="es-CR" sz="800" dirty="0">
              <a:solidFill>
                <a:srgbClr val="000000"/>
              </a:solidFill>
            </a:endParaRPr>
          </a:p>
          <a:p>
            <a:pPr defTabSz="914400"/>
            <a:r>
              <a:rPr lang="es-CR" sz="800" dirty="0" smtClean="0">
                <a:solidFill>
                  <a:srgbClr val="000000"/>
                </a:solidFill>
              </a:rPr>
              <a:t>Enviado</a:t>
            </a:r>
            <a:endParaRPr lang="es-CR" sz="800" dirty="0">
              <a:solidFill>
                <a:srgbClr val="000000"/>
              </a:solidFill>
            </a:endParaRPr>
          </a:p>
        </p:txBody>
      </p:sp>
      <p:cxnSp>
        <p:nvCxnSpPr>
          <p:cNvPr id="50" name="49 Conector recto de flecha"/>
          <p:cNvCxnSpPr>
            <a:stCxn id="35" idx="1"/>
            <a:endCxn id="49" idx="3"/>
          </p:cNvCxnSpPr>
          <p:nvPr/>
        </p:nvCxnSpPr>
        <p:spPr>
          <a:xfrm flipH="1" flipV="1">
            <a:off x="2859745" y="4118894"/>
            <a:ext cx="262444" cy="5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50 Rectángulo"/>
          <p:cNvSpPr/>
          <p:nvPr/>
        </p:nvSpPr>
        <p:spPr>
          <a:xfrm>
            <a:off x="361233" y="4639276"/>
            <a:ext cx="1084179" cy="5092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800" dirty="0" smtClean="0">
                <a:solidFill>
                  <a:srgbClr val="000000"/>
                </a:solidFill>
              </a:rPr>
              <a:t>Editar solicitud ajuste voluntario</a:t>
            </a:r>
          </a:p>
          <a:p>
            <a:pPr defTabSz="914400"/>
            <a:r>
              <a:rPr lang="es-CR" sz="800" dirty="0" smtClean="0">
                <a:solidFill>
                  <a:srgbClr val="000000"/>
                </a:solidFill>
              </a:rPr>
              <a:t>(Intermediario)</a:t>
            </a:r>
          </a:p>
          <a:p>
            <a:pPr defTabSz="914400"/>
            <a:r>
              <a:rPr lang="es-CR" sz="800" dirty="0" smtClean="0">
                <a:solidFill>
                  <a:srgbClr val="000000"/>
                </a:solidFill>
              </a:rPr>
              <a:t>Creada</a:t>
            </a:r>
            <a:endParaRPr lang="es-CR" sz="800" dirty="0">
              <a:solidFill>
                <a:srgbClr val="000000"/>
              </a:solidFill>
            </a:endParaRPr>
          </a:p>
        </p:txBody>
      </p:sp>
      <p:cxnSp>
        <p:nvCxnSpPr>
          <p:cNvPr id="53" name="52 Conector angular"/>
          <p:cNvCxnSpPr>
            <a:stCxn id="49" idx="2"/>
            <a:endCxn id="51" idx="2"/>
          </p:cNvCxnSpPr>
          <p:nvPr/>
        </p:nvCxnSpPr>
        <p:spPr>
          <a:xfrm rot="5400000">
            <a:off x="1237778" y="4097476"/>
            <a:ext cx="716592" cy="1385502"/>
          </a:xfrm>
          <a:prstGeom prst="bentConnector3">
            <a:avLst>
              <a:gd name="adj1" fmla="val 13190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0" name="69 Grupo"/>
          <p:cNvGrpSpPr/>
          <p:nvPr/>
        </p:nvGrpSpPr>
        <p:grpSpPr>
          <a:xfrm>
            <a:off x="1714361" y="3580780"/>
            <a:ext cx="1145384" cy="851151"/>
            <a:chOff x="1853065" y="3960519"/>
            <a:chExt cx="1145384" cy="851151"/>
          </a:xfrm>
        </p:grpSpPr>
        <p:sp>
          <p:nvSpPr>
            <p:cNvPr id="49" name="48 Rectángulo"/>
            <p:cNvSpPr/>
            <p:nvPr/>
          </p:nvSpPr>
          <p:spPr>
            <a:xfrm>
              <a:off x="1856608" y="4185595"/>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Aprobar solicitud de ajuste (Superintendente)</a:t>
              </a:r>
            </a:p>
            <a:p>
              <a:pPr defTabSz="914400"/>
              <a:r>
                <a:rPr lang="es-CR" sz="800" dirty="0" smtClean="0">
                  <a:solidFill>
                    <a:srgbClr val="000000"/>
                  </a:solidFill>
                </a:rPr>
                <a:t>Incompleto</a:t>
              </a:r>
              <a:endParaRPr lang="es-CR" sz="800" dirty="0">
                <a:solidFill>
                  <a:srgbClr val="000000"/>
                </a:solidFill>
              </a:endParaRPr>
            </a:p>
          </p:txBody>
        </p:sp>
        <p:pic>
          <p:nvPicPr>
            <p:cNvPr id="55" name="Picture 4" descr="http://servicios.cfia.or.cr/digitalhelp/uploads/5/5/9/1/5591858/41608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065" y="3960519"/>
              <a:ext cx="567378" cy="24062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0" name="79 Conector recto de flecha"/>
          <p:cNvCxnSpPr>
            <a:stCxn id="51" idx="0"/>
            <a:endCxn id="42" idx="2"/>
          </p:cNvCxnSpPr>
          <p:nvPr/>
        </p:nvCxnSpPr>
        <p:spPr>
          <a:xfrm flipH="1" flipV="1">
            <a:off x="903322" y="4334456"/>
            <a:ext cx="1" cy="304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86 Conector recto de flecha"/>
          <p:cNvCxnSpPr>
            <a:stCxn id="22" idx="2"/>
            <a:endCxn id="83" idx="0"/>
          </p:cNvCxnSpPr>
          <p:nvPr/>
        </p:nvCxnSpPr>
        <p:spPr>
          <a:xfrm>
            <a:off x="7959209" y="3538696"/>
            <a:ext cx="24511" cy="995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8" name="1027 Conector curvado"/>
          <p:cNvCxnSpPr>
            <a:stCxn id="42" idx="0"/>
            <a:endCxn id="4" idx="2"/>
          </p:cNvCxnSpPr>
          <p:nvPr/>
        </p:nvCxnSpPr>
        <p:spPr>
          <a:xfrm rot="5400000" flipH="1" flipV="1">
            <a:off x="962533" y="2576874"/>
            <a:ext cx="1263538" cy="1381960"/>
          </a:xfrm>
          <a:prstGeom prst="curved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39" name="38 CuadroTexto"/>
          <p:cNvSpPr txBox="1"/>
          <p:nvPr/>
        </p:nvSpPr>
        <p:spPr>
          <a:xfrm>
            <a:off x="7228931" y="2802619"/>
            <a:ext cx="837089" cy="215444"/>
          </a:xfrm>
          <a:prstGeom prst="rect">
            <a:avLst/>
          </a:prstGeom>
          <a:noFill/>
        </p:spPr>
        <p:txBody>
          <a:bodyPr wrap="none" rtlCol="0">
            <a:spAutoFit/>
          </a:bodyPr>
          <a:lstStyle/>
          <a:p>
            <a:r>
              <a:rPr lang="es-CR" sz="800" dirty="0" smtClean="0"/>
              <a:t>1ra prevención</a:t>
            </a:r>
            <a:endParaRPr lang="es-CR" sz="800" dirty="0"/>
          </a:p>
        </p:txBody>
      </p:sp>
      <p:sp>
        <p:nvSpPr>
          <p:cNvPr id="52" name="51 Elipse"/>
          <p:cNvSpPr/>
          <p:nvPr/>
        </p:nvSpPr>
        <p:spPr>
          <a:xfrm>
            <a:off x="6959054" y="3786680"/>
            <a:ext cx="826112" cy="4434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700" dirty="0" smtClean="0">
                <a:solidFill>
                  <a:schemeClr val="tx1"/>
                </a:solidFill>
              </a:rPr>
              <a:t>Cierre trámite</a:t>
            </a:r>
          </a:p>
          <a:p>
            <a:pPr algn="ctr"/>
            <a:r>
              <a:rPr lang="es-CR" sz="700" dirty="0" smtClean="0">
                <a:solidFill>
                  <a:schemeClr val="tx1"/>
                </a:solidFill>
              </a:rPr>
              <a:t>(Rechazado)</a:t>
            </a:r>
            <a:endParaRPr lang="es-CR" sz="700" dirty="0">
              <a:solidFill>
                <a:schemeClr val="tx1"/>
              </a:solidFill>
            </a:endParaRPr>
          </a:p>
        </p:txBody>
      </p:sp>
      <p:cxnSp>
        <p:nvCxnSpPr>
          <p:cNvPr id="59" name="58 Conector recto de flecha"/>
          <p:cNvCxnSpPr>
            <a:stCxn id="24" idx="2"/>
            <a:endCxn id="52" idx="0"/>
          </p:cNvCxnSpPr>
          <p:nvPr/>
        </p:nvCxnSpPr>
        <p:spPr>
          <a:xfrm flipH="1">
            <a:off x="7372110" y="3276446"/>
            <a:ext cx="28503" cy="51023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63" name="62 CuadroTexto"/>
          <p:cNvSpPr txBox="1"/>
          <p:nvPr/>
        </p:nvSpPr>
        <p:spPr>
          <a:xfrm>
            <a:off x="7328650" y="3486118"/>
            <a:ext cx="857927" cy="215444"/>
          </a:xfrm>
          <a:prstGeom prst="rect">
            <a:avLst/>
          </a:prstGeom>
          <a:noFill/>
        </p:spPr>
        <p:txBody>
          <a:bodyPr wrap="none" rtlCol="0">
            <a:spAutoFit/>
          </a:bodyPr>
          <a:lstStyle/>
          <a:p>
            <a:r>
              <a:rPr lang="es-CR" sz="800" dirty="0" smtClean="0"/>
              <a:t>2da prevención</a:t>
            </a:r>
            <a:endParaRPr lang="es-CR" sz="800" dirty="0"/>
          </a:p>
        </p:txBody>
      </p:sp>
      <p:sp>
        <p:nvSpPr>
          <p:cNvPr id="83" name="82 Rectángulo"/>
          <p:cNvSpPr/>
          <p:nvPr/>
        </p:nvSpPr>
        <p:spPr>
          <a:xfrm>
            <a:off x="7412799" y="4533823"/>
            <a:ext cx="1141841" cy="7901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Se archiva la modificación en el expediente.</a:t>
            </a:r>
            <a:endParaRPr lang="es-CR" sz="800" dirty="0">
              <a:solidFill>
                <a:srgbClr val="000000"/>
              </a:solidFill>
            </a:endParaRPr>
          </a:p>
          <a:p>
            <a:pPr defTabSz="914400"/>
            <a:r>
              <a:rPr lang="es-CR" sz="800" dirty="0" smtClean="0">
                <a:solidFill>
                  <a:srgbClr val="000000"/>
                </a:solidFill>
              </a:rPr>
              <a:t>(Gestor)</a:t>
            </a:r>
            <a:endParaRPr lang="es-CR" sz="800" dirty="0">
              <a:solidFill>
                <a:srgbClr val="000000"/>
              </a:solidFill>
            </a:endParaRPr>
          </a:p>
        </p:txBody>
      </p:sp>
      <p:sp>
        <p:nvSpPr>
          <p:cNvPr id="84" name="83 Rectángulo"/>
          <p:cNvSpPr/>
          <p:nvPr/>
        </p:nvSpPr>
        <p:spPr>
          <a:xfrm>
            <a:off x="6155525" y="4545825"/>
            <a:ext cx="1021300" cy="7781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a:solidFill>
                  <a:srgbClr val="000000"/>
                </a:solidFill>
              </a:rPr>
              <a:t>Comunicar Director </a:t>
            </a:r>
            <a:r>
              <a:rPr lang="es-CR" sz="800" dirty="0" err="1">
                <a:solidFill>
                  <a:srgbClr val="000000"/>
                </a:solidFill>
              </a:rPr>
              <a:t>Depto</a:t>
            </a:r>
            <a:endParaRPr lang="es-CR" sz="800" dirty="0">
              <a:solidFill>
                <a:srgbClr val="000000"/>
              </a:solidFill>
            </a:endParaRPr>
          </a:p>
          <a:p>
            <a:pPr defTabSz="914400"/>
            <a:r>
              <a:rPr lang="es-CR" sz="800" dirty="0">
                <a:solidFill>
                  <a:srgbClr val="000000"/>
                </a:solidFill>
              </a:rPr>
              <a:t>(Coordinador)</a:t>
            </a:r>
          </a:p>
          <a:p>
            <a:pPr defTabSz="914400"/>
            <a:r>
              <a:rPr lang="es-CR" sz="800" dirty="0">
                <a:solidFill>
                  <a:srgbClr val="000000"/>
                </a:solidFill>
              </a:rPr>
              <a:t>Comunicada Director D</a:t>
            </a:r>
          </a:p>
        </p:txBody>
      </p:sp>
      <p:sp>
        <p:nvSpPr>
          <p:cNvPr id="85" name="84 Rectángulo"/>
          <p:cNvSpPr/>
          <p:nvPr/>
        </p:nvSpPr>
        <p:spPr>
          <a:xfrm>
            <a:off x="4624877" y="4545825"/>
            <a:ext cx="1141841" cy="7781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Comunicar Director General</a:t>
            </a:r>
          </a:p>
          <a:p>
            <a:pPr defTabSz="914400"/>
            <a:r>
              <a:rPr lang="es-CR" sz="800" dirty="0" smtClean="0">
                <a:solidFill>
                  <a:srgbClr val="000000"/>
                </a:solidFill>
              </a:rPr>
              <a:t>(Director departamento)</a:t>
            </a:r>
            <a:endParaRPr lang="es-CR" sz="800" dirty="0">
              <a:solidFill>
                <a:srgbClr val="000000"/>
              </a:solidFill>
            </a:endParaRPr>
          </a:p>
          <a:p>
            <a:pPr defTabSz="914400"/>
            <a:r>
              <a:rPr lang="es-CR" sz="800" dirty="0" smtClean="0">
                <a:solidFill>
                  <a:srgbClr val="000000"/>
                </a:solidFill>
              </a:rPr>
              <a:t>Comunicada DG</a:t>
            </a:r>
            <a:endParaRPr lang="es-CR" sz="800" dirty="0">
              <a:solidFill>
                <a:srgbClr val="000000"/>
              </a:solidFill>
            </a:endParaRPr>
          </a:p>
        </p:txBody>
      </p:sp>
      <p:sp>
        <p:nvSpPr>
          <p:cNvPr id="88" name="87 Rectángulo"/>
          <p:cNvSpPr/>
          <p:nvPr/>
        </p:nvSpPr>
        <p:spPr>
          <a:xfrm>
            <a:off x="3122188" y="4554062"/>
            <a:ext cx="1141841" cy="7699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Comunica Despacho</a:t>
            </a:r>
          </a:p>
          <a:p>
            <a:pPr defTabSz="914400"/>
            <a:r>
              <a:rPr lang="es-CR" sz="800" dirty="0" smtClean="0">
                <a:solidFill>
                  <a:srgbClr val="000000"/>
                </a:solidFill>
              </a:rPr>
              <a:t>(Director general)</a:t>
            </a:r>
          </a:p>
          <a:p>
            <a:pPr defTabSz="914400"/>
            <a:r>
              <a:rPr lang="es-CR" sz="800" dirty="0" smtClean="0">
                <a:solidFill>
                  <a:srgbClr val="000000"/>
                </a:solidFill>
              </a:rPr>
              <a:t>Comunicada despacho</a:t>
            </a:r>
            <a:endParaRPr lang="es-CR" sz="800" dirty="0">
              <a:solidFill>
                <a:srgbClr val="000000"/>
              </a:solidFill>
            </a:endParaRPr>
          </a:p>
        </p:txBody>
      </p:sp>
      <p:grpSp>
        <p:nvGrpSpPr>
          <p:cNvPr id="91" name="90 Grupo"/>
          <p:cNvGrpSpPr/>
          <p:nvPr/>
        </p:nvGrpSpPr>
        <p:grpSpPr>
          <a:xfrm>
            <a:off x="3122189" y="5504990"/>
            <a:ext cx="1145384" cy="851151"/>
            <a:chOff x="1853065" y="3960519"/>
            <a:chExt cx="1145384" cy="851151"/>
          </a:xfrm>
        </p:grpSpPr>
        <p:sp>
          <p:nvSpPr>
            <p:cNvPr id="92" name="91 Rectángulo"/>
            <p:cNvSpPr/>
            <p:nvPr/>
          </p:nvSpPr>
          <p:spPr>
            <a:xfrm>
              <a:off x="1856608" y="4185595"/>
              <a:ext cx="1141841" cy="6260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Entidad comunicada</a:t>
              </a:r>
              <a:endParaRPr lang="es-CR" sz="800" dirty="0">
                <a:solidFill>
                  <a:srgbClr val="000000"/>
                </a:solidFill>
              </a:endParaRPr>
            </a:p>
          </p:txBody>
        </p:sp>
        <p:pic>
          <p:nvPicPr>
            <p:cNvPr id="93" name="Picture 4" descr="http://servicios.cfia.or.cr/digitalhelp/uploads/5/5/9/1/5591858/41608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065" y="3960519"/>
              <a:ext cx="567378" cy="24062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5" name="94 Conector curvado"/>
          <p:cNvCxnSpPr/>
          <p:nvPr/>
        </p:nvCxnSpPr>
        <p:spPr>
          <a:xfrm rot="5400000" flipH="1" flipV="1">
            <a:off x="2305424" y="1794513"/>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95 Conector curvado"/>
          <p:cNvCxnSpPr/>
          <p:nvPr/>
        </p:nvCxnSpPr>
        <p:spPr>
          <a:xfrm rot="5400000" flipH="1" flipV="1">
            <a:off x="3809407" y="1842026"/>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96 Conector curvado"/>
          <p:cNvCxnSpPr/>
          <p:nvPr/>
        </p:nvCxnSpPr>
        <p:spPr>
          <a:xfrm rot="5400000" flipH="1" flipV="1">
            <a:off x="5309777" y="1847239"/>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curvado"/>
          <p:cNvCxnSpPr/>
          <p:nvPr/>
        </p:nvCxnSpPr>
        <p:spPr>
          <a:xfrm rot="5400000" flipH="1" flipV="1">
            <a:off x="6613448" y="1869603"/>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98 Conector curvado"/>
          <p:cNvCxnSpPr/>
          <p:nvPr/>
        </p:nvCxnSpPr>
        <p:spPr>
          <a:xfrm rot="5400000" flipH="1" flipV="1">
            <a:off x="3743968" y="2813232"/>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99 Conector curvado"/>
          <p:cNvCxnSpPr/>
          <p:nvPr/>
        </p:nvCxnSpPr>
        <p:spPr>
          <a:xfrm rot="5400000" flipH="1" flipV="1">
            <a:off x="5169326" y="2817735"/>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100 Conector curvado"/>
          <p:cNvCxnSpPr/>
          <p:nvPr/>
        </p:nvCxnSpPr>
        <p:spPr>
          <a:xfrm rot="5400000" flipH="1" flipV="1">
            <a:off x="6561078" y="2813231"/>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101 Conector curvado"/>
          <p:cNvCxnSpPr/>
          <p:nvPr/>
        </p:nvCxnSpPr>
        <p:spPr>
          <a:xfrm rot="5400000" flipH="1" flipV="1">
            <a:off x="3809407" y="4388580"/>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102 Conector curvado"/>
          <p:cNvCxnSpPr/>
          <p:nvPr/>
        </p:nvCxnSpPr>
        <p:spPr>
          <a:xfrm rot="5400000" flipH="1" flipV="1">
            <a:off x="5308552" y="4388579"/>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103 Conector curvado"/>
          <p:cNvCxnSpPr/>
          <p:nvPr/>
        </p:nvCxnSpPr>
        <p:spPr>
          <a:xfrm rot="5400000" flipH="1" flipV="1">
            <a:off x="6799204" y="4388578"/>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104 Conector curvado"/>
          <p:cNvCxnSpPr/>
          <p:nvPr/>
        </p:nvCxnSpPr>
        <p:spPr>
          <a:xfrm rot="5400000" flipH="1" flipV="1">
            <a:off x="8281534" y="4421068"/>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105 Conector curvado"/>
          <p:cNvCxnSpPr/>
          <p:nvPr/>
        </p:nvCxnSpPr>
        <p:spPr>
          <a:xfrm rot="5400000" flipH="1" flipV="1">
            <a:off x="3909449" y="5563587"/>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107 Conector recto de flecha"/>
          <p:cNvCxnSpPr>
            <a:stCxn id="84" idx="1"/>
            <a:endCxn id="85" idx="3"/>
          </p:cNvCxnSpPr>
          <p:nvPr/>
        </p:nvCxnSpPr>
        <p:spPr>
          <a:xfrm flipH="1">
            <a:off x="5766718" y="4934920"/>
            <a:ext cx="3888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9" name="108 Conector recto de flecha"/>
          <p:cNvCxnSpPr>
            <a:stCxn id="85" idx="1"/>
            <a:endCxn id="88" idx="3"/>
          </p:cNvCxnSpPr>
          <p:nvPr/>
        </p:nvCxnSpPr>
        <p:spPr>
          <a:xfrm flipH="1">
            <a:off x="4264029" y="4934920"/>
            <a:ext cx="360848" cy="4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9" name="138 Conector recto de flecha"/>
          <p:cNvCxnSpPr/>
          <p:nvPr/>
        </p:nvCxnSpPr>
        <p:spPr>
          <a:xfrm>
            <a:off x="2859745" y="2405064"/>
            <a:ext cx="265987" cy="125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1" name="140 Conector recto de flecha"/>
          <p:cNvCxnSpPr/>
          <p:nvPr/>
        </p:nvCxnSpPr>
        <p:spPr>
          <a:xfrm>
            <a:off x="4283429" y="2407184"/>
            <a:ext cx="360847" cy="624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2" name="141 Conector recto de flecha"/>
          <p:cNvCxnSpPr/>
          <p:nvPr/>
        </p:nvCxnSpPr>
        <p:spPr>
          <a:xfrm>
            <a:off x="5766718" y="2415769"/>
            <a:ext cx="251223" cy="477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3" name="142 Conector angular"/>
          <p:cNvCxnSpPr/>
          <p:nvPr/>
        </p:nvCxnSpPr>
        <p:spPr>
          <a:xfrm>
            <a:off x="7197529" y="2381032"/>
            <a:ext cx="799427" cy="592383"/>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36" name="1035 Conector angular"/>
          <p:cNvCxnSpPr>
            <a:stCxn id="4" idx="0"/>
            <a:endCxn id="7" idx="0"/>
          </p:cNvCxnSpPr>
          <p:nvPr/>
        </p:nvCxnSpPr>
        <p:spPr>
          <a:xfrm rot="16200000" flipH="1">
            <a:off x="4435384" y="-142595"/>
            <a:ext cx="3375" cy="4303580"/>
          </a:xfrm>
          <a:prstGeom prst="bentConnector3">
            <a:avLst>
              <a:gd name="adj1" fmla="val -649111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1" name="150 Conector curvado"/>
          <p:cNvCxnSpPr/>
          <p:nvPr/>
        </p:nvCxnSpPr>
        <p:spPr>
          <a:xfrm rot="5400000" flipH="1" flipV="1">
            <a:off x="2379304" y="3655927"/>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2" name="151 Conector curvado"/>
          <p:cNvCxnSpPr/>
          <p:nvPr/>
        </p:nvCxnSpPr>
        <p:spPr>
          <a:xfrm rot="5400000" flipH="1" flipV="1">
            <a:off x="3909448" y="3681415"/>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3" name="152 Conector curvado"/>
          <p:cNvCxnSpPr/>
          <p:nvPr/>
        </p:nvCxnSpPr>
        <p:spPr>
          <a:xfrm rot="5400000" flipH="1" flipV="1">
            <a:off x="1105050" y="4473794"/>
            <a:ext cx="105453" cy="330963"/>
          </a:xfrm>
          <a:prstGeom prst="curvedConnector3">
            <a:avLst>
              <a:gd name="adj1" fmla="val 30549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5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194" y="4404833"/>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912" y="1836889"/>
            <a:ext cx="149226" cy="1492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88" name="187 Conector recto de flecha"/>
          <p:cNvCxnSpPr>
            <a:stCxn id="83" idx="1"/>
            <a:endCxn id="84" idx="3"/>
          </p:cNvCxnSpPr>
          <p:nvPr/>
        </p:nvCxnSpPr>
        <p:spPr>
          <a:xfrm flipH="1">
            <a:off x="7176825" y="4928919"/>
            <a:ext cx="235974" cy="6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9" name="238 Conector recto de flecha"/>
          <p:cNvCxnSpPr>
            <a:stCxn id="84" idx="1"/>
            <a:endCxn id="85" idx="3"/>
          </p:cNvCxnSpPr>
          <p:nvPr/>
        </p:nvCxnSpPr>
        <p:spPr>
          <a:xfrm flipH="1">
            <a:off x="5766718" y="4934920"/>
            <a:ext cx="3888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0" name="239 Conector recto de flecha"/>
          <p:cNvCxnSpPr>
            <a:stCxn id="85" idx="1"/>
            <a:endCxn id="88" idx="3"/>
          </p:cNvCxnSpPr>
          <p:nvPr/>
        </p:nvCxnSpPr>
        <p:spPr>
          <a:xfrm flipH="1">
            <a:off x="4264029" y="4934920"/>
            <a:ext cx="360848" cy="4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1" name="240 Conector recto de flecha"/>
          <p:cNvCxnSpPr>
            <a:stCxn id="88" idx="2"/>
            <a:endCxn id="92" idx="0"/>
          </p:cNvCxnSpPr>
          <p:nvPr/>
        </p:nvCxnSpPr>
        <p:spPr>
          <a:xfrm>
            <a:off x="3693109" y="5324015"/>
            <a:ext cx="3544" cy="406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7" name="41 Rectángulo"/>
          <p:cNvSpPr/>
          <p:nvPr/>
        </p:nvSpPr>
        <p:spPr>
          <a:xfrm>
            <a:off x="268344" y="2006016"/>
            <a:ext cx="1084180" cy="6300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Recibir</a:t>
            </a:r>
            <a:endParaRPr lang="es-CR" sz="800" dirty="0">
              <a:solidFill>
                <a:srgbClr val="000000"/>
              </a:solidFill>
            </a:endParaRPr>
          </a:p>
          <a:p>
            <a:pPr defTabSz="914400"/>
            <a:r>
              <a:rPr lang="es-CR" sz="800" dirty="0" smtClean="0">
                <a:solidFill>
                  <a:srgbClr val="000000"/>
                </a:solidFill>
              </a:rPr>
              <a:t>Respuesta de área de apoyo</a:t>
            </a:r>
            <a:endParaRPr lang="es-CR" sz="800" dirty="0">
              <a:solidFill>
                <a:srgbClr val="000000"/>
              </a:solidFill>
            </a:endParaRPr>
          </a:p>
        </p:txBody>
      </p:sp>
      <p:cxnSp>
        <p:nvCxnSpPr>
          <p:cNvPr id="110" name="8 Conector recto de flecha"/>
          <p:cNvCxnSpPr>
            <a:stCxn id="107" idx="3"/>
            <a:endCxn id="4" idx="1"/>
          </p:cNvCxnSpPr>
          <p:nvPr/>
        </p:nvCxnSpPr>
        <p:spPr>
          <a:xfrm>
            <a:off x="1352524" y="2321050"/>
            <a:ext cx="361837" cy="7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Título 1"/>
          <p:cNvSpPr>
            <a:spLocks noGrp="1"/>
          </p:cNvSpPr>
          <p:nvPr>
            <p:ph type="title"/>
          </p:nvPr>
        </p:nvSpPr>
        <p:spPr>
          <a:xfrm>
            <a:off x="379803" y="407773"/>
            <a:ext cx="7800221" cy="459002"/>
          </a:xfrm>
        </p:spPr>
        <p:txBody>
          <a:bodyPr>
            <a:noAutofit/>
          </a:bodyPr>
          <a:lstStyle/>
          <a:p>
            <a:r>
              <a:rPr lang="es-ES" sz="3000" dirty="0" smtClean="0"/>
              <a:t>Trámite Actualización de roles </a:t>
            </a:r>
            <a:endParaRPr lang="es-ES" sz="3000" dirty="0"/>
          </a:p>
        </p:txBody>
      </p:sp>
      <p:sp>
        <p:nvSpPr>
          <p:cNvPr id="79" name="CuadroTexto 78"/>
          <p:cNvSpPr txBox="1"/>
          <p:nvPr/>
        </p:nvSpPr>
        <p:spPr>
          <a:xfrm>
            <a:off x="379803" y="-50829"/>
            <a:ext cx="1564659" cy="369332"/>
          </a:xfrm>
          <a:prstGeom prst="rect">
            <a:avLst/>
          </a:prstGeom>
          <a:noFill/>
        </p:spPr>
        <p:txBody>
          <a:bodyPr wrap="none" rtlCol="0">
            <a:spAutoFit/>
          </a:bodyPr>
          <a:lstStyle/>
          <a:p>
            <a:r>
              <a:rPr lang="es-CR" b="1" dirty="0" smtClean="0">
                <a:solidFill>
                  <a:schemeClr val="bg1"/>
                </a:solidFill>
              </a:rPr>
              <a:t>Trámite actual</a:t>
            </a:r>
            <a:endParaRPr lang="es-CR" b="1" dirty="0">
              <a:solidFill>
                <a:schemeClr val="bg1"/>
              </a:solidFill>
            </a:endParaRPr>
          </a:p>
        </p:txBody>
      </p:sp>
      <p:sp>
        <p:nvSpPr>
          <p:cNvPr id="2" name="Elipse 1"/>
          <p:cNvSpPr/>
          <p:nvPr/>
        </p:nvSpPr>
        <p:spPr>
          <a:xfrm>
            <a:off x="992295" y="1024301"/>
            <a:ext cx="272299"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t>1</a:t>
            </a:r>
            <a:endParaRPr lang="es-CR" dirty="0"/>
          </a:p>
        </p:txBody>
      </p:sp>
      <p:sp>
        <p:nvSpPr>
          <p:cNvPr id="81" name="41 Rectángulo"/>
          <p:cNvSpPr/>
          <p:nvPr/>
        </p:nvSpPr>
        <p:spPr>
          <a:xfrm>
            <a:off x="267356" y="1206821"/>
            <a:ext cx="1084180" cy="6300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800" dirty="0" smtClean="0">
                <a:solidFill>
                  <a:srgbClr val="000000"/>
                </a:solidFill>
              </a:rPr>
              <a:t>Atención en área de apoyo </a:t>
            </a:r>
            <a:endParaRPr lang="es-CR" sz="800" dirty="0">
              <a:solidFill>
                <a:srgbClr val="000000"/>
              </a:solidFill>
            </a:endParaRPr>
          </a:p>
        </p:txBody>
      </p:sp>
      <p:cxnSp>
        <p:nvCxnSpPr>
          <p:cNvPr id="9" name="Conector recto de flecha 8"/>
          <p:cNvCxnSpPr>
            <a:stCxn id="81" idx="2"/>
            <a:endCxn id="107" idx="0"/>
          </p:cNvCxnSpPr>
          <p:nvPr/>
        </p:nvCxnSpPr>
        <p:spPr>
          <a:xfrm>
            <a:off x="809446" y="1836889"/>
            <a:ext cx="988" cy="1691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387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924944"/>
            <a:ext cx="7793037" cy="647700"/>
          </a:xfrm>
        </p:spPr>
        <p:txBody>
          <a:bodyPr/>
          <a:lstStyle/>
          <a:p>
            <a:r>
              <a:rPr lang="es-CR" sz="3600" dirty="0" smtClean="0"/>
              <a:t>Nuevo proceso</a:t>
            </a:r>
            <a:endParaRPr lang="es-CR" sz="3600" dirty="0"/>
          </a:p>
        </p:txBody>
      </p:sp>
      <p:sp>
        <p:nvSpPr>
          <p:cNvPr id="4" name="Marcador de contenido 3"/>
          <p:cNvSpPr>
            <a:spLocks noGrp="1"/>
          </p:cNvSpPr>
          <p:nvPr>
            <p:ph idx="1"/>
          </p:nvPr>
        </p:nvSpPr>
        <p:spPr>
          <a:xfrm>
            <a:off x="539552" y="1412776"/>
            <a:ext cx="8209957" cy="4678660"/>
          </a:xfrm>
        </p:spPr>
        <p:txBody>
          <a:bodyPr/>
          <a:lstStyle/>
          <a:p>
            <a:endParaRPr lang="es-CR" dirty="0"/>
          </a:p>
        </p:txBody>
      </p:sp>
    </p:spTree>
    <p:extLst>
      <p:ext uri="{BB962C8B-B14F-4D97-AF65-F5344CB8AC3E}">
        <p14:creationId xmlns:p14="http://schemas.microsoft.com/office/powerpoint/2010/main" val="298461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angular 11"/>
          <p:cNvCxnSpPr>
            <a:endCxn id="92" idx="1"/>
          </p:cNvCxnSpPr>
          <p:nvPr/>
        </p:nvCxnSpPr>
        <p:spPr>
          <a:xfrm rot="16200000" flipH="1">
            <a:off x="7004358" y="2894162"/>
            <a:ext cx="972589" cy="95936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256535" y="306100"/>
            <a:ext cx="8209957" cy="605482"/>
          </a:xfrm>
        </p:spPr>
        <p:txBody>
          <a:bodyPr vert="horz" lIns="91440" tIns="45720" rIns="91440" bIns="45720" rtlCol="0" anchor="b">
            <a:noAutofit/>
          </a:bodyPr>
          <a:lstStyle/>
          <a:p>
            <a:r>
              <a:rPr lang="es-ES" sz="2800" b="1" dirty="0"/>
              <a:t>Registro y actualización de roles</a:t>
            </a:r>
          </a:p>
        </p:txBody>
      </p:sp>
      <p:grpSp>
        <p:nvGrpSpPr>
          <p:cNvPr id="16" name="Grupo 15"/>
          <p:cNvGrpSpPr/>
          <p:nvPr/>
        </p:nvGrpSpPr>
        <p:grpSpPr>
          <a:xfrm>
            <a:off x="0" y="6481428"/>
            <a:ext cx="9247657" cy="382470"/>
            <a:chOff x="0" y="6481428"/>
            <a:chExt cx="9247657" cy="382470"/>
          </a:xfrm>
        </p:grpSpPr>
        <p:sp>
          <p:nvSpPr>
            <p:cNvPr id="164" name="163 Rectángulo"/>
            <p:cNvSpPr/>
            <p:nvPr/>
          </p:nvSpPr>
          <p:spPr>
            <a:xfrm>
              <a:off x="0" y="6487064"/>
              <a:ext cx="9144000" cy="370935"/>
            </a:xfrm>
            <a:prstGeom prst="rect">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lIns="9144" tIns="9144" rIns="9144" bIns="9144" rtlCol="0" anchor="ctr"/>
            <a:lstStyle/>
            <a:p>
              <a:pPr algn="ctr"/>
              <a:endParaRPr lang="es-CR" sz="900"/>
            </a:p>
          </p:txBody>
        </p:sp>
        <p:grpSp>
          <p:nvGrpSpPr>
            <p:cNvPr id="165" name="164 Grupo"/>
            <p:cNvGrpSpPr/>
            <p:nvPr/>
          </p:nvGrpSpPr>
          <p:grpSpPr>
            <a:xfrm>
              <a:off x="69305" y="6577750"/>
              <a:ext cx="209830" cy="220060"/>
              <a:chOff x="323388" y="4365104"/>
              <a:chExt cx="209830" cy="200055"/>
            </a:xfrm>
          </p:grpSpPr>
          <p:pic>
            <p:nvPicPr>
              <p:cNvPr id="1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168" name="167 Grupo"/>
            <p:cNvGrpSpPr/>
            <p:nvPr/>
          </p:nvGrpSpPr>
          <p:grpSpPr>
            <a:xfrm>
              <a:off x="992379" y="6576358"/>
              <a:ext cx="209830" cy="220060"/>
              <a:chOff x="332962" y="4600178"/>
              <a:chExt cx="209830" cy="200055"/>
            </a:xfrm>
          </p:grpSpPr>
          <p:pic>
            <p:nvPicPr>
              <p:cNvPr id="17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sp>
          <p:nvSpPr>
            <p:cNvPr id="169" name="168 CuadroTexto"/>
            <p:cNvSpPr txBox="1"/>
            <p:nvPr/>
          </p:nvSpPr>
          <p:spPr>
            <a:xfrm>
              <a:off x="235425" y="6508338"/>
              <a:ext cx="708688" cy="338554"/>
            </a:xfrm>
            <a:prstGeom prst="rect">
              <a:avLst/>
            </a:prstGeom>
            <a:noFill/>
          </p:spPr>
          <p:txBody>
            <a:bodyPr wrap="square" rtlCol="0">
              <a:spAutoFit/>
            </a:bodyPr>
            <a:lstStyle/>
            <a:p>
              <a:r>
                <a:rPr lang="en-US" sz="800" dirty="0" err="1" smtClean="0">
                  <a:solidFill>
                    <a:schemeClr val="tx1">
                      <a:lumMod val="75000"/>
                      <a:lumOff val="25000"/>
                    </a:schemeClr>
                  </a:solidFill>
                </a:rPr>
                <a:t>Notificación</a:t>
              </a:r>
              <a:r>
                <a:rPr lang="en-US" sz="800" dirty="0" smtClean="0">
                  <a:solidFill>
                    <a:schemeClr val="tx1">
                      <a:lumMod val="75000"/>
                      <a:lumOff val="25000"/>
                    </a:schemeClr>
                  </a:solidFill>
                </a:rPr>
                <a:t> SUGEF</a:t>
              </a:r>
              <a:endParaRPr lang="es-ES" sz="800" dirty="0">
                <a:solidFill>
                  <a:schemeClr val="tx1">
                    <a:lumMod val="75000"/>
                    <a:lumOff val="25000"/>
                  </a:schemeClr>
                </a:solidFill>
              </a:endParaRPr>
            </a:p>
          </p:txBody>
        </p:sp>
        <p:sp>
          <p:nvSpPr>
            <p:cNvPr id="170" name="169 CuadroTexto"/>
            <p:cNvSpPr txBox="1"/>
            <p:nvPr/>
          </p:nvSpPr>
          <p:spPr>
            <a:xfrm>
              <a:off x="1190989" y="6515190"/>
              <a:ext cx="734856" cy="338554"/>
            </a:xfrm>
            <a:prstGeom prst="rect">
              <a:avLst/>
            </a:prstGeom>
            <a:noFill/>
          </p:spPr>
          <p:txBody>
            <a:bodyPr wrap="square" rtlCol="0">
              <a:spAutoFit/>
            </a:bodyPr>
            <a:lstStyle/>
            <a:p>
              <a:r>
                <a:rPr lang="en-US" sz="800" dirty="0" err="1" smtClean="0">
                  <a:solidFill>
                    <a:schemeClr val="tx1">
                      <a:lumMod val="75000"/>
                      <a:lumOff val="25000"/>
                    </a:schemeClr>
                  </a:solidFill>
                </a:rPr>
                <a:t>Notificación</a:t>
              </a:r>
              <a:r>
                <a:rPr lang="en-US" sz="800" dirty="0" smtClean="0">
                  <a:solidFill>
                    <a:schemeClr val="tx1">
                      <a:lumMod val="75000"/>
                      <a:lumOff val="25000"/>
                    </a:schemeClr>
                  </a:solidFill>
                </a:rPr>
                <a:t> </a:t>
              </a:r>
              <a:r>
                <a:rPr lang="en-US" sz="800" dirty="0" err="1" smtClean="0">
                  <a:solidFill>
                    <a:schemeClr val="tx1">
                      <a:lumMod val="75000"/>
                      <a:lumOff val="25000"/>
                    </a:schemeClr>
                  </a:solidFill>
                </a:rPr>
                <a:t>Entidad</a:t>
              </a:r>
              <a:endParaRPr lang="es-ES" sz="800" dirty="0">
                <a:solidFill>
                  <a:schemeClr val="tx1">
                    <a:lumMod val="75000"/>
                    <a:lumOff val="25000"/>
                  </a:schemeClr>
                </a:solidFill>
              </a:endParaRPr>
            </a:p>
          </p:txBody>
        </p:sp>
        <p:pic>
          <p:nvPicPr>
            <p:cNvPr id="171" name="Picture 4" descr="http://servicios.cfia.or.cr/digitalhelp/uploads/5/5/9/1/5591858/41608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424" y="6586104"/>
              <a:ext cx="359039" cy="167498"/>
            </a:xfrm>
            <a:prstGeom prst="rect">
              <a:avLst/>
            </a:prstGeom>
            <a:ln w="3175">
              <a:solidFill>
                <a:schemeClr val="accent1"/>
              </a:solidFill>
            </a:ln>
            <a:extLst>
              <a:ext uri="{909E8E84-426E-40DD-AFC4-6F175D3DCCD1}">
                <a14:hiddenFill xmlns:a14="http://schemas.microsoft.com/office/drawing/2010/main">
                  <a:solidFill>
                    <a:srgbClr val="FFFFFF"/>
                  </a:solidFill>
                </a14:hiddenFill>
              </a:ext>
            </a:extLst>
          </p:spPr>
        </p:pic>
        <p:sp>
          <p:nvSpPr>
            <p:cNvPr id="172" name="171 CuadroTexto"/>
            <p:cNvSpPr txBox="1"/>
            <p:nvPr/>
          </p:nvSpPr>
          <p:spPr>
            <a:xfrm>
              <a:off x="3029178" y="6506486"/>
              <a:ext cx="458780" cy="338554"/>
            </a:xfrm>
            <a:prstGeom prst="rect">
              <a:avLst/>
            </a:prstGeom>
            <a:noFill/>
          </p:spPr>
          <p:txBody>
            <a:bodyPr wrap="none" rtlCol="0">
              <a:spAutoFit/>
            </a:bodyPr>
            <a:lstStyle/>
            <a:p>
              <a:r>
                <a:rPr lang="en-US" sz="800" dirty="0" smtClean="0">
                  <a:solidFill>
                    <a:schemeClr val="tx1">
                      <a:lumMod val="75000"/>
                      <a:lumOff val="25000"/>
                    </a:schemeClr>
                  </a:solidFill>
                </a:rPr>
                <a:t>Firma </a:t>
              </a:r>
            </a:p>
            <a:p>
              <a:r>
                <a:rPr lang="en-US" sz="800" dirty="0" smtClean="0">
                  <a:solidFill>
                    <a:schemeClr val="tx1">
                      <a:lumMod val="75000"/>
                      <a:lumOff val="25000"/>
                    </a:schemeClr>
                  </a:solidFill>
                </a:rPr>
                <a:t>Digital</a:t>
              </a:r>
              <a:endParaRPr lang="es-ES" sz="800" dirty="0">
                <a:solidFill>
                  <a:schemeClr val="tx1">
                    <a:lumMod val="75000"/>
                    <a:lumOff val="25000"/>
                  </a:schemeClr>
                </a:solidFill>
              </a:endParaRPr>
            </a:p>
          </p:txBody>
        </p:sp>
        <p:sp>
          <p:nvSpPr>
            <p:cNvPr id="174" name="173 CuadroTexto"/>
            <p:cNvSpPr txBox="1"/>
            <p:nvPr/>
          </p:nvSpPr>
          <p:spPr>
            <a:xfrm>
              <a:off x="3817565" y="6502468"/>
              <a:ext cx="1243942" cy="338554"/>
            </a:xfrm>
            <a:prstGeom prst="rect">
              <a:avLst/>
            </a:prstGeom>
            <a:noFill/>
          </p:spPr>
          <p:txBody>
            <a:bodyPr wrap="square" rtlCol="0">
              <a:spAutoFit/>
            </a:bodyPr>
            <a:lstStyle/>
            <a:p>
              <a:r>
                <a:rPr lang="en-US" sz="800" dirty="0" err="1" smtClean="0">
                  <a:solidFill>
                    <a:schemeClr val="tx1">
                      <a:lumMod val="75000"/>
                      <a:lumOff val="25000"/>
                    </a:schemeClr>
                  </a:solidFill>
                </a:rPr>
                <a:t>Adjunto</a:t>
              </a:r>
              <a:r>
                <a:rPr lang="en-US" sz="800" dirty="0" smtClean="0">
                  <a:solidFill>
                    <a:schemeClr val="tx1">
                      <a:lumMod val="75000"/>
                      <a:lumOff val="25000"/>
                    </a:schemeClr>
                  </a:solidFill>
                </a:rPr>
                <a:t> del </a:t>
              </a:r>
              <a:r>
                <a:rPr lang="en-US" sz="800" dirty="0" err="1" smtClean="0">
                  <a:solidFill>
                    <a:schemeClr val="tx1">
                      <a:lumMod val="75000"/>
                      <a:lumOff val="25000"/>
                    </a:schemeClr>
                  </a:solidFill>
                </a:rPr>
                <a:t>correo</a:t>
              </a:r>
              <a:r>
                <a:rPr lang="en-US" sz="800" dirty="0" smtClean="0">
                  <a:solidFill>
                    <a:schemeClr val="tx1">
                      <a:lumMod val="75000"/>
                      <a:lumOff val="25000"/>
                    </a:schemeClr>
                  </a:solidFill>
                </a:rPr>
                <a:t> </a:t>
              </a:r>
            </a:p>
            <a:p>
              <a:r>
                <a:rPr lang="en-US" sz="800" dirty="0" smtClean="0">
                  <a:solidFill>
                    <a:schemeClr val="tx1">
                      <a:lumMod val="75000"/>
                      <a:lumOff val="25000"/>
                    </a:schemeClr>
                  </a:solidFill>
                </a:rPr>
                <a:t>con </a:t>
              </a:r>
              <a:r>
                <a:rPr lang="en-US" sz="800" dirty="0" err="1" smtClean="0">
                  <a:solidFill>
                    <a:schemeClr val="tx1">
                      <a:lumMod val="75000"/>
                      <a:lumOff val="25000"/>
                    </a:schemeClr>
                  </a:solidFill>
                </a:rPr>
                <a:t>sello</a:t>
              </a:r>
              <a:r>
                <a:rPr lang="en-US" sz="800" dirty="0" smtClean="0">
                  <a:solidFill>
                    <a:schemeClr val="tx1">
                      <a:lumMod val="75000"/>
                      <a:lumOff val="25000"/>
                    </a:schemeClr>
                  </a:solidFill>
                </a:rPr>
                <a:t> </a:t>
              </a:r>
              <a:r>
                <a:rPr lang="en-US" sz="800" dirty="0" err="1" smtClean="0">
                  <a:solidFill>
                    <a:schemeClr val="tx1">
                      <a:lumMod val="75000"/>
                      <a:lumOff val="25000"/>
                    </a:schemeClr>
                  </a:solidFill>
                </a:rPr>
                <a:t>electrónico</a:t>
              </a:r>
              <a:endParaRPr lang="es-ES" sz="800" dirty="0">
                <a:solidFill>
                  <a:schemeClr val="tx1">
                    <a:lumMod val="75000"/>
                    <a:lumOff val="25000"/>
                  </a:schemeClr>
                </a:solidFill>
              </a:endParaRPr>
            </a:p>
          </p:txBody>
        </p:sp>
        <p:pic>
          <p:nvPicPr>
            <p:cNvPr id="17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9053" y="6590226"/>
              <a:ext cx="149226" cy="164149"/>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6" name="175 CuadroTexto"/>
            <p:cNvSpPr txBox="1"/>
            <p:nvPr/>
          </p:nvSpPr>
          <p:spPr>
            <a:xfrm>
              <a:off x="2099163" y="6504514"/>
              <a:ext cx="514885" cy="338554"/>
            </a:xfrm>
            <a:prstGeom prst="rect">
              <a:avLst/>
            </a:prstGeom>
            <a:noFill/>
          </p:spPr>
          <p:txBody>
            <a:bodyPr wrap="none" rtlCol="0">
              <a:spAutoFit/>
            </a:bodyPr>
            <a:lstStyle/>
            <a:p>
              <a:r>
                <a:rPr lang="en-US" sz="800" dirty="0" err="1" smtClean="0">
                  <a:solidFill>
                    <a:schemeClr val="tx1">
                      <a:lumMod val="75000"/>
                      <a:lumOff val="25000"/>
                    </a:schemeClr>
                  </a:solidFill>
                </a:rPr>
                <a:t>Archivo</a:t>
              </a:r>
              <a:endParaRPr lang="en-US" sz="800" dirty="0" smtClean="0">
                <a:solidFill>
                  <a:schemeClr val="tx1">
                    <a:lumMod val="75000"/>
                    <a:lumOff val="25000"/>
                  </a:schemeClr>
                </a:solidFill>
              </a:endParaRPr>
            </a:p>
            <a:p>
              <a:r>
                <a:rPr lang="en-US" sz="800" dirty="0" err="1" smtClean="0">
                  <a:solidFill>
                    <a:schemeClr val="tx1">
                      <a:lumMod val="75000"/>
                      <a:lumOff val="25000"/>
                    </a:schemeClr>
                  </a:solidFill>
                </a:rPr>
                <a:t>adjunto</a:t>
              </a:r>
              <a:endParaRPr lang="es-ES" sz="800" dirty="0">
                <a:solidFill>
                  <a:schemeClr val="tx1">
                    <a:lumMod val="75000"/>
                    <a:lumOff val="25000"/>
                  </a:schemeClr>
                </a:solidFill>
              </a:endParaRPr>
            </a:p>
          </p:txBody>
        </p:sp>
        <p:grpSp>
          <p:nvGrpSpPr>
            <p:cNvPr id="193" name="192 Grupo"/>
            <p:cNvGrpSpPr/>
            <p:nvPr/>
          </p:nvGrpSpPr>
          <p:grpSpPr>
            <a:xfrm>
              <a:off x="3497982" y="6556183"/>
              <a:ext cx="396262" cy="215444"/>
              <a:chOff x="8031275" y="1464876"/>
              <a:chExt cx="396262" cy="215444"/>
            </a:xfrm>
          </p:grpSpPr>
          <p:sp>
            <p:nvSpPr>
              <p:cNvPr id="194" name="193 Rectángulo"/>
              <p:cNvSpPr/>
              <p:nvPr/>
            </p:nvSpPr>
            <p:spPr>
              <a:xfrm>
                <a:off x="8063311" y="1497526"/>
                <a:ext cx="321753" cy="13344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700" dirty="0">
                  <a:solidFill>
                    <a:srgbClr val="FF0000"/>
                  </a:solidFill>
                </a:endParaRPr>
              </a:p>
            </p:txBody>
          </p:sp>
          <p:sp>
            <p:nvSpPr>
              <p:cNvPr id="195" name="194 CuadroTexto"/>
              <p:cNvSpPr txBox="1"/>
              <p:nvPr/>
            </p:nvSpPr>
            <p:spPr>
              <a:xfrm>
                <a:off x="8031275" y="1464876"/>
                <a:ext cx="396262" cy="215444"/>
              </a:xfrm>
              <a:prstGeom prst="rect">
                <a:avLst/>
              </a:prstGeom>
              <a:noFill/>
            </p:spPr>
            <p:txBody>
              <a:bodyPr wrap="none" rtlCol="0">
                <a:spAutoFit/>
              </a:bodyPr>
              <a:lstStyle/>
              <a:p>
                <a:r>
                  <a:rPr lang="es-CR" sz="800" dirty="0" smtClean="0">
                    <a:solidFill>
                      <a:srgbClr val="FF0000"/>
                    </a:solidFill>
                  </a:rPr>
                  <a:t>Sello</a:t>
                </a:r>
                <a:endParaRPr lang="es-CR" sz="800" dirty="0">
                  <a:solidFill>
                    <a:srgbClr val="FF0000"/>
                  </a:solidFill>
                </a:endParaRPr>
              </a:p>
            </p:txBody>
          </p:sp>
        </p:grpSp>
        <p:sp>
          <p:nvSpPr>
            <p:cNvPr id="462" name="461 Triángulo rectángulo"/>
            <p:cNvSpPr/>
            <p:nvPr/>
          </p:nvSpPr>
          <p:spPr>
            <a:xfrm>
              <a:off x="4963450" y="6617837"/>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463" name="462 CuadroTexto"/>
            <p:cNvSpPr txBox="1"/>
            <p:nvPr/>
          </p:nvSpPr>
          <p:spPr>
            <a:xfrm>
              <a:off x="5110705" y="6525344"/>
              <a:ext cx="645214" cy="338554"/>
            </a:xfrm>
            <a:prstGeom prst="rect">
              <a:avLst/>
            </a:prstGeom>
            <a:noFill/>
          </p:spPr>
          <p:txBody>
            <a:bodyPr wrap="square" rtlCol="0">
              <a:spAutoFit/>
            </a:bodyPr>
            <a:lstStyle/>
            <a:p>
              <a:r>
                <a:rPr lang="es-ES" sz="800" dirty="0" smtClean="0">
                  <a:solidFill>
                    <a:schemeClr val="tx1">
                      <a:lumMod val="75000"/>
                      <a:lumOff val="25000"/>
                    </a:schemeClr>
                  </a:solidFill>
                </a:rPr>
                <a:t>Fin de un trámite</a:t>
              </a:r>
              <a:endParaRPr lang="es-ES" sz="800" dirty="0">
                <a:solidFill>
                  <a:schemeClr val="tx1">
                    <a:lumMod val="75000"/>
                    <a:lumOff val="25000"/>
                  </a:schemeClr>
                </a:solidFill>
              </a:endParaRPr>
            </a:p>
          </p:txBody>
        </p:sp>
        <p:cxnSp>
          <p:nvCxnSpPr>
            <p:cNvPr id="460" name="459 Conector recto"/>
            <p:cNvCxnSpPr/>
            <p:nvPr/>
          </p:nvCxnSpPr>
          <p:spPr>
            <a:xfrm>
              <a:off x="912034" y="6488638"/>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19" name="518 Conector recto"/>
            <p:cNvCxnSpPr/>
            <p:nvPr/>
          </p:nvCxnSpPr>
          <p:spPr>
            <a:xfrm>
              <a:off x="1881671" y="6481953"/>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20" name="519 Conector recto"/>
            <p:cNvCxnSpPr/>
            <p:nvPr/>
          </p:nvCxnSpPr>
          <p:spPr>
            <a:xfrm>
              <a:off x="2610780" y="6489304"/>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21" name="520 Conector recto"/>
            <p:cNvCxnSpPr/>
            <p:nvPr/>
          </p:nvCxnSpPr>
          <p:spPr>
            <a:xfrm>
              <a:off x="3455300" y="6487742"/>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22" name="521 Conector recto"/>
            <p:cNvCxnSpPr/>
            <p:nvPr/>
          </p:nvCxnSpPr>
          <p:spPr>
            <a:xfrm>
              <a:off x="4864710" y="6481428"/>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525" name="524 CuadroTexto"/>
            <p:cNvSpPr txBox="1"/>
            <p:nvPr/>
          </p:nvSpPr>
          <p:spPr>
            <a:xfrm>
              <a:off x="7192068" y="6502114"/>
              <a:ext cx="888276" cy="338554"/>
            </a:xfrm>
            <a:prstGeom prst="rect">
              <a:avLst/>
            </a:prstGeom>
            <a:noFill/>
          </p:spPr>
          <p:txBody>
            <a:bodyPr wrap="square" rtlCol="0">
              <a:spAutoFit/>
            </a:bodyPr>
            <a:lstStyle/>
            <a:p>
              <a:r>
                <a:rPr lang="es-ES" sz="800" dirty="0" smtClean="0">
                  <a:solidFill>
                    <a:schemeClr val="tx1">
                      <a:lumMod val="75000"/>
                      <a:lumOff val="25000"/>
                    </a:schemeClr>
                  </a:solidFill>
                </a:rPr>
                <a:t>Paso realizado</a:t>
              </a:r>
            </a:p>
            <a:p>
              <a:r>
                <a:rPr lang="es-ES" sz="800" dirty="0" smtClean="0">
                  <a:solidFill>
                    <a:schemeClr val="tx1">
                      <a:lumMod val="75000"/>
                      <a:lumOff val="25000"/>
                    </a:schemeClr>
                  </a:solidFill>
                </a:rPr>
                <a:t>por la SUGEF</a:t>
              </a:r>
              <a:endParaRPr lang="es-ES" sz="800" dirty="0">
                <a:solidFill>
                  <a:schemeClr val="tx1">
                    <a:lumMod val="75000"/>
                    <a:lumOff val="25000"/>
                  </a:schemeClr>
                </a:solidFill>
              </a:endParaRPr>
            </a:p>
          </p:txBody>
        </p:sp>
        <p:cxnSp>
          <p:nvCxnSpPr>
            <p:cNvPr id="526" name="525 Conector recto"/>
            <p:cNvCxnSpPr/>
            <p:nvPr/>
          </p:nvCxnSpPr>
          <p:spPr>
            <a:xfrm>
              <a:off x="5724128" y="6483030"/>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387" name="250 Rectángulo"/>
            <p:cNvSpPr/>
            <p:nvPr/>
          </p:nvSpPr>
          <p:spPr>
            <a:xfrm>
              <a:off x="6893559" y="6547388"/>
              <a:ext cx="297185" cy="2490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endParaRPr lang="es-CR" sz="700" dirty="0">
                <a:solidFill>
                  <a:srgbClr val="000000"/>
                </a:solidFill>
              </a:endParaRPr>
            </a:p>
          </p:txBody>
        </p:sp>
        <p:sp>
          <p:nvSpPr>
            <p:cNvPr id="388" name="524 CuadroTexto"/>
            <p:cNvSpPr txBox="1"/>
            <p:nvPr/>
          </p:nvSpPr>
          <p:spPr>
            <a:xfrm>
              <a:off x="8359381" y="6501969"/>
              <a:ext cx="888276" cy="338554"/>
            </a:xfrm>
            <a:prstGeom prst="rect">
              <a:avLst/>
            </a:prstGeom>
            <a:noFill/>
          </p:spPr>
          <p:txBody>
            <a:bodyPr wrap="square" rtlCol="0">
              <a:spAutoFit/>
            </a:bodyPr>
            <a:lstStyle/>
            <a:p>
              <a:r>
                <a:rPr lang="es-ES" sz="800" dirty="0" smtClean="0">
                  <a:solidFill>
                    <a:schemeClr val="tx1">
                      <a:lumMod val="75000"/>
                      <a:lumOff val="25000"/>
                    </a:schemeClr>
                  </a:solidFill>
                </a:rPr>
                <a:t>Paso realizado</a:t>
              </a:r>
            </a:p>
            <a:p>
              <a:r>
                <a:rPr lang="es-ES" sz="800" dirty="0" smtClean="0">
                  <a:solidFill>
                    <a:schemeClr val="tx1">
                      <a:lumMod val="75000"/>
                      <a:lumOff val="25000"/>
                    </a:schemeClr>
                  </a:solidFill>
                </a:rPr>
                <a:t>por la Entidad</a:t>
              </a:r>
              <a:endParaRPr lang="es-ES" sz="800" dirty="0">
                <a:solidFill>
                  <a:schemeClr val="tx1">
                    <a:lumMod val="75000"/>
                    <a:lumOff val="25000"/>
                  </a:schemeClr>
                </a:solidFill>
              </a:endParaRPr>
            </a:p>
          </p:txBody>
        </p:sp>
        <p:sp>
          <p:nvSpPr>
            <p:cNvPr id="390" name="250 Rectángulo"/>
            <p:cNvSpPr/>
            <p:nvPr/>
          </p:nvSpPr>
          <p:spPr>
            <a:xfrm>
              <a:off x="8060872" y="6528193"/>
              <a:ext cx="297185" cy="249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endParaRPr lang="es-CR" sz="800" b="1" dirty="0">
                <a:solidFill>
                  <a:srgbClr val="000000"/>
                </a:solidFill>
              </a:endParaRPr>
            </a:p>
          </p:txBody>
        </p:sp>
        <p:cxnSp>
          <p:nvCxnSpPr>
            <p:cNvPr id="391" name="525 Conector recto"/>
            <p:cNvCxnSpPr/>
            <p:nvPr/>
          </p:nvCxnSpPr>
          <p:spPr>
            <a:xfrm>
              <a:off x="6805980" y="6483030"/>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97" name="525 Conector recto"/>
            <p:cNvCxnSpPr/>
            <p:nvPr/>
          </p:nvCxnSpPr>
          <p:spPr>
            <a:xfrm>
              <a:off x="7977555" y="6483030"/>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439" name="439 Grupo"/>
          <p:cNvGrpSpPr/>
          <p:nvPr/>
        </p:nvGrpSpPr>
        <p:grpSpPr>
          <a:xfrm>
            <a:off x="3196591" y="4210659"/>
            <a:ext cx="941289" cy="442477"/>
            <a:chOff x="323361" y="2309104"/>
            <a:chExt cx="941289" cy="442477"/>
          </a:xfrm>
        </p:grpSpPr>
        <p:sp>
          <p:nvSpPr>
            <p:cNvPr id="456" name="54 Rectángulo">
              <a:hlinkClick r:id="" action="ppaction://noaction"/>
            </p:cNvPr>
            <p:cNvSpPr/>
            <p:nvPr/>
          </p:nvSpPr>
          <p:spPr>
            <a:xfrm>
              <a:off x="330618" y="2309104"/>
              <a:ext cx="934032" cy="4299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Rechazar</a:t>
              </a:r>
            </a:p>
            <a:p>
              <a:pPr defTabSz="914400"/>
              <a:r>
                <a:rPr lang="es-CR" sz="1000" dirty="0" smtClean="0">
                  <a:solidFill>
                    <a:srgbClr val="000000"/>
                  </a:solidFill>
                </a:rPr>
                <a:t>(Aprobador)</a:t>
              </a:r>
            </a:p>
            <a:p>
              <a:pPr defTabSz="914400"/>
              <a:endParaRPr lang="es-CR" sz="800" dirty="0">
                <a:solidFill>
                  <a:srgbClr val="000000"/>
                </a:solidFill>
              </a:endParaRPr>
            </a:p>
          </p:txBody>
        </p:sp>
        <p:sp>
          <p:nvSpPr>
            <p:cNvPr id="455" name="404 Triángulo rectángulo"/>
            <p:cNvSpPr/>
            <p:nvPr/>
          </p:nvSpPr>
          <p:spPr>
            <a:xfrm>
              <a:off x="323361" y="2619834"/>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468" name="24 Grupo"/>
          <p:cNvGrpSpPr/>
          <p:nvPr/>
        </p:nvGrpSpPr>
        <p:grpSpPr>
          <a:xfrm>
            <a:off x="5220072" y="1513977"/>
            <a:ext cx="1080120" cy="762895"/>
            <a:chOff x="3456067" y="1841995"/>
            <a:chExt cx="1080120" cy="770524"/>
          </a:xfrm>
        </p:grpSpPr>
        <p:sp>
          <p:nvSpPr>
            <p:cNvPr id="470" name="31 Rectángulo">
              <a:hlinkClick r:id="" action="ppaction://noaction"/>
            </p:cNvPr>
            <p:cNvSpPr/>
            <p:nvPr/>
          </p:nvSpPr>
          <p:spPr>
            <a:xfrm>
              <a:off x="3456067" y="1841995"/>
              <a:ext cx="1080120" cy="7705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Firmar</a:t>
              </a:r>
            </a:p>
            <a:p>
              <a:pPr defTabSz="914400"/>
              <a:r>
                <a:rPr lang="es-CR" sz="1000" dirty="0" smtClean="0">
                  <a:solidFill>
                    <a:srgbClr val="000000"/>
                  </a:solidFill>
                </a:rPr>
                <a:t>(Firmante)</a:t>
              </a:r>
            </a:p>
            <a:p>
              <a:pPr defTabSz="914400"/>
              <a:r>
                <a:rPr lang="es-CR" sz="1000" dirty="0" smtClean="0">
                  <a:solidFill>
                    <a:srgbClr val="000000"/>
                  </a:solidFill>
                </a:rPr>
                <a:t>Pendiente de aprobación</a:t>
              </a:r>
              <a:endParaRPr lang="es-CR" sz="1000" dirty="0">
                <a:solidFill>
                  <a:srgbClr val="000000"/>
                </a:solidFill>
              </a:endParaRPr>
            </a:p>
          </p:txBody>
        </p:sp>
        <p:pic>
          <p:nvPicPr>
            <p:cNvPr id="472" name="Picture 4" descr="http://servicios.cfia.or.cr/digitalhelp/uploads/5/5/9/1/5591858/41608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245" y="1880995"/>
              <a:ext cx="321079" cy="13617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grpSp>
      <p:cxnSp>
        <p:nvCxnSpPr>
          <p:cNvPr id="13" name="Conector angular 12"/>
          <p:cNvCxnSpPr>
            <a:stCxn id="3" idx="3"/>
            <a:endCxn id="497" idx="0"/>
          </p:cNvCxnSpPr>
          <p:nvPr/>
        </p:nvCxnSpPr>
        <p:spPr>
          <a:xfrm>
            <a:off x="1823575" y="1823719"/>
            <a:ext cx="1830583" cy="70236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ector recto de flecha 4"/>
          <p:cNvCxnSpPr>
            <a:stCxn id="412" idx="3"/>
            <a:endCxn id="497" idx="1"/>
          </p:cNvCxnSpPr>
          <p:nvPr/>
        </p:nvCxnSpPr>
        <p:spPr>
          <a:xfrm flipV="1">
            <a:off x="1851326" y="3024431"/>
            <a:ext cx="854817" cy="4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ector recto de flecha 27"/>
          <p:cNvCxnSpPr>
            <a:stCxn id="3" idx="2"/>
            <a:endCxn id="412" idx="0"/>
          </p:cNvCxnSpPr>
          <p:nvPr/>
        </p:nvCxnSpPr>
        <p:spPr>
          <a:xfrm>
            <a:off x="1312499" y="2151367"/>
            <a:ext cx="11265" cy="548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0" name="Conector angular 449"/>
          <p:cNvCxnSpPr>
            <a:stCxn id="3" idx="1"/>
            <a:endCxn id="456" idx="1"/>
          </p:cNvCxnSpPr>
          <p:nvPr/>
        </p:nvCxnSpPr>
        <p:spPr>
          <a:xfrm rot="10800000" flipH="1" flipV="1">
            <a:off x="801422" y="1823718"/>
            <a:ext cx="2402425" cy="2601921"/>
          </a:xfrm>
          <a:prstGeom prst="bentConnector3">
            <a:avLst>
              <a:gd name="adj1" fmla="val -951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8" name="Conector recto de flecha 527"/>
          <p:cNvCxnSpPr/>
          <p:nvPr/>
        </p:nvCxnSpPr>
        <p:spPr>
          <a:xfrm flipH="1">
            <a:off x="1851325" y="2878160"/>
            <a:ext cx="854819" cy="93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34" name="Grupo 533"/>
          <p:cNvGrpSpPr/>
          <p:nvPr/>
        </p:nvGrpSpPr>
        <p:grpSpPr>
          <a:xfrm>
            <a:off x="791275" y="1474880"/>
            <a:ext cx="1032300" cy="676487"/>
            <a:chOff x="791275" y="1164839"/>
            <a:chExt cx="1032300" cy="676487"/>
          </a:xfrm>
        </p:grpSpPr>
        <p:sp>
          <p:nvSpPr>
            <p:cNvPr id="3" name="2 Rectángulo">
              <a:hlinkClick r:id="" action="ppaction://noaction"/>
            </p:cNvPr>
            <p:cNvSpPr/>
            <p:nvPr/>
          </p:nvSpPr>
          <p:spPr>
            <a:xfrm>
              <a:off x="801423" y="1186030"/>
              <a:ext cx="1022152" cy="655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Agregar </a:t>
              </a:r>
            </a:p>
            <a:p>
              <a:pPr defTabSz="914400"/>
              <a:r>
                <a:rPr lang="es-CR" sz="1000" dirty="0" smtClean="0">
                  <a:solidFill>
                    <a:srgbClr val="000000"/>
                  </a:solidFill>
                </a:rPr>
                <a:t>(Digitador)</a:t>
              </a:r>
            </a:p>
            <a:p>
              <a:pPr defTabSz="914400"/>
              <a:r>
                <a:rPr lang="es-CR" sz="1000" dirty="0" smtClean="0">
                  <a:solidFill>
                    <a:srgbClr val="000000"/>
                  </a:solidFill>
                </a:rPr>
                <a:t>Pendiente de declaración</a:t>
              </a:r>
              <a:endParaRPr lang="es-CR" sz="1000" dirty="0">
                <a:solidFill>
                  <a:srgbClr val="000000"/>
                </a:solidFill>
              </a:endParaRPr>
            </a:p>
          </p:txBody>
        </p:sp>
        <p:sp>
          <p:nvSpPr>
            <p:cNvPr id="163" name="404 Triángulo rectángulo"/>
            <p:cNvSpPr/>
            <p:nvPr/>
          </p:nvSpPr>
          <p:spPr>
            <a:xfrm flipV="1">
              <a:off x="791275" y="1164839"/>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sp>
        <p:nvSpPr>
          <p:cNvPr id="167" name="462 CuadroTexto"/>
          <p:cNvSpPr txBox="1"/>
          <p:nvPr/>
        </p:nvSpPr>
        <p:spPr>
          <a:xfrm>
            <a:off x="6071731" y="6525344"/>
            <a:ext cx="804525" cy="338554"/>
          </a:xfrm>
          <a:prstGeom prst="rect">
            <a:avLst/>
          </a:prstGeom>
          <a:noFill/>
        </p:spPr>
        <p:txBody>
          <a:bodyPr wrap="square" rtlCol="0">
            <a:spAutoFit/>
          </a:bodyPr>
          <a:lstStyle/>
          <a:p>
            <a:r>
              <a:rPr lang="es-ES" sz="800" dirty="0" smtClean="0">
                <a:solidFill>
                  <a:schemeClr val="tx1">
                    <a:lumMod val="75000"/>
                    <a:lumOff val="25000"/>
                  </a:schemeClr>
                </a:solidFill>
              </a:rPr>
              <a:t>Inicio de un trámite</a:t>
            </a:r>
            <a:endParaRPr lang="es-ES" sz="800" dirty="0">
              <a:solidFill>
                <a:schemeClr val="tx1">
                  <a:lumMod val="75000"/>
                  <a:lumOff val="25000"/>
                </a:schemeClr>
              </a:solidFill>
            </a:endParaRPr>
          </a:p>
        </p:txBody>
      </p:sp>
      <p:sp>
        <p:nvSpPr>
          <p:cNvPr id="173" name="404 Triángulo rectángulo"/>
          <p:cNvSpPr/>
          <p:nvPr/>
        </p:nvSpPr>
        <p:spPr>
          <a:xfrm flipV="1">
            <a:off x="5903543" y="6624860"/>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181" name="31 Rectángulo">
            <a:hlinkClick r:id="" action="ppaction://noaction"/>
          </p:cNvPr>
          <p:cNvSpPr/>
          <p:nvPr/>
        </p:nvSpPr>
        <p:spPr>
          <a:xfrm>
            <a:off x="5238053" y="3419514"/>
            <a:ext cx="1172267" cy="8438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Recibir</a:t>
            </a:r>
          </a:p>
          <a:p>
            <a:pPr defTabSz="914400"/>
            <a:r>
              <a:rPr lang="es-CR" sz="1000" dirty="0" smtClean="0">
                <a:solidFill>
                  <a:srgbClr val="000000"/>
                </a:solidFill>
              </a:rPr>
              <a:t>(Receptor de declaraciones RL)</a:t>
            </a:r>
          </a:p>
          <a:p>
            <a:pPr defTabSz="914400"/>
            <a:r>
              <a:rPr lang="es-CR" sz="1000" dirty="0" smtClean="0">
                <a:solidFill>
                  <a:srgbClr val="000000"/>
                </a:solidFill>
              </a:rPr>
              <a:t>Pendiente de aprobación</a:t>
            </a:r>
            <a:endParaRPr lang="es-CR" sz="1000" dirty="0">
              <a:solidFill>
                <a:srgbClr val="000000"/>
              </a:solidFill>
            </a:endParaRPr>
          </a:p>
        </p:txBody>
      </p:sp>
      <p:cxnSp>
        <p:nvCxnSpPr>
          <p:cNvPr id="539" name="Conector angular 538"/>
          <p:cNvCxnSpPr>
            <a:stCxn id="497" idx="3"/>
            <a:endCxn id="181" idx="1"/>
          </p:cNvCxnSpPr>
          <p:nvPr/>
        </p:nvCxnSpPr>
        <p:spPr>
          <a:xfrm>
            <a:off x="4602172" y="3024431"/>
            <a:ext cx="635881" cy="81702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2" name="Conector angular 541"/>
          <p:cNvCxnSpPr>
            <a:stCxn id="181" idx="3"/>
            <a:endCxn id="508" idx="2"/>
          </p:cNvCxnSpPr>
          <p:nvPr/>
        </p:nvCxnSpPr>
        <p:spPr>
          <a:xfrm flipV="1">
            <a:off x="6410320" y="3162642"/>
            <a:ext cx="429503" cy="67881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6" name="Conector angular 95"/>
          <p:cNvCxnSpPr>
            <a:stCxn id="497" idx="3"/>
            <a:endCxn id="470" idx="1"/>
          </p:cNvCxnSpPr>
          <p:nvPr/>
        </p:nvCxnSpPr>
        <p:spPr>
          <a:xfrm flipV="1">
            <a:off x="4602172" y="1895425"/>
            <a:ext cx="617900" cy="11290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Conector angular 97"/>
          <p:cNvCxnSpPr>
            <a:stCxn id="470" idx="3"/>
            <a:endCxn id="508" idx="0"/>
          </p:cNvCxnSpPr>
          <p:nvPr/>
        </p:nvCxnSpPr>
        <p:spPr>
          <a:xfrm>
            <a:off x="6300192" y="1895425"/>
            <a:ext cx="539631" cy="65284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Conector recto de flecha 99"/>
          <p:cNvCxnSpPr>
            <a:stCxn id="508" idx="3"/>
            <a:endCxn id="516" idx="1"/>
          </p:cNvCxnSpPr>
          <p:nvPr/>
        </p:nvCxnSpPr>
        <p:spPr>
          <a:xfrm>
            <a:off x="7349837" y="2855455"/>
            <a:ext cx="690668" cy="3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17" name="Grupo 116"/>
          <p:cNvGrpSpPr/>
          <p:nvPr/>
        </p:nvGrpSpPr>
        <p:grpSpPr>
          <a:xfrm>
            <a:off x="6325359" y="2548268"/>
            <a:ext cx="1024478" cy="635170"/>
            <a:chOff x="6325359" y="2454762"/>
            <a:chExt cx="1024478" cy="635170"/>
          </a:xfrm>
        </p:grpSpPr>
        <p:sp>
          <p:nvSpPr>
            <p:cNvPr id="508" name="31 Rectángulo">
              <a:hlinkClick r:id="" action="ppaction://noaction"/>
            </p:cNvPr>
            <p:cNvSpPr/>
            <p:nvPr/>
          </p:nvSpPr>
          <p:spPr>
            <a:xfrm>
              <a:off x="6329809" y="2454762"/>
              <a:ext cx="1020028" cy="6143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Aprobar</a:t>
              </a:r>
            </a:p>
            <a:p>
              <a:pPr defTabSz="914400"/>
              <a:r>
                <a:rPr lang="es-CR" sz="1000" dirty="0" smtClean="0">
                  <a:solidFill>
                    <a:srgbClr val="000000"/>
                  </a:solidFill>
                </a:rPr>
                <a:t>(Aprobador RL)</a:t>
              </a:r>
            </a:p>
            <a:p>
              <a:pPr defTabSz="914400"/>
              <a:r>
                <a:rPr lang="es-CR" sz="1000" dirty="0" smtClean="0">
                  <a:solidFill>
                    <a:srgbClr val="000000"/>
                  </a:solidFill>
                </a:rPr>
                <a:t>Activo/En revisión</a:t>
              </a:r>
              <a:endParaRPr lang="es-CR" sz="1000" dirty="0">
                <a:solidFill>
                  <a:srgbClr val="000000"/>
                </a:solidFill>
              </a:endParaRPr>
            </a:p>
          </p:txBody>
        </p:sp>
        <p:grpSp>
          <p:nvGrpSpPr>
            <p:cNvPr id="112" name="Grupo 111"/>
            <p:cNvGrpSpPr/>
            <p:nvPr/>
          </p:nvGrpSpPr>
          <p:grpSpPr>
            <a:xfrm>
              <a:off x="7061302" y="2847407"/>
              <a:ext cx="271733" cy="200055"/>
              <a:chOff x="6934732" y="5269395"/>
              <a:chExt cx="271733" cy="200055"/>
            </a:xfrm>
          </p:grpSpPr>
          <p:pic>
            <p:nvPicPr>
              <p:cNvPr id="19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732" y="5300286"/>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120 CuadroTexto"/>
              <p:cNvSpPr txBox="1"/>
              <p:nvPr/>
            </p:nvSpPr>
            <p:spPr>
              <a:xfrm>
                <a:off x="6938226" y="5269395"/>
                <a:ext cx="224623" cy="200055"/>
              </a:xfrm>
              <a:prstGeom prst="rect">
                <a:avLst/>
              </a:prstGeom>
              <a:noFill/>
            </p:spPr>
            <p:txBody>
              <a:bodyPr wrap="square" rtlCol="0">
                <a:spAutoFit/>
              </a:bodyPr>
              <a:lstStyle/>
              <a:p>
                <a:r>
                  <a:rPr lang="en-US" sz="700" dirty="0" smtClean="0"/>
                  <a:t>S</a:t>
                </a:r>
                <a:endParaRPr lang="es-ES" sz="700" dirty="0"/>
              </a:p>
            </p:txBody>
          </p:sp>
        </p:grpSp>
        <p:sp>
          <p:nvSpPr>
            <p:cNvPr id="199" name="404 Triángulo rectángulo"/>
            <p:cNvSpPr/>
            <p:nvPr/>
          </p:nvSpPr>
          <p:spPr>
            <a:xfrm>
              <a:off x="6325359" y="2958185"/>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116" name="Grupo 115"/>
          <p:cNvGrpSpPr/>
          <p:nvPr/>
        </p:nvGrpSpPr>
        <p:grpSpPr>
          <a:xfrm>
            <a:off x="8030996" y="2568066"/>
            <a:ext cx="861484" cy="571232"/>
            <a:chOff x="7952589" y="2456016"/>
            <a:chExt cx="861484" cy="571232"/>
          </a:xfrm>
        </p:grpSpPr>
        <p:sp>
          <p:nvSpPr>
            <p:cNvPr id="516" name="31 Rectángulo">
              <a:hlinkClick r:id="" action="ppaction://noaction"/>
            </p:cNvPr>
            <p:cNvSpPr/>
            <p:nvPr/>
          </p:nvSpPr>
          <p:spPr>
            <a:xfrm>
              <a:off x="7962098" y="2474135"/>
              <a:ext cx="851975" cy="5391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Eliminar</a:t>
              </a:r>
            </a:p>
            <a:p>
              <a:pPr defTabSz="914400"/>
              <a:r>
                <a:rPr lang="es-CR" sz="1000" dirty="0" smtClean="0">
                  <a:solidFill>
                    <a:srgbClr val="000000"/>
                  </a:solidFill>
                </a:rPr>
                <a:t>(Eliminador)</a:t>
              </a:r>
            </a:p>
            <a:p>
              <a:pPr defTabSz="914400"/>
              <a:r>
                <a:rPr lang="es-CR" sz="1000" dirty="0" smtClean="0">
                  <a:solidFill>
                    <a:srgbClr val="000000"/>
                  </a:solidFill>
                </a:rPr>
                <a:t>Eliminado</a:t>
              </a:r>
              <a:endParaRPr lang="es-CR" sz="1000" dirty="0">
                <a:solidFill>
                  <a:srgbClr val="000000"/>
                </a:solidFill>
              </a:endParaRPr>
            </a:p>
          </p:txBody>
        </p:sp>
        <p:grpSp>
          <p:nvGrpSpPr>
            <p:cNvPr id="196" name="Grupo 195"/>
            <p:cNvGrpSpPr/>
            <p:nvPr/>
          </p:nvGrpSpPr>
          <p:grpSpPr>
            <a:xfrm>
              <a:off x="8532440" y="2471397"/>
              <a:ext cx="271733" cy="200055"/>
              <a:chOff x="6884398" y="4893386"/>
              <a:chExt cx="271733" cy="200055"/>
            </a:xfrm>
          </p:grpSpPr>
          <p:pic>
            <p:nvPicPr>
              <p:cNvPr id="19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398" y="4924277"/>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120 CuadroTexto"/>
              <p:cNvSpPr txBox="1"/>
              <p:nvPr/>
            </p:nvSpPr>
            <p:spPr>
              <a:xfrm>
                <a:off x="6887892" y="4893386"/>
                <a:ext cx="224623" cy="200055"/>
              </a:xfrm>
              <a:prstGeom prst="rect">
                <a:avLst/>
              </a:prstGeom>
              <a:noFill/>
            </p:spPr>
            <p:txBody>
              <a:bodyPr wrap="square" rtlCol="0">
                <a:spAutoFit/>
              </a:bodyPr>
              <a:lstStyle/>
              <a:p>
                <a:r>
                  <a:rPr lang="en-US" sz="700" dirty="0" smtClean="0"/>
                  <a:t>S</a:t>
                </a:r>
                <a:endParaRPr lang="es-ES" sz="700" dirty="0"/>
              </a:p>
            </p:txBody>
          </p:sp>
        </p:grpSp>
        <p:sp>
          <p:nvSpPr>
            <p:cNvPr id="200" name="404 Triángulo rectángulo"/>
            <p:cNvSpPr/>
            <p:nvPr/>
          </p:nvSpPr>
          <p:spPr>
            <a:xfrm>
              <a:off x="7956597" y="2895501"/>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201" name="404 Triángulo rectángulo"/>
            <p:cNvSpPr/>
            <p:nvPr/>
          </p:nvSpPr>
          <p:spPr>
            <a:xfrm flipV="1">
              <a:off x="7952589" y="2456016"/>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cxnSp>
        <p:nvCxnSpPr>
          <p:cNvPr id="122" name="Conector recto de flecha 121"/>
          <p:cNvCxnSpPr>
            <a:stCxn id="107" idx="1"/>
            <a:endCxn id="123" idx="3"/>
          </p:cNvCxnSpPr>
          <p:nvPr/>
        </p:nvCxnSpPr>
        <p:spPr>
          <a:xfrm flipH="1">
            <a:off x="2136912" y="5727740"/>
            <a:ext cx="537762" cy="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3" name="CuadroTexto 122"/>
          <p:cNvSpPr txBox="1"/>
          <p:nvPr/>
        </p:nvSpPr>
        <p:spPr>
          <a:xfrm>
            <a:off x="279135" y="5528350"/>
            <a:ext cx="1857777" cy="400110"/>
          </a:xfrm>
          <a:prstGeom prst="rect">
            <a:avLst/>
          </a:prstGeom>
          <a:noFill/>
        </p:spPr>
        <p:txBody>
          <a:bodyPr wrap="square" rtlCol="0">
            <a:spAutoFit/>
          </a:bodyPr>
          <a:lstStyle/>
          <a:p>
            <a:r>
              <a:rPr lang="es-CR" sz="1000" dirty="0" smtClean="0"/>
              <a:t>Regresa al flujo según último estado antes de rechazarlo</a:t>
            </a:r>
            <a:endParaRPr lang="es-CR" sz="1000" dirty="0"/>
          </a:p>
        </p:txBody>
      </p:sp>
      <p:cxnSp>
        <p:nvCxnSpPr>
          <p:cNvPr id="427" name="Conector recto de flecha 426"/>
          <p:cNvCxnSpPr>
            <a:stCxn id="497" idx="2"/>
            <a:endCxn id="456" idx="0"/>
          </p:cNvCxnSpPr>
          <p:nvPr/>
        </p:nvCxnSpPr>
        <p:spPr>
          <a:xfrm>
            <a:off x="3654158" y="3522779"/>
            <a:ext cx="16706" cy="687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2" name="Conector angular 431"/>
          <p:cNvCxnSpPr>
            <a:stCxn id="181" idx="2"/>
            <a:endCxn id="456" idx="3"/>
          </p:cNvCxnSpPr>
          <p:nvPr/>
        </p:nvCxnSpPr>
        <p:spPr>
          <a:xfrm rot="5400000">
            <a:off x="4899914" y="3501366"/>
            <a:ext cx="162241" cy="168630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8" name="Conector angular 437"/>
          <p:cNvCxnSpPr>
            <a:stCxn id="412" idx="2"/>
          </p:cNvCxnSpPr>
          <p:nvPr/>
        </p:nvCxnSpPr>
        <p:spPr>
          <a:xfrm rot="16200000" flipH="1">
            <a:off x="1804177" y="2876579"/>
            <a:ext cx="927072" cy="188789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6" name="Conector recto de flecha 445"/>
          <p:cNvCxnSpPr>
            <a:stCxn id="456" idx="2"/>
            <a:endCxn id="107" idx="0"/>
          </p:cNvCxnSpPr>
          <p:nvPr/>
        </p:nvCxnSpPr>
        <p:spPr>
          <a:xfrm>
            <a:off x="3670864" y="4640621"/>
            <a:ext cx="1036" cy="577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CuadroTexto 5">
            <a:hlinkClick r:id="" action="ppaction://noaction"/>
          </p:cNvPr>
          <p:cNvSpPr txBox="1"/>
          <p:nvPr/>
        </p:nvSpPr>
        <p:spPr>
          <a:xfrm>
            <a:off x="791861" y="956303"/>
            <a:ext cx="1043876" cy="246221"/>
          </a:xfrm>
          <a:prstGeom prst="rect">
            <a:avLst/>
          </a:prstGeom>
          <a:noFill/>
        </p:spPr>
        <p:txBody>
          <a:bodyPr wrap="none" rtlCol="0">
            <a:spAutoFit/>
          </a:bodyPr>
          <a:lstStyle/>
          <a:p>
            <a:r>
              <a:rPr lang="es-CR" sz="1000" b="1" dirty="0" smtClean="0"/>
              <a:t>Listado de roles</a:t>
            </a:r>
            <a:endParaRPr lang="es-CR" sz="1000" b="1" dirty="0"/>
          </a:p>
        </p:txBody>
      </p:sp>
      <p:cxnSp>
        <p:nvCxnSpPr>
          <p:cNvPr id="9" name="Conector recto de flecha 8"/>
          <p:cNvCxnSpPr>
            <a:stCxn id="6" idx="2"/>
            <a:endCxn id="3" idx="0"/>
          </p:cNvCxnSpPr>
          <p:nvPr/>
        </p:nvCxnSpPr>
        <p:spPr>
          <a:xfrm flipH="1">
            <a:off x="1312499" y="1202524"/>
            <a:ext cx="1300" cy="293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91" name="Grupo 90"/>
          <p:cNvGrpSpPr/>
          <p:nvPr/>
        </p:nvGrpSpPr>
        <p:grpSpPr>
          <a:xfrm>
            <a:off x="7961733" y="3574051"/>
            <a:ext cx="1048949" cy="589994"/>
            <a:chOff x="6259355" y="2474771"/>
            <a:chExt cx="1048949" cy="589994"/>
          </a:xfrm>
        </p:grpSpPr>
        <p:sp>
          <p:nvSpPr>
            <p:cNvPr id="92" name="31 Rectángulo">
              <a:hlinkClick r:id="rId8" action="ppaction://hlinksldjump"/>
            </p:cNvPr>
            <p:cNvSpPr/>
            <p:nvPr/>
          </p:nvSpPr>
          <p:spPr>
            <a:xfrm>
              <a:off x="6267958" y="2474771"/>
              <a:ext cx="1040346" cy="5721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1000" b="1" dirty="0" smtClean="0">
                  <a:solidFill>
                    <a:srgbClr val="000000"/>
                  </a:solidFill>
                </a:rPr>
                <a:t>Revisión RL</a:t>
              </a:r>
            </a:p>
            <a:p>
              <a:pPr defTabSz="914400"/>
              <a:r>
                <a:rPr lang="es-CR" sz="1000" dirty="0" smtClean="0">
                  <a:solidFill>
                    <a:srgbClr val="000000"/>
                  </a:solidFill>
                </a:rPr>
                <a:t>(Revisor)</a:t>
              </a:r>
            </a:p>
            <a:p>
              <a:pPr defTabSz="914400"/>
              <a:r>
                <a:rPr lang="es-CR" sz="1000" dirty="0" smtClean="0">
                  <a:solidFill>
                    <a:srgbClr val="000000"/>
                  </a:solidFill>
                </a:rPr>
                <a:t>Activo</a:t>
              </a:r>
              <a:endParaRPr lang="es-CR" sz="1000" dirty="0">
                <a:solidFill>
                  <a:srgbClr val="000000"/>
                </a:solidFill>
              </a:endParaRPr>
            </a:p>
          </p:txBody>
        </p:sp>
        <p:sp>
          <p:nvSpPr>
            <p:cNvPr id="94" name="404 Triángulo rectángulo"/>
            <p:cNvSpPr/>
            <p:nvPr/>
          </p:nvSpPr>
          <p:spPr>
            <a:xfrm>
              <a:off x="6259355" y="2933018"/>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17" name="Grupo 16"/>
          <p:cNvGrpSpPr/>
          <p:nvPr/>
        </p:nvGrpSpPr>
        <p:grpSpPr>
          <a:xfrm>
            <a:off x="2665823" y="5214832"/>
            <a:ext cx="2003303" cy="1022480"/>
            <a:chOff x="2665823" y="5214832"/>
            <a:chExt cx="2003303" cy="1022480"/>
          </a:xfrm>
        </p:grpSpPr>
        <p:sp>
          <p:nvSpPr>
            <p:cNvPr id="107" name="2 Rectángulo">
              <a:hlinkClick r:id="rId9" action="ppaction://hlinksldjump"/>
            </p:cNvPr>
            <p:cNvSpPr/>
            <p:nvPr/>
          </p:nvSpPr>
          <p:spPr>
            <a:xfrm>
              <a:off x="2674674" y="5218168"/>
              <a:ext cx="1994452" cy="1019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Recuperar</a:t>
              </a:r>
            </a:p>
            <a:p>
              <a:pPr defTabSz="914400"/>
              <a:r>
                <a:rPr lang="es-CR" sz="1000" dirty="0" smtClean="0">
                  <a:solidFill>
                    <a:srgbClr val="000000"/>
                  </a:solidFill>
                </a:rPr>
                <a:t>(Restaurador de roles rechazados)</a:t>
              </a:r>
            </a:p>
            <a:p>
              <a:pPr defTabSz="914400"/>
              <a:r>
                <a:rPr lang="es-CR" sz="1000" dirty="0" smtClean="0">
                  <a:solidFill>
                    <a:srgbClr val="000000"/>
                  </a:solidFill>
                </a:rPr>
                <a:t>Pendiente de declaración</a:t>
              </a:r>
            </a:p>
            <a:p>
              <a:pPr defTabSz="914400"/>
              <a:r>
                <a:rPr lang="es-CR" sz="1000" dirty="0" smtClean="0">
                  <a:solidFill>
                    <a:srgbClr val="000000"/>
                  </a:solidFill>
                </a:rPr>
                <a:t>Pendiente de firma</a:t>
              </a:r>
            </a:p>
            <a:p>
              <a:pPr defTabSz="914400"/>
              <a:r>
                <a:rPr lang="es-CR" sz="1000" dirty="0" smtClean="0">
                  <a:solidFill>
                    <a:srgbClr val="000000"/>
                  </a:solidFill>
                </a:rPr>
                <a:t>Pendiente de aprobación</a:t>
              </a:r>
              <a:endParaRPr lang="es-CR" sz="1000" dirty="0">
                <a:solidFill>
                  <a:srgbClr val="000000"/>
                </a:solidFill>
              </a:endParaRPr>
            </a:p>
          </p:txBody>
        </p:sp>
        <p:sp>
          <p:nvSpPr>
            <p:cNvPr id="101" name="404 Triángulo rectángulo"/>
            <p:cNvSpPr/>
            <p:nvPr/>
          </p:nvSpPr>
          <p:spPr>
            <a:xfrm flipV="1">
              <a:off x="2665823" y="5214832"/>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21" name="Grupo 20"/>
          <p:cNvGrpSpPr/>
          <p:nvPr/>
        </p:nvGrpSpPr>
        <p:grpSpPr>
          <a:xfrm>
            <a:off x="2706143" y="2526083"/>
            <a:ext cx="1896029" cy="1005184"/>
            <a:chOff x="2706143" y="2526083"/>
            <a:chExt cx="1896029" cy="1005184"/>
          </a:xfrm>
        </p:grpSpPr>
        <p:sp>
          <p:nvSpPr>
            <p:cNvPr id="497" name="31 Rectángulo">
              <a:hlinkClick r:id="" action="ppaction://noaction"/>
            </p:cNvPr>
            <p:cNvSpPr/>
            <p:nvPr/>
          </p:nvSpPr>
          <p:spPr>
            <a:xfrm>
              <a:off x="2706143" y="2526083"/>
              <a:ext cx="1896029" cy="996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Declarar (información personal, formación, experiencia, antecedentes, autoriza ser investigado)</a:t>
              </a:r>
            </a:p>
            <a:p>
              <a:pPr defTabSz="914400"/>
              <a:r>
                <a:rPr lang="es-CR" sz="1000" dirty="0" smtClean="0">
                  <a:solidFill>
                    <a:srgbClr val="000000"/>
                  </a:solidFill>
                </a:rPr>
                <a:t>(Digitador)</a:t>
              </a:r>
            </a:p>
            <a:p>
              <a:pPr defTabSz="914400"/>
              <a:r>
                <a:rPr lang="es-CR" sz="1000" dirty="0" smtClean="0">
                  <a:solidFill>
                    <a:srgbClr val="000000"/>
                  </a:solidFill>
                </a:rPr>
                <a:t>Pendiente de firma</a:t>
              </a:r>
              <a:endParaRPr lang="es-CR" sz="1000" dirty="0">
                <a:solidFill>
                  <a:srgbClr val="000000"/>
                </a:solidFill>
              </a:endParaRPr>
            </a:p>
          </p:txBody>
        </p:sp>
        <p:pic>
          <p:nvPicPr>
            <p:cNvPr id="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693" y="3361493"/>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120 CuadroTexto"/>
            <p:cNvSpPr txBox="1"/>
            <p:nvPr/>
          </p:nvSpPr>
          <p:spPr>
            <a:xfrm>
              <a:off x="4296152" y="3331212"/>
              <a:ext cx="224623" cy="200055"/>
            </a:xfrm>
            <a:prstGeom prst="rect">
              <a:avLst/>
            </a:prstGeom>
            <a:noFill/>
          </p:spPr>
          <p:txBody>
            <a:bodyPr wrap="square" rtlCol="0">
              <a:spAutoFit/>
            </a:bodyPr>
            <a:lstStyle/>
            <a:p>
              <a:r>
                <a:rPr lang="en-US" sz="700" dirty="0" smtClean="0"/>
                <a:t>E</a:t>
              </a:r>
              <a:endParaRPr lang="es-ES" sz="700" dirty="0"/>
            </a:p>
          </p:txBody>
        </p:sp>
      </p:grpSp>
      <p:grpSp>
        <p:nvGrpSpPr>
          <p:cNvPr id="22" name="Grupo 21"/>
          <p:cNvGrpSpPr/>
          <p:nvPr/>
        </p:nvGrpSpPr>
        <p:grpSpPr>
          <a:xfrm>
            <a:off x="796202" y="2680323"/>
            <a:ext cx="1055124" cy="676669"/>
            <a:chOff x="796202" y="2680323"/>
            <a:chExt cx="1055124" cy="676669"/>
          </a:xfrm>
        </p:grpSpPr>
        <p:grpSp>
          <p:nvGrpSpPr>
            <p:cNvPr id="403" name="441 Grupo"/>
            <p:cNvGrpSpPr/>
            <p:nvPr/>
          </p:nvGrpSpPr>
          <p:grpSpPr>
            <a:xfrm>
              <a:off x="796202" y="2680323"/>
              <a:ext cx="1055124" cy="676669"/>
              <a:chOff x="1826526" y="2297751"/>
              <a:chExt cx="1055124" cy="676669"/>
            </a:xfrm>
          </p:grpSpPr>
          <p:sp>
            <p:nvSpPr>
              <p:cNvPr id="412" name="146 Rectángulo">
                <a:hlinkClick r:id="" action="ppaction://noaction"/>
              </p:cNvPr>
              <p:cNvSpPr/>
              <p:nvPr/>
            </p:nvSpPr>
            <p:spPr>
              <a:xfrm>
                <a:off x="1826526" y="2317314"/>
                <a:ext cx="1055124" cy="6571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Editar</a:t>
                </a:r>
              </a:p>
              <a:p>
                <a:pPr defTabSz="914400"/>
                <a:r>
                  <a:rPr lang="es-CR" sz="1000" dirty="0" smtClean="0">
                    <a:solidFill>
                      <a:srgbClr val="000000"/>
                    </a:solidFill>
                  </a:rPr>
                  <a:t>(Digitador)</a:t>
                </a:r>
              </a:p>
              <a:p>
                <a:r>
                  <a:rPr lang="es-CR" sz="1000" dirty="0">
                    <a:solidFill>
                      <a:srgbClr val="000000"/>
                    </a:solidFill>
                  </a:rPr>
                  <a:t>Pendiente de </a:t>
                </a:r>
                <a:r>
                  <a:rPr lang="es-CR" sz="1000" dirty="0" smtClean="0">
                    <a:solidFill>
                      <a:srgbClr val="000000"/>
                    </a:solidFill>
                  </a:rPr>
                  <a:t>declaración</a:t>
                </a:r>
                <a:endParaRPr lang="es-CR" sz="1000" dirty="0">
                  <a:solidFill>
                    <a:srgbClr val="000000"/>
                  </a:solidFill>
                </a:endParaRPr>
              </a:p>
            </p:txBody>
          </p:sp>
          <p:cxnSp>
            <p:nvCxnSpPr>
              <p:cNvPr id="411" name="476 Conector curvado"/>
              <p:cNvCxnSpPr/>
              <p:nvPr/>
            </p:nvCxnSpPr>
            <p:spPr>
              <a:xfrm rot="16200000" flipH="1">
                <a:off x="2439594" y="2215110"/>
                <a:ext cx="83503" cy="248786"/>
              </a:xfrm>
              <a:prstGeom prst="curvedConnector3">
                <a:avLst>
                  <a:gd name="adj1" fmla="val -159695"/>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4" name="Grupo 113"/>
            <p:cNvGrpSpPr/>
            <p:nvPr/>
          </p:nvGrpSpPr>
          <p:grpSpPr>
            <a:xfrm>
              <a:off x="1544508" y="2728357"/>
              <a:ext cx="271733" cy="200055"/>
              <a:chOff x="6884398" y="4893386"/>
              <a:chExt cx="271733" cy="200055"/>
            </a:xfrm>
          </p:grpSpPr>
          <p:pic>
            <p:nvPicPr>
              <p:cNvPr id="1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398" y="4924277"/>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120 CuadroTexto"/>
              <p:cNvSpPr txBox="1"/>
              <p:nvPr/>
            </p:nvSpPr>
            <p:spPr>
              <a:xfrm>
                <a:off x="6887892" y="4893386"/>
                <a:ext cx="224623" cy="200055"/>
              </a:xfrm>
              <a:prstGeom prst="rect">
                <a:avLst/>
              </a:prstGeom>
              <a:noFill/>
            </p:spPr>
            <p:txBody>
              <a:bodyPr wrap="square" rtlCol="0">
                <a:spAutoFit/>
              </a:bodyPr>
              <a:lstStyle/>
              <a:p>
                <a:r>
                  <a:rPr lang="en-US" sz="700" dirty="0" smtClean="0"/>
                  <a:t>S</a:t>
                </a:r>
                <a:endParaRPr lang="es-ES" sz="700" dirty="0"/>
              </a:p>
            </p:txBody>
          </p:sp>
        </p:grpSp>
      </p:grpSp>
      <p:grpSp>
        <p:nvGrpSpPr>
          <p:cNvPr id="103" name="Grupo 102"/>
          <p:cNvGrpSpPr/>
          <p:nvPr/>
        </p:nvGrpSpPr>
        <p:grpSpPr>
          <a:xfrm>
            <a:off x="6822562" y="1860793"/>
            <a:ext cx="1298596" cy="704111"/>
            <a:chOff x="7719827" y="5202038"/>
            <a:chExt cx="1298596" cy="704111"/>
          </a:xfrm>
        </p:grpSpPr>
        <p:grpSp>
          <p:nvGrpSpPr>
            <p:cNvPr id="104" name="Grupo 103"/>
            <p:cNvGrpSpPr/>
            <p:nvPr/>
          </p:nvGrpSpPr>
          <p:grpSpPr>
            <a:xfrm>
              <a:off x="7933193" y="5202038"/>
              <a:ext cx="271733" cy="200055"/>
              <a:chOff x="6884398" y="4963314"/>
              <a:chExt cx="271733" cy="200055"/>
            </a:xfrm>
          </p:grpSpPr>
          <p:pic>
            <p:nvPicPr>
              <p:cNvPr id="10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398" y="4997945"/>
                <a:ext cx="271733" cy="165424"/>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20 CuadroTexto"/>
              <p:cNvSpPr txBox="1"/>
              <p:nvPr/>
            </p:nvSpPr>
            <p:spPr>
              <a:xfrm>
                <a:off x="6887892" y="4963314"/>
                <a:ext cx="224623" cy="200055"/>
              </a:xfrm>
              <a:prstGeom prst="rect">
                <a:avLst/>
              </a:prstGeom>
              <a:noFill/>
            </p:spPr>
            <p:txBody>
              <a:bodyPr wrap="square" rtlCol="0">
                <a:spAutoFit/>
              </a:bodyPr>
              <a:lstStyle/>
              <a:p>
                <a:r>
                  <a:rPr lang="en-US" sz="700" dirty="0" smtClean="0"/>
                  <a:t>S</a:t>
                </a:r>
                <a:endParaRPr lang="es-ES" sz="700" dirty="0"/>
              </a:p>
            </p:txBody>
          </p:sp>
        </p:grpSp>
        <p:sp>
          <p:nvSpPr>
            <p:cNvPr id="105" name="CuadroTexto 104"/>
            <p:cNvSpPr txBox="1"/>
            <p:nvPr/>
          </p:nvSpPr>
          <p:spPr>
            <a:xfrm>
              <a:off x="7719827" y="5352151"/>
              <a:ext cx="1298596" cy="553998"/>
            </a:xfrm>
            <a:prstGeom prst="rect">
              <a:avLst/>
            </a:prstGeom>
            <a:noFill/>
          </p:spPr>
          <p:txBody>
            <a:bodyPr wrap="square" rtlCol="0">
              <a:spAutoFit/>
            </a:bodyPr>
            <a:lstStyle/>
            <a:p>
              <a:r>
                <a:rPr lang="es-CR" sz="1000" dirty="0" smtClean="0"/>
                <a:t>Notificación de persona en múltiples roles</a:t>
              </a:r>
              <a:endParaRPr lang="es-CR" sz="1000" dirty="0"/>
            </a:p>
          </p:txBody>
        </p:sp>
      </p:grpSp>
      <p:sp>
        <p:nvSpPr>
          <p:cNvPr id="109" name="CuadroTexto 122"/>
          <p:cNvSpPr txBox="1"/>
          <p:nvPr/>
        </p:nvSpPr>
        <p:spPr>
          <a:xfrm>
            <a:off x="6102107" y="5026579"/>
            <a:ext cx="1321583" cy="553998"/>
          </a:xfrm>
          <a:prstGeom prst="rect">
            <a:avLst/>
          </a:prstGeom>
          <a:noFill/>
        </p:spPr>
        <p:txBody>
          <a:bodyPr wrap="square" rtlCol="0">
            <a:spAutoFit/>
          </a:bodyPr>
          <a:lstStyle/>
          <a:p>
            <a:r>
              <a:rPr lang="es-CR" sz="1000" b="1" dirty="0" smtClean="0"/>
              <a:t>Perfiles SUGEF:</a:t>
            </a:r>
          </a:p>
          <a:p>
            <a:pPr marL="171450" indent="-171450">
              <a:buFontTx/>
              <a:buChar char="-"/>
            </a:pPr>
            <a:r>
              <a:rPr lang="es-CR" sz="1000" dirty="0" smtClean="0"/>
              <a:t>Consultante</a:t>
            </a:r>
          </a:p>
          <a:p>
            <a:pPr marL="171450" indent="-171450">
              <a:buFontTx/>
              <a:buChar char="-"/>
            </a:pPr>
            <a:r>
              <a:rPr lang="es-CR" sz="1000" dirty="0" smtClean="0"/>
              <a:t>Revisor de RL</a:t>
            </a:r>
            <a:endParaRPr lang="es-CR" sz="1000" dirty="0"/>
          </a:p>
        </p:txBody>
      </p:sp>
      <p:pic>
        <p:nvPicPr>
          <p:cNvPr id="110"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319526" y="4514949"/>
            <a:ext cx="424536" cy="440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51835" y="4509120"/>
            <a:ext cx="424536" cy="440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CuadroTexto 122"/>
          <p:cNvSpPr txBox="1"/>
          <p:nvPr/>
        </p:nvSpPr>
        <p:spPr>
          <a:xfrm>
            <a:off x="7338741" y="5000596"/>
            <a:ext cx="1841771" cy="1323439"/>
          </a:xfrm>
          <a:prstGeom prst="rect">
            <a:avLst/>
          </a:prstGeom>
          <a:noFill/>
        </p:spPr>
        <p:txBody>
          <a:bodyPr wrap="square" rtlCol="0">
            <a:spAutoFit/>
          </a:bodyPr>
          <a:lstStyle/>
          <a:p>
            <a:r>
              <a:rPr lang="es-CR" sz="1000" b="1" dirty="0" smtClean="0"/>
              <a:t>Perfiles Entidades:</a:t>
            </a:r>
          </a:p>
          <a:p>
            <a:pPr marL="171450" indent="-171450">
              <a:buFontTx/>
              <a:buChar char="-"/>
            </a:pPr>
            <a:r>
              <a:rPr lang="es-CR" sz="1000" dirty="0" smtClean="0"/>
              <a:t>Consultante</a:t>
            </a:r>
          </a:p>
          <a:p>
            <a:pPr marL="171450" indent="-171450">
              <a:buFontTx/>
              <a:buChar char="-"/>
            </a:pPr>
            <a:r>
              <a:rPr lang="es-CR" sz="1000" dirty="0" smtClean="0"/>
              <a:t>Digitador</a:t>
            </a:r>
          </a:p>
          <a:p>
            <a:pPr marL="171450" indent="-171450">
              <a:buFontTx/>
              <a:buChar char="-"/>
            </a:pPr>
            <a:r>
              <a:rPr lang="es-CR" sz="1000" dirty="0" smtClean="0"/>
              <a:t>Firmante del rol</a:t>
            </a:r>
          </a:p>
          <a:p>
            <a:pPr marL="171450" indent="-171450">
              <a:buFontTx/>
              <a:buChar char="-"/>
            </a:pPr>
            <a:r>
              <a:rPr lang="es-CR" sz="1000" dirty="0" smtClean="0"/>
              <a:t>Aprobador </a:t>
            </a:r>
          </a:p>
          <a:p>
            <a:pPr marL="171450" indent="-171450">
              <a:buFontTx/>
              <a:buChar char="-"/>
            </a:pPr>
            <a:r>
              <a:rPr lang="es-CR" sz="1000" dirty="0" smtClean="0"/>
              <a:t>Receptor de declaraciones</a:t>
            </a:r>
          </a:p>
          <a:p>
            <a:pPr marL="171450" indent="-171450">
              <a:buFontTx/>
              <a:buChar char="-"/>
            </a:pPr>
            <a:r>
              <a:rPr lang="es-CR" sz="1000" dirty="0" smtClean="0"/>
              <a:t>Eliminador</a:t>
            </a:r>
          </a:p>
          <a:p>
            <a:pPr marL="171450" indent="-171450">
              <a:buFontTx/>
              <a:buChar char="-"/>
            </a:pPr>
            <a:r>
              <a:rPr lang="es-CR" sz="1000" dirty="0" smtClean="0"/>
              <a:t>Restaurador</a:t>
            </a:r>
            <a:endParaRPr lang="es-CR" sz="1000" dirty="0"/>
          </a:p>
        </p:txBody>
      </p:sp>
    </p:spTree>
    <p:extLst>
      <p:ext uri="{BB962C8B-B14F-4D97-AF65-F5344CB8AC3E}">
        <p14:creationId xmlns:p14="http://schemas.microsoft.com/office/powerpoint/2010/main" val="9080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80" y="4869160"/>
            <a:ext cx="1114132" cy="50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CuadroTexto 125"/>
          <p:cNvSpPr txBox="1"/>
          <p:nvPr/>
        </p:nvSpPr>
        <p:spPr>
          <a:xfrm>
            <a:off x="7670554" y="4959640"/>
            <a:ext cx="936104" cy="461665"/>
          </a:xfrm>
          <a:prstGeom prst="rect">
            <a:avLst/>
          </a:prstGeom>
          <a:noFill/>
        </p:spPr>
        <p:txBody>
          <a:bodyPr wrap="square" rtlCol="0">
            <a:spAutoFit/>
          </a:bodyPr>
          <a:lstStyle/>
          <a:p>
            <a:r>
              <a:rPr lang="es-CR" sz="1200" dirty="0" smtClean="0">
                <a:solidFill>
                  <a:srgbClr val="0070C0"/>
                </a:solidFill>
                <a:latin typeface="Broadway" panose="04040905080B02020502" pitchFamily="82" charset="0"/>
              </a:rPr>
              <a:t>Portal</a:t>
            </a:r>
          </a:p>
          <a:p>
            <a:r>
              <a:rPr lang="es-CR" sz="1200" dirty="0" smtClean="0">
                <a:solidFill>
                  <a:srgbClr val="0070C0"/>
                </a:solidFill>
                <a:latin typeface="Broadway" panose="04040905080B02020502" pitchFamily="82" charset="0"/>
              </a:rPr>
              <a:t>SUGEF</a:t>
            </a:r>
          </a:p>
        </p:txBody>
      </p:sp>
      <p:pic>
        <p:nvPicPr>
          <p:cNvPr id="134" name="Imagen 1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1047" y="3455708"/>
            <a:ext cx="1065677" cy="1279451"/>
          </a:xfrm>
          <a:prstGeom prst="rect">
            <a:avLst/>
          </a:prstGeom>
        </p:spPr>
      </p:pic>
      <p:sp>
        <p:nvSpPr>
          <p:cNvPr id="3" name="Título 1"/>
          <p:cNvSpPr txBox="1">
            <a:spLocks/>
          </p:cNvSpPr>
          <p:nvPr/>
        </p:nvSpPr>
        <p:spPr>
          <a:xfrm>
            <a:off x="379809" y="190500"/>
            <a:ext cx="8209957"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ES" sz="2800" dirty="0"/>
              <a:t>Registro de roles</a:t>
            </a:r>
          </a:p>
          <a:p>
            <a:r>
              <a:rPr lang="es-ES" sz="1400" dirty="0"/>
              <a:t>Por Función</a:t>
            </a:r>
          </a:p>
        </p:txBody>
      </p:sp>
      <p:sp>
        <p:nvSpPr>
          <p:cNvPr id="71" name="70 Rectángulo"/>
          <p:cNvSpPr/>
          <p:nvPr/>
        </p:nvSpPr>
        <p:spPr>
          <a:xfrm>
            <a:off x="3221984" y="4404776"/>
            <a:ext cx="2502144" cy="1848505"/>
          </a:xfrm>
          <a:prstGeom prst="rect">
            <a:avLst/>
          </a:prstGeom>
          <a:solidFill>
            <a:schemeClr val="accent6">
              <a:lumMod val="75000"/>
            </a:schemeClr>
          </a:solidFill>
          <a:ln w="9525" cap="flat" cmpd="sng" algn="ctr">
            <a:solidFill>
              <a:schemeClr val="accent6">
                <a:lumMod val="50000"/>
              </a:schemeClr>
            </a:solidFill>
            <a:prstDash val="solid"/>
          </a:ln>
          <a:effectLst>
            <a:outerShdw blurRad="40000" dist="23000" dir="5400000" rotWithShape="0">
              <a:srgbClr val="000000">
                <a:alpha val="35000"/>
              </a:srgbClr>
            </a:outerShdw>
          </a:effectLst>
        </p:spPr>
        <p:txBody>
          <a:bodyPr rtlCol="0" anchor="ctr"/>
          <a:lstStyle/>
          <a:p>
            <a:pPr algn="ctr">
              <a:defRPr/>
            </a:pPr>
            <a:endParaRPr lang="es-CR" kern="0" smtClean="0">
              <a:solidFill>
                <a:srgbClr val="000000"/>
              </a:solidFill>
            </a:endParaRPr>
          </a:p>
        </p:txBody>
      </p:sp>
      <p:cxnSp>
        <p:nvCxnSpPr>
          <p:cNvPr id="73" name="72 Conector recto de flecha"/>
          <p:cNvCxnSpPr/>
          <p:nvPr/>
        </p:nvCxnSpPr>
        <p:spPr>
          <a:xfrm flipV="1">
            <a:off x="1690955" y="3900688"/>
            <a:ext cx="5545341" cy="1"/>
          </a:xfrm>
          <a:prstGeom prst="straightConnector1">
            <a:avLst/>
          </a:prstGeom>
          <a:noFill/>
          <a:ln w="12700" cap="flat" cmpd="sng" algn="ctr">
            <a:solidFill>
              <a:schemeClr val="accent6">
                <a:lumMod val="75000"/>
              </a:schemeClr>
            </a:solidFill>
            <a:prstDash val="solid"/>
            <a:headEnd type="oval"/>
            <a:tailEnd type="triangle"/>
          </a:ln>
          <a:effectLst/>
        </p:spPr>
      </p:cxnSp>
      <p:sp>
        <p:nvSpPr>
          <p:cNvPr id="74" name="73 Rectángulo"/>
          <p:cNvSpPr/>
          <p:nvPr/>
        </p:nvSpPr>
        <p:spPr>
          <a:xfrm>
            <a:off x="3231556" y="4444976"/>
            <a:ext cx="2481243" cy="1775514"/>
          </a:xfrm>
          <a:prstGeom prst="rect">
            <a:avLst/>
          </a:prstGeom>
          <a:solidFill>
            <a:schemeClr val="accent6">
              <a:lumMod val="20000"/>
              <a:lumOff val="80000"/>
            </a:schemeClr>
          </a:solidFill>
          <a:ln w="9525" cap="flat" cmpd="sng" algn="ctr">
            <a:solidFill>
              <a:schemeClr val="accent6">
                <a:lumMod val="75000"/>
              </a:schemeClr>
            </a:solidFill>
            <a:prstDash val="solid"/>
          </a:ln>
          <a:effectLst>
            <a:outerShdw blurRad="40000" dist="20000" dir="5400000" rotWithShape="0">
              <a:srgbClr val="000000">
                <a:alpha val="38000"/>
              </a:srgbClr>
            </a:outerShdw>
          </a:effectLst>
        </p:spPr>
        <p:txBody>
          <a:bodyPr rtlCol="0" anchor="ctr"/>
          <a:lstStyle/>
          <a:p>
            <a:pPr algn="ctr">
              <a:defRPr/>
            </a:pPr>
            <a:endParaRPr lang="es-CR" kern="0" smtClean="0">
              <a:solidFill>
                <a:srgbClr val="000000"/>
              </a:solidFill>
            </a:endParaRPr>
          </a:p>
        </p:txBody>
      </p:sp>
      <p:sp>
        <p:nvSpPr>
          <p:cNvPr id="75" name="74 Rectángulo"/>
          <p:cNvSpPr/>
          <p:nvPr/>
        </p:nvSpPr>
        <p:spPr>
          <a:xfrm>
            <a:off x="3429424" y="4744593"/>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Agregar</a:t>
            </a:r>
          </a:p>
        </p:txBody>
      </p:sp>
      <p:sp>
        <p:nvSpPr>
          <p:cNvPr id="76" name="75 CuadroTexto"/>
          <p:cNvSpPr txBox="1"/>
          <p:nvPr/>
        </p:nvSpPr>
        <p:spPr>
          <a:xfrm>
            <a:off x="3178112" y="4450377"/>
            <a:ext cx="2618024" cy="307777"/>
          </a:xfrm>
          <a:prstGeom prst="rect">
            <a:avLst/>
          </a:prstGeom>
          <a:noFill/>
        </p:spPr>
        <p:txBody>
          <a:bodyPr wrap="none" rtlCol="0">
            <a:spAutoFit/>
          </a:bodyPr>
          <a:lstStyle/>
          <a:p>
            <a:pPr>
              <a:defRPr/>
            </a:pPr>
            <a:r>
              <a:rPr lang="es-CR" sz="1400" kern="0" dirty="0" smtClean="0">
                <a:solidFill>
                  <a:srgbClr val="000000"/>
                </a:solidFill>
              </a:rPr>
              <a:t>Plataforma de trámites de roles:</a:t>
            </a:r>
            <a:endParaRPr lang="es-CR" sz="900" kern="0" dirty="0" smtClean="0">
              <a:solidFill>
                <a:srgbClr val="000000"/>
              </a:solidFill>
            </a:endParaRPr>
          </a:p>
        </p:txBody>
      </p:sp>
      <p:sp>
        <p:nvSpPr>
          <p:cNvPr id="77" name="76 Rectángulo"/>
          <p:cNvSpPr/>
          <p:nvPr/>
        </p:nvSpPr>
        <p:spPr>
          <a:xfrm>
            <a:off x="4131850" y="4752906"/>
            <a:ext cx="663115" cy="312668"/>
          </a:xfrm>
          <a:prstGeom prst="rect">
            <a:avLst/>
          </a:prstGeom>
          <a:gradFill rotWithShape="1">
            <a:gsLst>
              <a:gs pos="0">
                <a:srgbClr val="FEAA5E">
                  <a:shade val="51000"/>
                  <a:satMod val="130000"/>
                </a:srgbClr>
              </a:gs>
              <a:gs pos="80000">
                <a:srgbClr val="FEAA5E">
                  <a:shade val="93000"/>
                  <a:satMod val="130000"/>
                </a:srgbClr>
              </a:gs>
              <a:gs pos="100000">
                <a:srgbClr val="FEAA5E">
                  <a:shade val="94000"/>
                  <a:satMod val="135000"/>
                </a:srgbClr>
              </a:gs>
            </a:gsLst>
            <a:lin ang="16200000" scaled="0"/>
          </a:gradFill>
          <a:ln w="9525" cap="flat" cmpd="sng" algn="ctr">
            <a:solidFill>
              <a:srgbClr val="FEAA5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Declara</a:t>
            </a:r>
          </a:p>
          <a:p>
            <a:pPr algn="ctr"/>
            <a:r>
              <a:rPr lang="es-CR" sz="800" kern="0" dirty="0" err="1">
                <a:solidFill>
                  <a:srgbClr val="FFFFFF"/>
                </a:solidFill>
              </a:rPr>
              <a:t>ción</a:t>
            </a:r>
            <a:endParaRPr lang="es-CR" sz="800" kern="0" dirty="0">
              <a:solidFill>
                <a:srgbClr val="FFFFFF"/>
              </a:solidFill>
            </a:endParaRPr>
          </a:p>
        </p:txBody>
      </p:sp>
      <p:sp>
        <p:nvSpPr>
          <p:cNvPr id="78" name="77 Rectángulo"/>
          <p:cNvSpPr/>
          <p:nvPr/>
        </p:nvSpPr>
        <p:spPr>
          <a:xfrm>
            <a:off x="4835659" y="4761219"/>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defRPr/>
            </a:pPr>
            <a:r>
              <a:rPr lang="es-CR" sz="800" kern="0" dirty="0" smtClean="0">
                <a:solidFill>
                  <a:srgbClr val="FFFFFF"/>
                </a:solidFill>
              </a:rPr>
              <a:t>Firmar</a:t>
            </a:r>
          </a:p>
          <a:p>
            <a:pPr algn="ctr">
              <a:defRPr/>
            </a:pPr>
            <a:endParaRPr lang="es-CR" sz="800" kern="0" dirty="0" smtClean="0">
              <a:solidFill>
                <a:srgbClr val="FFFFFF"/>
              </a:solidFill>
            </a:endParaRPr>
          </a:p>
        </p:txBody>
      </p:sp>
      <p:sp>
        <p:nvSpPr>
          <p:cNvPr id="79" name="78 Rectángulo"/>
          <p:cNvSpPr/>
          <p:nvPr/>
        </p:nvSpPr>
        <p:spPr>
          <a:xfrm>
            <a:off x="3439991" y="5101099"/>
            <a:ext cx="663115" cy="312668"/>
          </a:xfrm>
          <a:prstGeom prst="rect">
            <a:avLst/>
          </a:prstGeom>
          <a:gradFill rotWithShape="1">
            <a:gsLst>
              <a:gs pos="0">
                <a:srgbClr val="FEAA5E">
                  <a:shade val="51000"/>
                  <a:satMod val="130000"/>
                </a:srgbClr>
              </a:gs>
              <a:gs pos="80000">
                <a:srgbClr val="FEAA5E">
                  <a:shade val="93000"/>
                  <a:satMod val="130000"/>
                </a:srgbClr>
              </a:gs>
              <a:gs pos="100000">
                <a:srgbClr val="FEAA5E">
                  <a:shade val="94000"/>
                  <a:satMod val="135000"/>
                </a:srgbClr>
              </a:gs>
            </a:gsLst>
            <a:lin ang="16200000" scaled="0"/>
          </a:gradFill>
          <a:ln w="9525" cap="flat" cmpd="sng" algn="ctr">
            <a:solidFill>
              <a:srgbClr val="FEAA5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Aprobar</a:t>
            </a:r>
          </a:p>
        </p:txBody>
      </p:sp>
      <p:sp>
        <p:nvSpPr>
          <p:cNvPr id="80" name="79 Rectángulo"/>
          <p:cNvSpPr/>
          <p:nvPr/>
        </p:nvSpPr>
        <p:spPr>
          <a:xfrm>
            <a:off x="4142417" y="5109412"/>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Recibir</a:t>
            </a:r>
          </a:p>
        </p:txBody>
      </p:sp>
      <p:sp>
        <p:nvSpPr>
          <p:cNvPr id="81" name="80 Rectángulo"/>
          <p:cNvSpPr/>
          <p:nvPr/>
        </p:nvSpPr>
        <p:spPr>
          <a:xfrm>
            <a:off x="4846226" y="5117725"/>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Rechazar</a:t>
            </a:r>
          </a:p>
        </p:txBody>
      </p:sp>
      <p:sp>
        <p:nvSpPr>
          <p:cNvPr id="82" name="81 Rectángulo"/>
          <p:cNvSpPr/>
          <p:nvPr/>
        </p:nvSpPr>
        <p:spPr>
          <a:xfrm>
            <a:off x="3448304" y="5457160"/>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Eliminar</a:t>
            </a:r>
          </a:p>
        </p:txBody>
      </p:sp>
      <p:sp>
        <p:nvSpPr>
          <p:cNvPr id="83" name="82 Rectángulo"/>
          <p:cNvSpPr/>
          <p:nvPr/>
        </p:nvSpPr>
        <p:spPr>
          <a:xfrm>
            <a:off x="4150730" y="5465473"/>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Recuperar</a:t>
            </a:r>
          </a:p>
        </p:txBody>
      </p:sp>
      <p:sp>
        <p:nvSpPr>
          <p:cNvPr id="90" name="89 Rectángulo"/>
          <p:cNvSpPr/>
          <p:nvPr/>
        </p:nvSpPr>
        <p:spPr>
          <a:xfrm>
            <a:off x="4852849" y="5477677"/>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Editar</a:t>
            </a:r>
          </a:p>
        </p:txBody>
      </p:sp>
      <p:graphicFrame>
        <p:nvGraphicFramePr>
          <p:cNvPr id="92" name="91 Objeto"/>
          <p:cNvGraphicFramePr>
            <a:graphicFrameLocks noChangeAspect="1"/>
          </p:cNvGraphicFramePr>
          <p:nvPr>
            <p:extLst/>
          </p:nvPr>
        </p:nvGraphicFramePr>
        <p:xfrm>
          <a:off x="395536" y="3497227"/>
          <a:ext cx="1119188" cy="1117600"/>
        </p:xfrm>
        <a:graphic>
          <a:graphicData uri="http://schemas.openxmlformats.org/presentationml/2006/ole">
            <mc:AlternateContent xmlns:mc="http://schemas.openxmlformats.org/markup-compatibility/2006">
              <mc:Choice xmlns:v="urn:schemas-microsoft-com:vml" Requires="v">
                <p:oleObj spid="_x0000_s4529" name="Imagen" r:id="rId6" imgW="5600700" imgH="3589338" progId="">
                  <p:embed/>
                </p:oleObj>
              </mc:Choice>
              <mc:Fallback>
                <p:oleObj name="Imagen" r:id="rId6" imgW="5600700" imgH="358933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497227"/>
                        <a:ext cx="11191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 name="92 CuadroTexto"/>
          <p:cNvSpPr txBox="1"/>
          <p:nvPr/>
        </p:nvSpPr>
        <p:spPr>
          <a:xfrm>
            <a:off x="7661655" y="4741601"/>
            <a:ext cx="702436" cy="307777"/>
          </a:xfrm>
          <a:prstGeom prst="rect">
            <a:avLst/>
          </a:prstGeom>
          <a:noFill/>
        </p:spPr>
        <p:txBody>
          <a:bodyPr wrap="none" rtlCol="0">
            <a:spAutoFit/>
          </a:bodyPr>
          <a:lstStyle/>
          <a:p>
            <a:pPr>
              <a:defRPr/>
            </a:pPr>
            <a:r>
              <a:rPr lang="es-CR" sz="1400" b="1" kern="0" dirty="0" smtClean="0">
                <a:solidFill>
                  <a:srgbClr val="357CBD"/>
                </a:solidFill>
              </a:rPr>
              <a:t>SUGEF</a:t>
            </a:r>
          </a:p>
        </p:txBody>
      </p:sp>
      <p:sp>
        <p:nvSpPr>
          <p:cNvPr id="94" name="93 CuadroTexto"/>
          <p:cNvSpPr txBox="1"/>
          <p:nvPr/>
        </p:nvSpPr>
        <p:spPr>
          <a:xfrm>
            <a:off x="395545" y="4645466"/>
            <a:ext cx="1205779" cy="307777"/>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Supervisados</a:t>
            </a:r>
          </a:p>
        </p:txBody>
      </p:sp>
      <p:sp>
        <p:nvSpPr>
          <p:cNvPr id="95" name="94 CuadroTexto"/>
          <p:cNvSpPr txBox="1"/>
          <p:nvPr/>
        </p:nvSpPr>
        <p:spPr>
          <a:xfrm>
            <a:off x="3275856" y="2659129"/>
            <a:ext cx="2081019" cy="1169551"/>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Trámites (simplificación):</a:t>
            </a:r>
          </a:p>
          <a:p>
            <a:pPr marL="285750" indent="-285750">
              <a:buFont typeface="Arial" panose="020B0604020202020204" pitchFamily="34" charset="0"/>
              <a:buChar char="•"/>
              <a:defRPr/>
            </a:pPr>
            <a:r>
              <a:rPr lang="es-CR" sz="1400" kern="0" dirty="0" smtClean="0">
                <a:solidFill>
                  <a:srgbClr val="000000">
                    <a:lumMod val="75000"/>
                    <a:lumOff val="25000"/>
                  </a:srgbClr>
                </a:solidFill>
              </a:rPr>
              <a:t>Registro</a:t>
            </a:r>
          </a:p>
          <a:p>
            <a:pPr marL="285750" indent="-285750">
              <a:buFont typeface="Arial" panose="020B0604020202020204" pitchFamily="34" charset="0"/>
              <a:buChar char="•"/>
              <a:defRPr/>
            </a:pPr>
            <a:r>
              <a:rPr lang="es-CR" sz="1400" kern="0" dirty="0" smtClean="0">
                <a:solidFill>
                  <a:srgbClr val="000000">
                    <a:lumMod val="75000"/>
                    <a:lumOff val="25000"/>
                  </a:srgbClr>
                </a:solidFill>
              </a:rPr>
              <a:t>Actualización</a:t>
            </a:r>
          </a:p>
          <a:p>
            <a:pPr marL="285750" indent="-285750">
              <a:buFont typeface="Arial" panose="020B0604020202020204" pitchFamily="34" charset="0"/>
              <a:buChar char="•"/>
              <a:defRPr/>
            </a:pPr>
            <a:r>
              <a:rPr lang="es-CR" sz="1400" kern="0" dirty="0" smtClean="0">
                <a:solidFill>
                  <a:srgbClr val="000000">
                    <a:lumMod val="75000"/>
                    <a:lumOff val="25000"/>
                  </a:srgbClr>
                </a:solidFill>
              </a:rPr>
              <a:t>Eliminación</a:t>
            </a:r>
          </a:p>
          <a:p>
            <a:pPr marL="285750" indent="-285750">
              <a:buFont typeface="Arial" panose="020B0604020202020204" pitchFamily="34" charset="0"/>
              <a:buChar char="•"/>
              <a:defRPr/>
            </a:pPr>
            <a:r>
              <a:rPr lang="es-CR" sz="1400" kern="0" dirty="0" smtClean="0">
                <a:solidFill>
                  <a:srgbClr val="000000">
                    <a:lumMod val="75000"/>
                    <a:lumOff val="25000"/>
                  </a:srgbClr>
                </a:solidFill>
              </a:rPr>
              <a:t>Recuperación</a:t>
            </a:r>
          </a:p>
        </p:txBody>
      </p:sp>
      <p:cxnSp>
        <p:nvCxnSpPr>
          <p:cNvPr id="98" name="97 Conector recto de flecha"/>
          <p:cNvCxnSpPr/>
          <p:nvPr/>
        </p:nvCxnSpPr>
        <p:spPr>
          <a:xfrm>
            <a:off x="5724127" y="5598684"/>
            <a:ext cx="1368155" cy="4226"/>
          </a:xfrm>
          <a:prstGeom prst="straightConnector1">
            <a:avLst/>
          </a:prstGeom>
          <a:noFill/>
          <a:ln w="12700" cap="flat" cmpd="sng" algn="ctr">
            <a:solidFill>
              <a:schemeClr val="accent6">
                <a:lumMod val="75000"/>
              </a:schemeClr>
            </a:solidFill>
            <a:prstDash val="solid"/>
            <a:headEnd type="triangle"/>
            <a:tailEnd type="oval"/>
          </a:ln>
          <a:effectLst/>
        </p:spPr>
      </p:cxnSp>
      <p:sp>
        <p:nvSpPr>
          <p:cNvPr id="99" name="98 CuadroTexto"/>
          <p:cNvSpPr txBox="1"/>
          <p:nvPr/>
        </p:nvSpPr>
        <p:spPr>
          <a:xfrm>
            <a:off x="7457993" y="6053226"/>
            <a:ext cx="1569660" cy="400110"/>
          </a:xfrm>
          <a:prstGeom prst="rect">
            <a:avLst/>
          </a:prstGeom>
          <a:noFill/>
        </p:spPr>
        <p:txBody>
          <a:bodyPr wrap="none" rtlCol="0">
            <a:spAutoFit/>
          </a:bodyPr>
          <a:lstStyle/>
          <a:p>
            <a:pPr>
              <a:defRPr/>
            </a:pPr>
            <a:r>
              <a:rPr lang="es-CR" sz="1000" b="1" kern="0" dirty="0" smtClean="0">
                <a:solidFill>
                  <a:srgbClr val="F79646">
                    <a:lumMod val="75000"/>
                  </a:srgbClr>
                </a:solidFill>
              </a:rPr>
              <a:t>Consulta</a:t>
            </a:r>
            <a:r>
              <a:rPr lang="es-CR" sz="1000" b="1" kern="0" dirty="0" smtClean="0">
                <a:solidFill>
                  <a:srgbClr val="C00000"/>
                </a:solidFill>
              </a:rPr>
              <a:t>  </a:t>
            </a:r>
            <a:r>
              <a:rPr lang="es-CR" sz="1000" kern="0" dirty="0" smtClean="0">
                <a:solidFill>
                  <a:srgbClr val="000000">
                    <a:lumMod val="75000"/>
                    <a:lumOff val="25000"/>
                  </a:srgbClr>
                </a:solidFill>
              </a:rPr>
              <a:t>los roles </a:t>
            </a:r>
          </a:p>
          <a:p>
            <a:pPr>
              <a:defRPr/>
            </a:pPr>
            <a:r>
              <a:rPr lang="es-CR" sz="1000" kern="0" dirty="0" smtClean="0">
                <a:solidFill>
                  <a:srgbClr val="000000">
                    <a:lumMod val="75000"/>
                    <a:lumOff val="25000"/>
                  </a:srgbClr>
                </a:solidFill>
              </a:rPr>
              <a:t>registrados por la entidad</a:t>
            </a:r>
          </a:p>
        </p:txBody>
      </p:sp>
      <p:cxnSp>
        <p:nvCxnSpPr>
          <p:cNvPr id="100" name="99 Conector curvado"/>
          <p:cNvCxnSpPr>
            <a:stCxn id="95" idx="1"/>
            <a:endCxn id="74" idx="1"/>
          </p:cNvCxnSpPr>
          <p:nvPr/>
        </p:nvCxnSpPr>
        <p:spPr>
          <a:xfrm rot="10800000" flipV="1">
            <a:off x="3231556" y="3243905"/>
            <a:ext cx="44300" cy="2088828"/>
          </a:xfrm>
          <a:prstGeom prst="curvedConnector3">
            <a:avLst>
              <a:gd name="adj1" fmla="val 616027"/>
            </a:avLst>
          </a:prstGeom>
          <a:noFill/>
          <a:ln w="9525" cap="flat" cmpd="sng" algn="ctr">
            <a:solidFill>
              <a:schemeClr val="accent6">
                <a:lumMod val="75000"/>
              </a:schemeClr>
            </a:solidFill>
            <a:prstDash val="solid"/>
            <a:tailEnd type="arrow"/>
          </a:ln>
          <a:effectLst/>
        </p:spPr>
      </p:cxnSp>
      <p:grpSp>
        <p:nvGrpSpPr>
          <p:cNvPr id="5" name="4 Grupo"/>
          <p:cNvGrpSpPr/>
          <p:nvPr/>
        </p:nvGrpSpPr>
        <p:grpSpPr>
          <a:xfrm>
            <a:off x="3347856" y="1385466"/>
            <a:ext cx="1994116" cy="1272980"/>
            <a:chOff x="2339744" y="1385466"/>
            <a:chExt cx="1994116" cy="1272980"/>
          </a:xfrm>
        </p:grpSpPr>
        <p:pic>
          <p:nvPicPr>
            <p:cNvPr id="9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3551" y="1594990"/>
              <a:ext cx="1420370" cy="1063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CuadroTexto"/>
            <p:cNvSpPr txBox="1"/>
            <p:nvPr/>
          </p:nvSpPr>
          <p:spPr>
            <a:xfrm>
              <a:off x="2339744" y="1385466"/>
              <a:ext cx="1994116" cy="307777"/>
            </a:xfrm>
            <a:prstGeom prst="rect">
              <a:avLst/>
            </a:prstGeom>
            <a:noFill/>
          </p:spPr>
          <p:txBody>
            <a:bodyPr wrap="square" rtlCol="0">
              <a:spAutoFit/>
            </a:bodyPr>
            <a:lstStyle/>
            <a:p>
              <a:pPr>
                <a:defRPr/>
              </a:pPr>
              <a:r>
                <a:rPr lang="es-CR" sz="1400" b="1" kern="0" dirty="0" smtClean="0">
                  <a:solidFill>
                    <a:srgbClr val="000000">
                      <a:lumMod val="75000"/>
                      <a:lumOff val="25000"/>
                    </a:srgbClr>
                  </a:solidFill>
                </a:rPr>
                <a:t>Expediente electrónico</a:t>
              </a:r>
            </a:p>
          </p:txBody>
        </p:sp>
      </p:grpSp>
      <p:pic>
        <p:nvPicPr>
          <p:cNvPr id="119" name="Picture 5" descr="https://encrypted-tbn2.gstatic.com/images?q=tbn:ANd9GcQcpTIHbxHGUOggAB4l1DTgXn13ldkWpurVUs09lDWR9QFc3C5JY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640" y="4102497"/>
            <a:ext cx="285685" cy="232909"/>
          </a:xfrm>
          <a:prstGeom prst="rect">
            <a:avLst/>
          </a:prstGeom>
          <a:ln>
            <a:solidFill>
              <a:srgbClr val="7CADDA">
                <a:lumMod val="75000"/>
              </a:srgbClr>
            </a:solidFill>
          </a:ln>
          <a:extLst>
            <a:ext uri="{909E8E84-426E-40DD-AFC4-6F175D3DCCD1}">
              <a14:hiddenFill xmlns:a14="http://schemas.microsoft.com/office/drawing/2010/main">
                <a:solidFill>
                  <a:srgbClr val="FFFFFF"/>
                </a:solidFill>
              </a14:hiddenFill>
            </a:ext>
          </a:extLst>
        </p:spPr>
      </p:pic>
      <p:pic>
        <p:nvPicPr>
          <p:cNvPr id="120"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5516412"/>
            <a:ext cx="547866" cy="547866"/>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12781" y="5341377"/>
            <a:ext cx="527993" cy="54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5" name="124 Conector recto de flecha"/>
          <p:cNvCxnSpPr/>
          <p:nvPr/>
        </p:nvCxnSpPr>
        <p:spPr>
          <a:xfrm>
            <a:off x="1891560" y="5598684"/>
            <a:ext cx="1351324" cy="0"/>
          </a:xfrm>
          <a:prstGeom prst="straightConnector1">
            <a:avLst/>
          </a:prstGeom>
          <a:noFill/>
          <a:ln w="12700" cap="flat" cmpd="sng" algn="ctr">
            <a:solidFill>
              <a:schemeClr val="accent6">
                <a:lumMod val="75000"/>
              </a:schemeClr>
            </a:solidFill>
            <a:prstDash val="solid"/>
            <a:headEnd type="oval"/>
            <a:tailEnd type="triangle"/>
          </a:ln>
          <a:effectLst/>
        </p:spPr>
      </p:cxnSp>
      <p:sp>
        <p:nvSpPr>
          <p:cNvPr id="127" name="126 CuadroTexto"/>
          <p:cNvSpPr txBox="1"/>
          <p:nvPr/>
        </p:nvSpPr>
        <p:spPr>
          <a:xfrm>
            <a:off x="395542" y="5844904"/>
            <a:ext cx="2304250" cy="553998"/>
          </a:xfrm>
          <a:prstGeom prst="rect">
            <a:avLst/>
          </a:prstGeom>
          <a:noFill/>
        </p:spPr>
        <p:txBody>
          <a:bodyPr wrap="square" rtlCol="0">
            <a:spAutoFit/>
          </a:bodyPr>
          <a:lstStyle/>
          <a:p>
            <a:pPr>
              <a:defRPr/>
            </a:pPr>
            <a:r>
              <a:rPr lang="es-CR" sz="1000" kern="0" dirty="0" smtClean="0">
                <a:solidFill>
                  <a:srgbClr val="000000">
                    <a:lumMod val="75000"/>
                    <a:lumOff val="25000"/>
                  </a:srgbClr>
                </a:solidFill>
              </a:rPr>
              <a:t>Usuarios de una entidad supervisada ingresa a la plataforma para realizar el </a:t>
            </a:r>
            <a:r>
              <a:rPr lang="es-CR" sz="1000" b="1" kern="0" dirty="0">
                <a:solidFill>
                  <a:srgbClr val="F79646">
                    <a:lumMod val="75000"/>
                  </a:srgbClr>
                </a:solidFill>
              </a:rPr>
              <a:t>registro</a:t>
            </a:r>
            <a:r>
              <a:rPr lang="es-CR" sz="1000" kern="0" dirty="0" smtClean="0">
                <a:solidFill>
                  <a:srgbClr val="F79646">
                    <a:lumMod val="75000"/>
                  </a:srgbClr>
                </a:solidFill>
              </a:rPr>
              <a:t> </a:t>
            </a:r>
            <a:r>
              <a:rPr lang="es-CR" sz="1000" kern="0" dirty="0" smtClean="0">
                <a:solidFill>
                  <a:srgbClr val="000000">
                    <a:lumMod val="75000"/>
                    <a:lumOff val="25000"/>
                  </a:srgbClr>
                </a:solidFill>
              </a:rPr>
              <a:t>de un rol de junta directiva.</a:t>
            </a:r>
          </a:p>
        </p:txBody>
      </p:sp>
      <p:sp>
        <p:nvSpPr>
          <p:cNvPr id="128" name="127 CuadroTexto"/>
          <p:cNvSpPr txBox="1"/>
          <p:nvPr/>
        </p:nvSpPr>
        <p:spPr>
          <a:xfrm>
            <a:off x="1891566" y="5388580"/>
            <a:ext cx="1042273" cy="230832"/>
          </a:xfrm>
          <a:prstGeom prst="rect">
            <a:avLst/>
          </a:prstGeom>
          <a:noFill/>
        </p:spPr>
        <p:txBody>
          <a:bodyPr wrap="none" rtlCol="0">
            <a:spAutoFit/>
          </a:bodyPr>
          <a:lstStyle/>
          <a:p>
            <a:pPr>
              <a:defRPr/>
            </a:pPr>
            <a:r>
              <a:rPr lang="es-CR" sz="900" i="1" kern="0" dirty="0" smtClean="0">
                <a:solidFill>
                  <a:srgbClr val="000000">
                    <a:lumMod val="75000"/>
                    <a:lumOff val="25000"/>
                  </a:srgbClr>
                </a:solidFill>
              </a:rPr>
              <a:t>Realiza el trámite</a:t>
            </a:r>
          </a:p>
        </p:txBody>
      </p:sp>
      <p:sp>
        <p:nvSpPr>
          <p:cNvPr id="129" name="128 CuadroTexto"/>
          <p:cNvSpPr txBox="1"/>
          <p:nvPr/>
        </p:nvSpPr>
        <p:spPr>
          <a:xfrm>
            <a:off x="5899741" y="5340848"/>
            <a:ext cx="612668" cy="230832"/>
          </a:xfrm>
          <a:prstGeom prst="rect">
            <a:avLst/>
          </a:prstGeom>
          <a:noFill/>
        </p:spPr>
        <p:txBody>
          <a:bodyPr wrap="none" rtlCol="0">
            <a:spAutoFit/>
          </a:bodyPr>
          <a:lstStyle/>
          <a:p>
            <a:pPr>
              <a:defRPr/>
            </a:pPr>
            <a:r>
              <a:rPr lang="es-CR" sz="900" i="1" kern="0" dirty="0" smtClean="0">
                <a:solidFill>
                  <a:srgbClr val="000000">
                    <a:lumMod val="75000"/>
                    <a:lumOff val="25000"/>
                  </a:srgbClr>
                </a:solidFill>
              </a:rPr>
              <a:t>Consulta</a:t>
            </a:r>
          </a:p>
        </p:txBody>
      </p:sp>
      <p:sp>
        <p:nvSpPr>
          <p:cNvPr id="4" name="AutoShape 10" descr="Resultado de imagen de flu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solidFill>
                <a:prstClr val="black"/>
              </a:solidFill>
            </a:endParaRPr>
          </a:p>
        </p:txBody>
      </p:sp>
      <p:sp>
        <p:nvSpPr>
          <p:cNvPr id="6" name="5 Elipse"/>
          <p:cNvSpPr/>
          <p:nvPr/>
        </p:nvSpPr>
        <p:spPr>
          <a:xfrm>
            <a:off x="323528" y="5268840"/>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smtClean="0">
                <a:solidFill>
                  <a:prstClr val="black">
                    <a:lumMod val="75000"/>
                    <a:lumOff val="25000"/>
                  </a:prstClr>
                </a:solidFill>
              </a:rPr>
              <a:t>1</a:t>
            </a:r>
            <a:endParaRPr lang="es-CR" sz="1400" b="1" dirty="0">
              <a:solidFill>
                <a:prstClr val="black">
                  <a:lumMod val="75000"/>
                  <a:lumOff val="25000"/>
                </a:prstClr>
              </a:solidFill>
            </a:endParaRPr>
          </a:p>
        </p:txBody>
      </p:sp>
      <p:sp>
        <p:nvSpPr>
          <p:cNvPr id="130" name="129 Elipse"/>
          <p:cNvSpPr/>
          <p:nvPr/>
        </p:nvSpPr>
        <p:spPr>
          <a:xfrm>
            <a:off x="2395616" y="5196832"/>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a:solidFill>
                  <a:prstClr val="black">
                    <a:lumMod val="75000"/>
                    <a:lumOff val="25000"/>
                  </a:prstClr>
                </a:solidFill>
              </a:rPr>
              <a:t>2</a:t>
            </a:r>
          </a:p>
        </p:txBody>
      </p:sp>
      <p:sp>
        <p:nvSpPr>
          <p:cNvPr id="131" name="130 Elipse"/>
          <p:cNvSpPr/>
          <p:nvPr/>
        </p:nvSpPr>
        <p:spPr>
          <a:xfrm>
            <a:off x="2987824" y="4097364"/>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a:solidFill>
                  <a:prstClr val="black">
                    <a:lumMod val="75000"/>
                    <a:lumOff val="25000"/>
                  </a:prstClr>
                </a:solidFill>
              </a:rPr>
              <a:t>3</a:t>
            </a:r>
          </a:p>
        </p:txBody>
      </p:sp>
      <p:sp>
        <p:nvSpPr>
          <p:cNvPr id="132" name="131 CuadroTexto"/>
          <p:cNvSpPr txBox="1"/>
          <p:nvPr/>
        </p:nvSpPr>
        <p:spPr>
          <a:xfrm>
            <a:off x="3195323" y="4086931"/>
            <a:ext cx="2895344" cy="230832"/>
          </a:xfrm>
          <a:prstGeom prst="rect">
            <a:avLst/>
          </a:prstGeom>
          <a:noFill/>
        </p:spPr>
        <p:txBody>
          <a:bodyPr wrap="none" rtlCol="0">
            <a:spAutoFit/>
          </a:bodyPr>
          <a:lstStyle/>
          <a:p>
            <a:pPr>
              <a:defRPr/>
            </a:pPr>
            <a:r>
              <a:rPr lang="es-CR" sz="900" i="1" kern="0" dirty="0" smtClean="0">
                <a:solidFill>
                  <a:srgbClr val="000000">
                    <a:lumMod val="75000"/>
                    <a:lumOff val="25000"/>
                  </a:srgbClr>
                </a:solidFill>
              </a:rPr>
              <a:t>Supervisado utiliza la plataforma para el registro del rol</a:t>
            </a:r>
          </a:p>
        </p:txBody>
      </p:sp>
      <p:sp>
        <p:nvSpPr>
          <p:cNvPr id="133" name="132 Elipse"/>
          <p:cNvSpPr/>
          <p:nvPr/>
        </p:nvSpPr>
        <p:spPr>
          <a:xfrm>
            <a:off x="7380312" y="5517232"/>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a:solidFill>
                  <a:prstClr val="black">
                    <a:lumMod val="75000"/>
                    <a:lumOff val="25000"/>
                  </a:prstClr>
                </a:solidFill>
              </a:rPr>
              <a:t>4</a:t>
            </a:r>
          </a:p>
        </p:txBody>
      </p:sp>
      <p:sp>
        <p:nvSpPr>
          <p:cNvPr id="135" name="134 Rectángulo"/>
          <p:cNvSpPr/>
          <p:nvPr/>
        </p:nvSpPr>
        <p:spPr>
          <a:xfrm>
            <a:off x="3445808" y="5818781"/>
            <a:ext cx="663115" cy="312668"/>
          </a:xfrm>
          <a:prstGeom prst="rect">
            <a:avLst/>
          </a:prstGeom>
          <a:gradFill rotWithShape="1">
            <a:gsLst>
              <a:gs pos="0">
                <a:srgbClr val="FEAA5E">
                  <a:shade val="51000"/>
                  <a:satMod val="130000"/>
                </a:srgbClr>
              </a:gs>
              <a:gs pos="80000">
                <a:srgbClr val="FEAA5E">
                  <a:shade val="93000"/>
                  <a:satMod val="130000"/>
                </a:srgbClr>
              </a:gs>
              <a:gs pos="100000">
                <a:srgbClr val="FEAA5E">
                  <a:shade val="94000"/>
                  <a:satMod val="135000"/>
                </a:srgbClr>
              </a:gs>
            </a:gsLst>
            <a:lin ang="16200000" scaled="0"/>
          </a:gradFill>
          <a:ln w="9525" cap="flat" cmpd="sng" algn="ctr">
            <a:solidFill>
              <a:srgbClr val="FEAA5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Revisar RL</a:t>
            </a:r>
          </a:p>
        </p:txBody>
      </p:sp>
      <p:sp>
        <p:nvSpPr>
          <p:cNvPr id="84" name="83 Rectángulo"/>
          <p:cNvSpPr/>
          <p:nvPr/>
        </p:nvSpPr>
        <p:spPr>
          <a:xfrm>
            <a:off x="-9624" y="0"/>
            <a:ext cx="9153624" cy="6858000"/>
          </a:xfrm>
          <a:prstGeom prst="rect">
            <a:avLst/>
          </a:prstGeom>
          <a:solidFill>
            <a:schemeClr val="tx1">
              <a:lumMod val="65000"/>
              <a:lumOff val="35000"/>
              <a:alpha val="27843"/>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7" name="Marcador de número de diapositiva 6"/>
          <p:cNvSpPr>
            <a:spLocks noGrp="1"/>
          </p:cNvSpPr>
          <p:nvPr>
            <p:ph type="sldNum" sz="quarter" idx="4294967295"/>
          </p:nvPr>
        </p:nvSpPr>
        <p:spPr>
          <a:xfrm>
            <a:off x="6472704" y="6356362"/>
            <a:ext cx="2133600" cy="365125"/>
          </a:xfrm>
          <a:prstGeom prst="rect">
            <a:avLst/>
          </a:prstGeom>
        </p:spPr>
        <p:txBody>
          <a:bodyPr/>
          <a:lstStyle/>
          <a:p>
            <a:fld id="{CF40B41D-FD10-4A38-B39B-626510BD49B7}" type="slidenum">
              <a:rPr lang="en-US" smtClean="0">
                <a:solidFill>
                  <a:prstClr val="black">
                    <a:tint val="75000"/>
                  </a:prstClr>
                </a:solidFill>
              </a:rPr>
              <a:pPr/>
              <a:t>15</a:t>
            </a:fld>
            <a:endParaRPr lang="en-US">
              <a:solidFill>
                <a:prstClr val="black">
                  <a:tint val="75000"/>
                </a:prstClr>
              </a:solidFill>
            </a:endParaRPr>
          </a:p>
        </p:txBody>
      </p:sp>
      <p:grpSp>
        <p:nvGrpSpPr>
          <p:cNvPr id="8" name="Grupo 7"/>
          <p:cNvGrpSpPr/>
          <p:nvPr/>
        </p:nvGrpSpPr>
        <p:grpSpPr>
          <a:xfrm>
            <a:off x="880181" y="1450852"/>
            <a:ext cx="7408851" cy="4686932"/>
            <a:chOff x="1180915" y="1488559"/>
            <a:chExt cx="7408851" cy="4686932"/>
          </a:xfrm>
        </p:grpSpPr>
        <p:sp>
          <p:nvSpPr>
            <p:cNvPr id="115" name="Rectángulo 114"/>
            <p:cNvSpPr/>
            <p:nvPr/>
          </p:nvSpPr>
          <p:spPr>
            <a:xfrm>
              <a:off x="1187624" y="1772816"/>
              <a:ext cx="7402142" cy="4402675"/>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58" name="125 CuadroTexto"/>
            <p:cNvSpPr txBox="1"/>
            <p:nvPr/>
          </p:nvSpPr>
          <p:spPr>
            <a:xfrm>
              <a:off x="1180915" y="1488559"/>
              <a:ext cx="7408851" cy="276999"/>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0" tIns="0" rIns="0" bIns="0" numCol="1" spcCol="889" anchor="ctr" anchorCtr="0">
              <a:spAutoFit/>
            </a:bodyPr>
            <a:lstStyle>
              <a:defPPr>
                <a:defRPr lang="es-CR"/>
              </a:defPPr>
              <a:lvl1pPr defTabSz="728055">
                <a:lnSpc>
                  <a:spcPct val="90000"/>
                </a:lnSpc>
                <a:spcBef>
                  <a:spcPct val="0"/>
                </a:spcBef>
                <a:spcAft>
                  <a:spcPct val="35000"/>
                </a:spcAft>
                <a:defRPr sz="2000" b="0">
                  <a:solidFill>
                    <a:schemeClr val="bg1"/>
                  </a:solidFill>
                </a:defRPr>
              </a:lvl1pPr>
            </a:lstStyle>
            <a:p>
              <a:r>
                <a:rPr lang="es-CR" dirty="0" smtClean="0"/>
                <a:t>Algunos aportes </a:t>
              </a:r>
              <a:r>
                <a:rPr lang="es-CR" dirty="0"/>
                <a:t>de </a:t>
              </a:r>
              <a:r>
                <a:rPr lang="es-CR" dirty="0" smtClean="0"/>
                <a:t>valor</a:t>
              </a:r>
              <a:endParaRPr lang="es-CR" dirty="0"/>
            </a:p>
          </p:txBody>
        </p:sp>
        <p:sp>
          <p:nvSpPr>
            <p:cNvPr id="70" name="62 CuadroTexto"/>
            <p:cNvSpPr txBox="1"/>
            <p:nvPr/>
          </p:nvSpPr>
          <p:spPr>
            <a:xfrm>
              <a:off x="1180915" y="5532503"/>
              <a:ext cx="2845899"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a:t>Sello electrónico</a:t>
              </a:r>
            </a:p>
          </p:txBody>
        </p:sp>
        <p:sp>
          <p:nvSpPr>
            <p:cNvPr id="72" name="65 CuadroTexto"/>
            <p:cNvSpPr txBox="1"/>
            <p:nvPr/>
          </p:nvSpPr>
          <p:spPr>
            <a:xfrm>
              <a:off x="1187624" y="4043775"/>
              <a:ext cx="2829426"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smtClean="0"/>
                <a:t>Mensajería por </a:t>
              </a:r>
              <a:r>
                <a:rPr lang="es-CR" dirty="0"/>
                <a:t>suscripción</a:t>
              </a:r>
            </a:p>
          </p:txBody>
        </p:sp>
        <p:cxnSp>
          <p:nvCxnSpPr>
            <p:cNvPr id="85" name="Conector recto 141"/>
            <p:cNvCxnSpPr/>
            <p:nvPr/>
          </p:nvCxnSpPr>
          <p:spPr>
            <a:xfrm>
              <a:off x="4031233" y="3284287"/>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Conector recto 142"/>
            <p:cNvCxnSpPr/>
            <p:nvPr/>
          </p:nvCxnSpPr>
          <p:spPr>
            <a:xfrm>
              <a:off x="4031233" y="2137229"/>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Conector recto 143"/>
            <p:cNvCxnSpPr/>
            <p:nvPr/>
          </p:nvCxnSpPr>
          <p:spPr>
            <a:xfrm>
              <a:off x="4031233" y="3811394"/>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89" name="112 CuadroTexto"/>
            <p:cNvSpPr txBox="1"/>
            <p:nvPr/>
          </p:nvSpPr>
          <p:spPr>
            <a:xfrm>
              <a:off x="4026814" y="3209098"/>
              <a:ext cx="4445868" cy="830997"/>
            </a:xfrm>
            <a:prstGeom prst="rect">
              <a:avLst/>
            </a:prstGeom>
            <a:noFill/>
          </p:spPr>
          <p:txBody>
            <a:bodyPr wrap="square" rtlCol="0">
              <a:spAutoFit/>
            </a:bodyPr>
            <a:lstStyle/>
            <a:p>
              <a:pPr marL="171450" indent="-171450">
                <a:buFont typeface="Wingdings" panose="05000000000000000000" pitchFamily="2" charset="2"/>
                <a:buChar char="ü"/>
              </a:pPr>
              <a:r>
                <a:rPr lang="es-CR" sz="1200" b="1" dirty="0" smtClean="0"/>
                <a:t>Entidad sin apoyo de SUGEF registra sus roles</a:t>
              </a:r>
              <a:r>
                <a:rPr lang="es-CR" sz="1200" b="1" dirty="0"/>
                <a:t>, simplificando por completo los trámites en donde la entidad debía enviar documentación a la </a:t>
              </a:r>
              <a:r>
                <a:rPr lang="es-CR" sz="1200" b="1" dirty="0" smtClean="0"/>
                <a:t>SUGEF y esperar los resultados del proceso de revisión.  </a:t>
              </a:r>
              <a:endParaRPr lang="es-CR" sz="1200" b="1" dirty="0"/>
            </a:p>
          </p:txBody>
        </p:sp>
        <p:sp>
          <p:nvSpPr>
            <p:cNvPr id="97" name="113 CuadroTexto"/>
            <p:cNvSpPr txBox="1"/>
            <p:nvPr/>
          </p:nvSpPr>
          <p:spPr>
            <a:xfrm>
              <a:off x="4014429" y="4035384"/>
              <a:ext cx="4445867" cy="276999"/>
            </a:xfrm>
            <a:prstGeom prst="rect">
              <a:avLst/>
            </a:prstGeom>
            <a:noFill/>
          </p:spPr>
          <p:txBody>
            <a:bodyPr wrap="square" rtlCol="0">
              <a:spAutoFit/>
            </a:bodyPr>
            <a:lstStyle/>
            <a:p>
              <a:pPr marL="171450" indent="-171450">
                <a:buFont typeface="Wingdings" panose="05000000000000000000" pitchFamily="2" charset="2"/>
                <a:buChar char="ü"/>
              </a:pPr>
              <a:r>
                <a:rPr lang="es-CR" sz="1200" b="1" dirty="0"/>
                <a:t>Comunicación </a:t>
              </a:r>
              <a:r>
                <a:rPr lang="es-CR" sz="1200" b="1" dirty="0" smtClean="0"/>
                <a:t>paso a paso de lo </a:t>
              </a:r>
              <a:r>
                <a:rPr lang="es-CR" sz="1200" b="1" dirty="0"/>
                <a:t>que sucede en el </a:t>
              </a:r>
              <a:r>
                <a:rPr lang="es-CR" sz="1200" b="1" dirty="0" smtClean="0"/>
                <a:t>trámite</a:t>
              </a:r>
              <a:r>
                <a:rPr lang="es-CR" sz="1200" dirty="0"/>
                <a:t>.</a:t>
              </a:r>
              <a:endParaRPr lang="es-CR" sz="1200" i="1" dirty="0">
                <a:solidFill>
                  <a:schemeClr val="tx1">
                    <a:lumMod val="50000"/>
                    <a:lumOff val="50000"/>
                  </a:schemeClr>
                </a:solidFill>
              </a:endParaRPr>
            </a:p>
          </p:txBody>
        </p:sp>
        <p:sp>
          <p:nvSpPr>
            <p:cNvPr id="101" name="115 CuadroTexto"/>
            <p:cNvSpPr txBox="1"/>
            <p:nvPr/>
          </p:nvSpPr>
          <p:spPr>
            <a:xfrm>
              <a:off x="4037943" y="4873966"/>
              <a:ext cx="4316534" cy="276999"/>
            </a:xfrm>
            <a:prstGeom prst="rect">
              <a:avLst/>
            </a:prstGeom>
            <a:noFill/>
          </p:spPr>
          <p:txBody>
            <a:bodyPr wrap="square" rtlCol="0">
              <a:spAutoFit/>
            </a:bodyPr>
            <a:lstStyle>
              <a:defPPr>
                <a:defRPr lang="es-CR"/>
              </a:defPPr>
              <a:lvl1pPr marL="171450" indent="-171450">
                <a:buFont typeface="Wingdings" panose="05000000000000000000" pitchFamily="2" charset="2"/>
                <a:buChar char="ü"/>
                <a:defRPr sz="900"/>
              </a:lvl1pPr>
            </a:lstStyle>
            <a:p>
              <a:r>
                <a:rPr lang="es-CR" sz="1200" b="1" dirty="0" smtClean="0"/>
                <a:t>Mecanismo seguro que contribuye con el ahorro de papel .</a:t>
              </a:r>
              <a:endParaRPr lang="es-CR" sz="1200" i="1" dirty="0">
                <a:solidFill>
                  <a:schemeClr val="tx1">
                    <a:lumMod val="50000"/>
                    <a:lumOff val="50000"/>
                  </a:schemeClr>
                </a:solidFill>
              </a:endParaRPr>
            </a:p>
          </p:txBody>
        </p:sp>
        <p:sp>
          <p:nvSpPr>
            <p:cNvPr id="102" name="116 CuadroTexto"/>
            <p:cNvSpPr txBox="1"/>
            <p:nvPr/>
          </p:nvSpPr>
          <p:spPr>
            <a:xfrm>
              <a:off x="4065838" y="5472360"/>
              <a:ext cx="4406844" cy="461665"/>
            </a:xfrm>
            <a:prstGeom prst="rect">
              <a:avLst/>
            </a:prstGeom>
            <a:noFill/>
          </p:spPr>
          <p:txBody>
            <a:bodyPr wrap="square" rtlCol="0">
              <a:spAutoFit/>
            </a:bodyPr>
            <a:lstStyle>
              <a:defPPr>
                <a:defRPr lang="es-CR"/>
              </a:defPPr>
              <a:lvl1pPr marL="171450" indent="-171450">
                <a:buFont typeface="Wingdings" panose="05000000000000000000" pitchFamily="2" charset="2"/>
                <a:buChar char="ü"/>
                <a:defRPr sz="900"/>
              </a:lvl1pPr>
            </a:lstStyle>
            <a:p>
              <a:r>
                <a:rPr lang="es-CR" sz="1200" b="1" dirty="0" smtClean="0"/>
                <a:t>Mecanismo que emite un respaldo sin necesidad de efectuar una solicitud previa.</a:t>
              </a:r>
              <a:endParaRPr lang="es-CR" sz="1200" b="1" i="1" dirty="0"/>
            </a:p>
          </p:txBody>
        </p:sp>
        <p:sp>
          <p:nvSpPr>
            <p:cNvPr id="103" name="61 CuadroTexto"/>
            <p:cNvSpPr txBox="1"/>
            <p:nvPr/>
          </p:nvSpPr>
          <p:spPr>
            <a:xfrm>
              <a:off x="1187624" y="4933072"/>
              <a:ext cx="2839189"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a:t>Firma digital</a:t>
              </a:r>
            </a:p>
          </p:txBody>
        </p:sp>
        <p:pic>
          <p:nvPicPr>
            <p:cNvPr id="10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6040" y="4850831"/>
              <a:ext cx="949896" cy="396516"/>
            </a:xfrm>
            <a:prstGeom prst="rect">
              <a:avLst/>
            </a:prstGeom>
            <a:ln>
              <a:noFill/>
            </a:ln>
            <a:effectLst>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 name="140 CuadroTexto"/>
            <p:cNvSpPr txBox="1"/>
            <p:nvPr/>
          </p:nvSpPr>
          <p:spPr>
            <a:xfrm>
              <a:off x="1187624" y="3365167"/>
              <a:ext cx="2829425"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a:t>Autogestión</a:t>
              </a:r>
            </a:p>
          </p:txBody>
        </p:sp>
        <p:pic>
          <p:nvPicPr>
            <p:cNvPr id="106"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8599" y="3381838"/>
              <a:ext cx="557337" cy="37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143 CuadroTexto"/>
            <p:cNvSpPr txBox="1"/>
            <p:nvPr/>
          </p:nvSpPr>
          <p:spPr>
            <a:xfrm>
              <a:off x="1187624" y="2299105"/>
              <a:ext cx="2829425"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smtClean="0"/>
                <a:t>Manejo amigable de la información</a:t>
              </a:r>
              <a:endParaRPr lang="es-CR" dirty="0"/>
            </a:p>
          </p:txBody>
        </p:sp>
        <p:pic>
          <p:nvPicPr>
            <p:cNvPr id="11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6750" y="2302609"/>
              <a:ext cx="349186" cy="33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145 CuadroTexto"/>
            <p:cNvSpPr txBox="1"/>
            <p:nvPr/>
          </p:nvSpPr>
          <p:spPr>
            <a:xfrm>
              <a:off x="4017050" y="2085976"/>
              <a:ext cx="4403637" cy="461665"/>
            </a:xfrm>
            <a:prstGeom prst="rect">
              <a:avLst/>
            </a:prstGeom>
            <a:noFill/>
          </p:spPr>
          <p:txBody>
            <a:bodyPr wrap="square" rtlCol="0">
              <a:spAutoFit/>
            </a:bodyPr>
            <a:lstStyle>
              <a:defPPr>
                <a:defRPr lang="es-CR"/>
              </a:defPPr>
              <a:lvl1pPr marL="171450" indent="-171450">
                <a:buFont typeface="Wingdings" panose="05000000000000000000" pitchFamily="2" charset="2"/>
                <a:buChar char="ü"/>
                <a:defRPr sz="900"/>
              </a:lvl1pPr>
            </a:lstStyle>
            <a:p>
              <a:r>
                <a:rPr lang="es-CR" sz="1200" b="1" dirty="0" smtClean="0"/>
                <a:t>Repositorio con información que podrá ser consultada a fin de contribuir con los procesos de supervisión basada en riesgos.</a:t>
              </a:r>
              <a:endParaRPr lang="es-CR" sz="1200" i="1" dirty="0">
                <a:solidFill>
                  <a:schemeClr val="tx1">
                    <a:lumMod val="50000"/>
                    <a:lumOff val="50000"/>
                  </a:schemeClr>
                </a:solidFill>
              </a:endParaRPr>
            </a:p>
          </p:txBody>
        </p:sp>
        <p:pic>
          <p:nvPicPr>
            <p:cNvPr id="113" name="Picture 27"/>
            <p:cNvPicPr>
              <a:picLocks noChangeAspect="1"/>
            </p:cNvPicPr>
            <p:nvPr/>
          </p:nvPicPr>
          <p:blipFill>
            <a:blip r:embed="rId15"/>
            <a:stretch>
              <a:fillRect/>
            </a:stretch>
          </p:blipFill>
          <p:spPr>
            <a:xfrm>
              <a:off x="3733368" y="5459407"/>
              <a:ext cx="262568" cy="365928"/>
            </a:xfrm>
            <a:prstGeom prst="rect">
              <a:avLst/>
            </a:prstGeom>
          </p:spPr>
        </p:pic>
        <p:cxnSp>
          <p:nvCxnSpPr>
            <p:cNvPr id="114" name="Conector recto 143"/>
            <p:cNvCxnSpPr/>
            <p:nvPr/>
          </p:nvCxnSpPr>
          <p:spPr>
            <a:xfrm>
              <a:off x="4033142" y="5334981"/>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16" name="CuadroTexto 115"/>
            <p:cNvSpPr txBox="1"/>
            <p:nvPr/>
          </p:nvSpPr>
          <p:spPr>
            <a:xfrm>
              <a:off x="1196401" y="1916832"/>
              <a:ext cx="112704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R" sz="1400" b="1" dirty="0" smtClean="0"/>
                <a:t>Supervisor</a:t>
              </a:r>
              <a:endParaRPr lang="es-CR" sz="1400" b="1" dirty="0"/>
            </a:p>
          </p:txBody>
        </p:sp>
        <p:sp>
          <p:nvSpPr>
            <p:cNvPr id="117" name="CuadroTexto 116"/>
            <p:cNvSpPr txBox="1"/>
            <p:nvPr/>
          </p:nvSpPr>
          <p:spPr>
            <a:xfrm>
              <a:off x="1196401" y="2939616"/>
              <a:ext cx="1127040"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CR" sz="1400" b="1" dirty="0" smtClean="0"/>
                <a:t>Supervisado</a:t>
              </a:r>
              <a:endParaRPr lang="es-CR" sz="1400" b="1" dirty="0"/>
            </a:p>
          </p:txBody>
        </p:sp>
        <p:cxnSp>
          <p:nvCxnSpPr>
            <p:cNvPr id="118" name="Conector recto 144"/>
            <p:cNvCxnSpPr/>
            <p:nvPr/>
          </p:nvCxnSpPr>
          <p:spPr>
            <a:xfrm>
              <a:off x="4031233" y="4619695"/>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22"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46891" y="3994212"/>
              <a:ext cx="449045" cy="35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CuadroTexto 122"/>
            <p:cNvSpPr txBox="1"/>
            <p:nvPr/>
          </p:nvSpPr>
          <p:spPr>
            <a:xfrm>
              <a:off x="1196401" y="4577423"/>
              <a:ext cx="1131065"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CR" sz="1400" b="1" dirty="0" smtClean="0"/>
                <a:t>Generales</a:t>
              </a:r>
              <a:endParaRPr lang="es-CR" sz="1400" b="1" dirty="0"/>
            </a:p>
          </p:txBody>
        </p:sp>
      </p:grpSp>
    </p:spTree>
    <p:extLst>
      <p:ext uri="{BB962C8B-B14F-4D97-AF65-F5344CB8AC3E}">
        <p14:creationId xmlns:p14="http://schemas.microsoft.com/office/powerpoint/2010/main" val="322013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up)">
                                      <p:cBhvr>
                                        <p:cTn id="12" dur="500"/>
                                        <p:tgtEl>
                                          <p:spTgt spid="100"/>
                                        </p:tgtEl>
                                      </p:cBhvr>
                                    </p:animEffect>
                                  </p:childTnLst>
                                </p:cTn>
                              </p:par>
                              <p:par>
                                <p:cTn id="13" presetID="10"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
                                        <p:tgtEl>
                                          <p:spTgt spid="75"/>
                                        </p:tgtEl>
                                      </p:cBhvr>
                                    </p:animEffect>
                                  </p:childTnLst>
                                </p:cTn>
                              </p:par>
                            </p:childTnLst>
                          </p:cTn>
                        </p:par>
                        <p:par>
                          <p:cTn id="28" fill="hold">
                            <p:stCondLst>
                              <p:cond delay="1550"/>
                            </p:stCondLst>
                            <p:childTnLst>
                              <p:par>
                                <p:cTn id="29" presetID="10"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
                                        <p:tgtEl>
                                          <p:spTgt spid="78"/>
                                        </p:tgtEl>
                                      </p:cBhvr>
                                    </p:animEffect>
                                  </p:childTnLst>
                                </p:cTn>
                              </p:par>
                            </p:childTnLst>
                          </p:cTn>
                        </p:par>
                        <p:par>
                          <p:cTn id="32" fill="hold">
                            <p:stCondLst>
                              <p:cond delay="1600"/>
                            </p:stCondLst>
                            <p:childTnLst>
                              <p:par>
                                <p:cTn id="33" presetID="10" presetClass="entr" presetSubtype="0"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
                                        <p:tgtEl>
                                          <p:spTgt spid="80"/>
                                        </p:tgtEl>
                                      </p:cBhvr>
                                    </p:animEffect>
                                  </p:childTnLst>
                                </p:cTn>
                              </p:par>
                            </p:childTnLst>
                          </p:cTn>
                        </p:par>
                        <p:par>
                          <p:cTn id="36" fill="hold">
                            <p:stCondLst>
                              <p:cond delay="1650"/>
                            </p:stCondLst>
                            <p:childTnLst>
                              <p:par>
                                <p:cTn id="37" presetID="10"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
                                        <p:tgtEl>
                                          <p:spTgt spid="82"/>
                                        </p:tgtEl>
                                      </p:cBhvr>
                                    </p:animEffect>
                                  </p:childTnLst>
                                </p:cTn>
                              </p:par>
                            </p:childTnLst>
                          </p:cTn>
                        </p:par>
                        <p:par>
                          <p:cTn id="40" fill="hold">
                            <p:stCondLst>
                              <p:cond delay="1700"/>
                            </p:stCondLst>
                            <p:childTnLst>
                              <p:par>
                                <p:cTn id="41" presetID="10"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
                                        <p:tgtEl>
                                          <p:spTgt spid="77"/>
                                        </p:tgtEl>
                                      </p:cBhvr>
                                    </p:animEffect>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
                                        <p:tgtEl>
                                          <p:spTgt spid="81"/>
                                        </p:tgtEl>
                                      </p:cBhvr>
                                    </p:animEffect>
                                  </p:childTnLst>
                                </p:cTn>
                              </p:par>
                            </p:childTnLst>
                          </p:cTn>
                        </p:par>
                        <p:par>
                          <p:cTn id="48" fill="hold">
                            <p:stCondLst>
                              <p:cond delay="1800"/>
                            </p:stCondLst>
                            <p:childTnLst>
                              <p:par>
                                <p:cTn id="49" presetID="10" presetClass="entr" presetSubtype="0"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
                                        <p:tgtEl>
                                          <p:spTgt spid="79"/>
                                        </p:tgtEl>
                                      </p:cBhvr>
                                    </p:animEffect>
                                  </p:childTnLst>
                                </p:cTn>
                              </p:par>
                            </p:childTnLst>
                          </p:cTn>
                        </p:par>
                        <p:par>
                          <p:cTn id="52" fill="hold">
                            <p:stCondLst>
                              <p:cond delay="1850"/>
                            </p:stCondLst>
                            <p:childTnLst>
                              <p:par>
                                <p:cTn id="53" presetID="10" presetClass="entr" presetSubtype="0" fill="hold" grpId="0" nodeType="after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
                                        <p:tgtEl>
                                          <p:spTgt spid="135"/>
                                        </p:tgtEl>
                                      </p:cBhvr>
                                    </p:animEffect>
                                  </p:childTnLst>
                                </p:cTn>
                              </p:par>
                            </p:childTnLst>
                          </p:cTn>
                        </p:par>
                        <p:par>
                          <p:cTn id="56" fill="hold">
                            <p:stCondLst>
                              <p:cond delay="1900"/>
                            </p:stCondLst>
                            <p:childTnLst>
                              <p:par>
                                <p:cTn id="57" presetID="10" presetClass="entr" presetSubtype="0"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
                                        <p:tgtEl>
                                          <p:spTgt spid="83"/>
                                        </p:tgtEl>
                                      </p:cBhvr>
                                    </p:animEffect>
                                  </p:childTnLst>
                                </p:cTn>
                              </p:par>
                            </p:childTnLst>
                          </p:cTn>
                        </p:par>
                        <p:par>
                          <p:cTn id="60" fill="hold">
                            <p:stCondLst>
                              <p:cond delay="1950"/>
                            </p:stCondLst>
                            <p:childTnLst>
                              <p:par>
                                <p:cTn id="61" presetID="10" presetClass="entr" presetSubtype="0" fill="hold" grpId="0"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Effect transition="in" filter="fade">
                                      <p:cBhvr>
                                        <p:cTn id="76" dur="500"/>
                                        <p:tgtEl>
                                          <p:spTgt spid="12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500"/>
                                        <p:tgtEl>
                                          <p:spTgt spid="130"/>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wipe(left)">
                                      <p:cBhvr>
                                        <p:cTn id="85" dur="500"/>
                                        <p:tgtEl>
                                          <p:spTgt spid="1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8"/>
                                        </p:tgtEl>
                                        <p:attrNameLst>
                                          <p:attrName>style.visibility</p:attrName>
                                        </p:attrNameLst>
                                      </p:cBhvr>
                                      <p:to>
                                        <p:strVal val="visible"/>
                                      </p:to>
                                    </p:set>
                                    <p:animEffect transition="in" filter="fade">
                                      <p:cBhvr>
                                        <p:cTn id="88" dur="500"/>
                                        <p:tgtEl>
                                          <p:spTgt spid="12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fade">
                                      <p:cBhvr>
                                        <p:cTn id="93" dur="500"/>
                                        <p:tgtEl>
                                          <p:spTgt spid="1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fade">
                                      <p:cBhvr>
                                        <p:cTn id="96" dur="500"/>
                                        <p:tgtEl>
                                          <p:spTgt spid="132"/>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3"/>
                                        </p:tgtEl>
                                        <p:attrNameLst>
                                          <p:attrName>style.visibility</p:attrName>
                                        </p:attrNameLst>
                                      </p:cBhvr>
                                      <p:to>
                                        <p:strVal val="visible"/>
                                      </p:to>
                                    </p:set>
                                    <p:animEffect transition="in" filter="fade">
                                      <p:cBhvr>
                                        <p:cTn id="105" dur="500"/>
                                        <p:tgtEl>
                                          <p:spTgt spid="133"/>
                                        </p:tgtEl>
                                      </p:cBhvr>
                                    </p:animEffec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120"/>
                                        </p:tgtEl>
                                        <p:attrNameLst>
                                          <p:attrName>style.visibility</p:attrName>
                                        </p:attrNameLst>
                                      </p:cBhvr>
                                      <p:to>
                                        <p:strVal val="visible"/>
                                      </p:to>
                                    </p:set>
                                    <p:animEffect transition="in" filter="fade">
                                      <p:cBhvr>
                                        <p:cTn id="109" dur="500"/>
                                        <p:tgtEl>
                                          <p:spTgt spid="120"/>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500"/>
                                        <p:tgtEl>
                                          <p:spTgt spid="99"/>
                                        </p:tgtEl>
                                      </p:cBhvr>
                                    </p:animEffect>
                                  </p:childTnLst>
                                </p:cTn>
                              </p:par>
                            </p:childTnLst>
                          </p:cTn>
                        </p:par>
                        <p:par>
                          <p:cTn id="114" fill="hold">
                            <p:stCondLst>
                              <p:cond delay="1500"/>
                            </p:stCondLst>
                            <p:childTnLst>
                              <p:par>
                                <p:cTn id="115" presetID="22" presetClass="entr" presetSubtype="2" fill="hold" nodeType="afterEffect">
                                  <p:stCondLst>
                                    <p:cond delay="0"/>
                                  </p:stCondLst>
                                  <p:childTnLst>
                                    <p:set>
                                      <p:cBhvr>
                                        <p:cTn id="116" dur="1" fill="hold">
                                          <p:stCondLst>
                                            <p:cond delay="0"/>
                                          </p:stCondLst>
                                        </p:cTn>
                                        <p:tgtEl>
                                          <p:spTgt spid="98"/>
                                        </p:tgtEl>
                                        <p:attrNameLst>
                                          <p:attrName>style.visibility</p:attrName>
                                        </p:attrNameLst>
                                      </p:cBhvr>
                                      <p:to>
                                        <p:strVal val="visible"/>
                                      </p:to>
                                    </p:set>
                                    <p:animEffect transition="in" filter="wipe(right)">
                                      <p:cBhvr>
                                        <p:cTn id="117" dur="500"/>
                                        <p:tgtEl>
                                          <p:spTgt spid="9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9"/>
                                        </p:tgtEl>
                                        <p:attrNameLst>
                                          <p:attrName>style.visibility</p:attrName>
                                        </p:attrNameLst>
                                      </p:cBhvr>
                                      <p:to>
                                        <p:strVal val="visible"/>
                                      </p:to>
                                    </p:set>
                                    <p:animEffect transition="in" filter="fade">
                                      <p:cBhvr>
                                        <p:cTn id="120" dur="500"/>
                                        <p:tgtEl>
                                          <p:spTgt spid="1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
                                        </p:tgtEl>
                                        <p:attrNameLst>
                                          <p:attrName>style.visibility</p:attrName>
                                        </p:attrNameLst>
                                      </p:cBhvr>
                                      <p:to>
                                        <p:strVal val="visible"/>
                                      </p:to>
                                    </p:set>
                                    <p:animEffect transition="in" filter="fade">
                                      <p:cBhvr>
                                        <p:cTn id="125" dur="500"/>
                                        <p:tgtEl>
                                          <p:spTgt spid="5"/>
                                        </p:tgtEl>
                                      </p:cBhvr>
                                    </p:animEffect>
                                  </p:childTnLst>
                                </p:cTn>
                              </p:par>
                              <p:par>
                                <p:cTn id="126" presetID="10" presetClass="entr" presetSubtype="0" fill="hold" nodeType="with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fade">
                                      <p:cBhvr>
                                        <p:cTn id="128" dur="500"/>
                                        <p:tgtEl>
                                          <p:spTgt spid="5"/>
                                        </p:tgtEl>
                                      </p:cBhvr>
                                    </p:animEffect>
                                  </p:childTnLst>
                                </p:cTn>
                              </p:par>
                              <p:par>
                                <p:cTn id="129" presetID="1" presetClass="exit" presetSubtype="0" fill="hold" nodeType="withEffect">
                                  <p:stCondLst>
                                    <p:cond delay="0"/>
                                  </p:stCondLst>
                                  <p:childTnLst>
                                    <p:set>
                                      <p:cBhvr>
                                        <p:cTn id="130" dur="1" fill="hold">
                                          <p:stCondLst>
                                            <p:cond delay="0"/>
                                          </p:stCondLst>
                                        </p:cTn>
                                        <p:tgtEl>
                                          <p:spTgt spid="100"/>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1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500"/>
                                        <p:tgtEl>
                                          <p:spTgt spid="84"/>
                                        </p:tgtEl>
                                      </p:cBhvr>
                                    </p:animEffect>
                                  </p:childTnLst>
                                </p:cTn>
                              </p:par>
                              <p:par>
                                <p:cTn id="138" presetID="10" presetClass="entr" presetSubtype="0" fill="hold" nodeType="with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5" grpId="0" animBg="1"/>
      <p:bldP spid="76" grpId="0"/>
      <p:bldP spid="77" grpId="0" animBg="1"/>
      <p:bldP spid="78" grpId="0" animBg="1"/>
      <p:bldP spid="79" grpId="0" animBg="1"/>
      <p:bldP spid="80" grpId="0" animBg="1"/>
      <p:bldP spid="81" grpId="0" animBg="1"/>
      <p:bldP spid="82" grpId="0" animBg="1"/>
      <p:bldP spid="83" grpId="0" animBg="1"/>
      <p:bldP spid="90" grpId="0" animBg="1"/>
      <p:bldP spid="95" grpId="0"/>
      <p:bldP spid="99" grpId="0"/>
      <p:bldP spid="127" grpId="0"/>
      <p:bldP spid="128" grpId="0"/>
      <p:bldP spid="129" grpId="0"/>
      <p:bldP spid="6" grpId="0" animBg="1"/>
      <p:bldP spid="130" grpId="0" animBg="1"/>
      <p:bldP spid="131" grpId="0" animBg="1"/>
      <p:bldP spid="132" grpId="0"/>
      <p:bldP spid="133" grpId="0" animBg="1"/>
      <p:bldP spid="135"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9802" y="1340768"/>
            <a:ext cx="8209957" cy="4678660"/>
          </a:xfrm>
        </p:spPr>
        <p:txBody>
          <a:bodyPr>
            <a:normAutofit/>
          </a:bodyPr>
          <a:lstStyle/>
          <a:p>
            <a:pPr marL="0" indent="0">
              <a:buNone/>
            </a:pPr>
            <a:r>
              <a:rPr lang="es-CR" sz="2400" dirty="0" smtClean="0"/>
              <a:t>Debe asegurarse </a:t>
            </a:r>
            <a:r>
              <a:rPr lang="es-CR" sz="2400" dirty="0"/>
              <a:t>de que se haga el proceso de revisión, </a:t>
            </a:r>
            <a:r>
              <a:rPr lang="es-CR" sz="2400" dirty="0" smtClean="0"/>
              <a:t>ajuste, firma, declaración </a:t>
            </a:r>
            <a:r>
              <a:rPr lang="es-CR" sz="2400" dirty="0"/>
              <a:t>y reporte de inconsistencias de los roles migrados.</a:t>
            </a:r>
          </a:p>
          <a:p>
            <a:pPr marL="0" indent="0">
              <a:buNone/>
            </a:pPr>
            <a:endParaRPr lang="es-CR" sz="2400" dirty="0"/>
          </a:p>
          <a:p>
            <a:pPr marL="0" indent="0">
              <a:buNone/>
            </a:pPr>
            <a:r>
              <a:rPr lang="es-CR" sz="2400" dirty="0"/>
              <a:t>D</a:t>
            </a:r>
            <a:r>
              <a:rPr lang="es-CR" sz="2400" dirty="0" smtClean="0"/>
              <a:t>ebe confirmar </a:t>
            </a:r>
            <a:r>
              <a:rPr lang="es-CR" sz="2400" dirty="0"/>
              <a:t>cada uno de los roles </a:t>
            </a:r>
            <a:r>
              <a:rPr lang="es-CR" sz="2400" dirty="0" smtClean="0"/>
              <a:t>ingresados. Existen dos tipo de confirmación:</a:t>
            </a:r>
          </a:p>
          <a:p>
            <a:pPr marL="0" indent="0">
              <a:buNone/>
            </a:pPr>
            <a:endParaRPr lang="es-CR" sz="2400" dirty="0"/>
          </a:p>
          <a:p>
            <a:pPr>
              <a:buFont typeface="Wingdings" panose="05000000000000000000" pitchFamily="2" charset="2"/>
              <a:buChar char="ü"/>
            </a:pPr>
            <a:r>
              <a:rPr lang="es-CR" sz="2400" dirty="0" smtClean="0"/>
              <a:t>Simple</a:t>
            </a:r>
          </a:p>
          <a:p>
            <a:pPr>
              <a:buFont typeface="Wingdings" panose="05000000000000000000" pitchFamily="2" charset="2"/>
              <a:buChar char="ü"/>
            </a:pPr>
            <a:r>
              <a:rPr lang="es-CR" sz="2400" dirty="0" smtClean="0"/>
              <a:t>Mediante </a:t>
            </a:r>
            <a:r>
              <a:rPr lang="es-CR" sz="2400" dirty="0" smtClean="0"/>
              <a:t>firma digital</a:t>
            </a:r>
          </a:p>
          <a:p>
            <a:pPr marL="0" indent="0" algn="just">
              <a:buNone/>
            </a:pPr>
            <a:endParaRPr lang="es-CR" sz="1600" dirty="0" smtClean="0"/>
          </a:p>
          <a:p>
            <a:pPr marL="0" indent="0">
              <a:buNone/>
            </a:pPr>
            <a:endParaRPr lang="es-CR" sz="2400" dirty="0"/>
          </a:p>
          <a:p>
            <a:pPr marL="0" indent="0">
              <a:buNone/>
            </a:pPr>
            <a:endParaRPr lang="es-CR" sz="1600" dirty="0" smtClean="0"/>
          </a:p>
          <a:p>
            <a:pPr marL="0" indent="0">
              <a:buNone/>
            </a:pPr>
            <a:endParaRPr lang="es-CR" sz="1600" dirty="0"/>
          </a:p>
          <a:p>
            <a:endParaRPr lang="es-CR" sz="1600" dirty="0"/>
          </a:p>
          <a:p>
            <a:pPr marL="0" indent="0">
              <a:buNone/>
            </a:pPr>
            <a:endParaRPr lang="es-CR" sz="1600" dirty="0"/>
          </a:p>
          <a:p>
            <a:pPr marL="0" indent="0">
              <a:buNone/>
            </a:pPr>
            <a:endParaRPr lang="es-ES" sz="1600" b="1" dirty="0" smtClean="0"/>
          </a:p>
          <a:p>
            <a:pPr marL="0" indent="0">
              <a:buNone/>
            </a:pPr>
            <a:endParaRPr lang="es-CR" sz="1600" b="1" dirty="0"/>
          </a:p>
          <a:p>
            <a:pPr marL="0" indent="0">
              <a:buNone/>
            </a:pPr>
            <a:endParaRPr lang="es-CR" sz="1600" b="1" dirty="0"/>
          </a:p>
          <a:p>
            <a:pPr marL="0" indent="0">
              <a:buNone/>
            </a:pPr>
            <a:endParaRPr lang="es-CR" sz="1600" b="1" dirty="0" smtClean="0"/>
          </a:p>
          <a:p>
            <a:pPr marL="0" indent="0">
              <a:buNone/>
            </a:pPr>
            <a:endParaRPr lang="es-CR" sz="1600" dirty="0"/>
          </a:p>
          <a:p>
            <a:pPr marL="0" indent="0">
              <a:buNone/>
            </a:pPr>
            <a:endParaRPr lang="es-CR" sz="1600" b="1" dirty="0"/>
          </a:p>
        </p:txBody>
      </p:sp>
      <p:sp>
        <p:nvSpPr>
          <p:cNvPr id="20" name="Título 1"/>
          <p:cNvSpPr>
            <a:spLocks noGrp="1"/>
          </p:cNvSpPr>
          <p:nvPr>
            <p:ph type="title"/>
          </p:nvPr>
        </p:nvSpPr>
        <p:spPr>
          <a:xfrm>
            <a:off x="379802" y="0"/>
            <a:ext cx="8209957" cy="1143000"/>
          </a:xfrm>
        </p:spPr>
        <p:txBody>
          <a:bodyPr>
            <a:normAutofit/>
          </a:bodyPr>
          <a:lstStyle/>
          <a:p>
            <a:r>
              <a:rPr lang="es-ES" sz="3000" dirty="0" smtClean="0"/>
              <a:t>Responsabilidad del Representante legal</a:t>
            </a:r>
            <a:endParaRPr lang="es-ES" sz="3000" dirty="0"/>
          </a:p>
        </p:txBody>
      </p:sp>
    </p:spTree>
    <p:extLst>
      <p:ext uri="{BB962C8B-B14F-4D97-AF65-F5344CB8AC3E}">
        <p14:creationId xmlns:p14="http://schemas.microsoft.com/office/powerpoint/2010/main" val="3706532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6242" y="6525344"/>
            <a:ext cx="1651414" cy="246221"/>
          </a:xfrm>
          <a:prstGeom prst="rect">
            <a:avLst/>
          </a:prstGeom>
          <a:noFill/>
        </p:spPr>
        <p:txBody>
          <a:bodyPr wrap="none" rtlCol="0">
            <a:spAutoFit/>
          </a:bodyPr>
          <a:lstStyle/>
          <a:p>
            <a:r>
              <a:rPr lang="es-CR" sz="1000" dirty="0" smtClean="0">
                <a:latin typeface="Calibri Light" panose="020F0302020204030204" pitchFamily="34" charset="0"/>
              </a:rPr>
              <a:t>(*) Segunda versión de roles</a:t>
            </a:r>
            <a:endParaRPr lang="es-CR" sz="1000" dirty="0">
              <a:latin typeface="Calibri Light" panose="020F0302020204030204" pitchFamily="34" charset="0"/>
            </a:endParaRPr>
          </a:p>
        </p:txBody>
      </p:sp>
      <p:sp>
        <p:nvSpPr>
          <p:cNvPr id="7" name="1 Título"/>
          <p:cNvSpPr>
            <a:spLocks noGrp="1"/>
          </p:cNvSpPr>
          <p:nvPr>
            <p:ph type="title"/>
          </p:nvPr>
        </p:nvSpPr>
        <p:spPr>
          <a:xfrm>
            <a:off x="379809" y="332656"/>
            <a:ext cx="8209957" cy="595536"/>
          </a:xfrm>
        </p:spPr>
        <p:txBody>
          <a:bodyPr>
            <a:noAutofit/>
          </a:bodyPr>
          <a:lstStyle/>
          <a:p>
            <a:r>
              <a:rPr lang="es-ES" sz="3600" dirty="0"/>
              <a:t>Responsabilidad del Representante legal</a:t>
            </a:r>
            <a:endParaRPr lang="es-CR" sz="3600" b="0" dirty="0"/>
          </a:p>
        </p:txBody>
      </p:sp>
      <p:graphicFrame>
        <p:nvGraphicFramePr>
          <p:cNvPr id="3" name="Tabla 2"/>
          <p:cNvGraphicFramePr>
            <a:graphicFrameLocks noGrp="1"/>
          </p:cNvGraphicFramePr>
          <p:nvPr>
            <p:extLst>
              <p:ext uri="{D42A27DB-BD31-4B8C-83A1-F6EECF244321}">
                <p14:modId xmlns:p14="http://schemas.microsoft.com/office/powerpoint/2010/main" val="3773493809"/>
              </p:ext>
            </p:extLst>
          </p:nvPr>
        </p:nvGraphicFramePr>
        <p:xfrm>
          <a:off x="1331640" y="1844824"/>
          <a:ext cx="5472608" cy="4389120"/>
        </p:xfrm>
        <a:graphic>
          <a:graphicData uri="http://schemas.openxmlformats.org/drawingml/2006/table">
            <a:tbl>
              <a:tblPr firstRow="1" bandRow="1">
                <a:tableStyleId>{5C22544A-7EE6-4342-B048-85BDC9FD1C3A}</a:tableStyleId>
              </a:tblPr>
              <a:tblGrid>
                <a:gridCol w="5472608"/>
              </a:tblGrid>
              <a:tr h="340837">
                <a:tc>
                  <a:txBody>
                    <a:bodyPr/>
                    <a:lstStyle/>
                    <a:p>
                      <a:r>
                        <a:rPr lang="es-CR" dirty="0" smtClean="0"/>
                        <a:t>Tipo de rol</a:t>
                      </a:r>
                      <a:endParaRPr lang="es-CR" dirty="0"/>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800" b="0" i="0" u="none" strike="noStrike" kern="1200" dirty="0" smtClean="0">
                          <a:solidFill>
                            <a:srgbClr val="000000"/>
                          </a:solidFill>
                          <a:effectLst/>
                          <a:latin typeface="+mn-lt"/>
                          <a:ea typeface="+mn-ea"/>
                          <a:cs typeface="+mn-cs"/>
                        </a:rPr>
                        <a:t>1.   Comité de auditoría de órgano director</a:t>
                      </a: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800" b="0" i="0" u="none" strike="noStrike" kern="1200" dirty="0" smtClean="0">
                          <a:solidFill>
                            <a:srgbClr val="000000"/>
                          </a:solidFill>
                          <a:effectLst/>
                          <a:latin typeface="+mn-lt"/>
                          <a:ea typeface="+mn-ea"/>
                          <a:cs typeface="+mn-cs"/>
                        </a:rPr>
                        <a:t>2.   Comité de riesgos de órgano director</a:t>
                      </a: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800" b="0" i="0" u="none" strike="noStrike" kern="1200" dirty="0" smtClean="0">
                          <a:solidFill>
                            <a:srgbClr val="000000"/>
                          </a:solidFill>
                          <a:effectLst/>
                          <a:latin typeface="+mn-lt"/>
                          <a:ea typeface="+mn-ea"/>
                          <a:cs typeface="+mn-cs"/>
                        </a:rPr>
                        <a:t>3.   Comité de remuneración de órgano director</a:t>
                      </a: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800" b="0" i="0" u="none" strike="noStrike" kern="1200" dirty="0" smtClean="0">
                          <a:solidFill>
                            <a:srgbClr val="000000"/>
                          </a:solidFill>
                          <a:effectLst/>
                          <a:latin typeface="+mn-lt"/>
                          <a:ea typeface="+mn-ea"/>
                          <a:cs typeface="+mn-cs"/>
                        </a:rPr>
                        <a:t>4.   Comité de nominación de órgano director</a:t>
                      </a:r>
                    </a:p>
                  </a:txBody>
                  <a:tcPr/>
                </a:tc>
              </a:tr>
              <a:tr h="340837">
                <a:tc>
                  <a:txBody>
                    <a:bodyPr/>
                    <a:lstStyle/>
                    <a:p>
                      <a:pPr algn="l" fontAlgn="ctr"/>
                      <a:r>
                        <a:rPr lang="pt-BR" sz="1800" b="0" i="0" u="none" strike="noStrike" kern="1200" dirty="0" smtClean="0">
                          <a:solidFill>
                            <a:srgbClr val="000000"/>
                          </a:solidFill>
                          <a:effectLst/>
                          <a:latin typeface="+mn-lt"/>
                          <a:ea typeface="+mn-ea"/>
                          <a:cs typeface="+mn-cs"/>
                        </a:rPr>
                        <a:t>5.   Comité de TI de </a:t>
                      </a:r>
                      <a:r>
                        <a:rPr lang="pt-BR" sz="1800" b="0" i="0" u="none" strike="noStrike" kern="1200" dirty="0" err="1" smtClean="0">
                          <a:solidFill>
                            <a:srgbClr val="000000"/>
                          </a:solidFill>
                          <a:effectLst/>
                          <a:latin typeface="+mn-lt"/>
                          <a:ea typeface="+mn-ea"/>
                          <a:cs typeface="+mn-cs"/>
                        </a:rPr>
                        <a:t>órgano</a:t>
                      </a:r>
                      <a:r>
                        <a:rPr lang="pt-BR" sz="1800" b="0" i="0" u="none" strike="noStrike" kern="1200" dirty="0" smtClean="0">
                          <a:solidFill>
                            <a:srgbClr val="000000"/>
                          </a:solidFill>
                          <a:effectLst/>
                          <a:latin typeface="+mn-lt"/>
                          <a:ea typeface="+mn-ea"/>
                          <a:cs typeface="+mn-cs"/>
                        </a:rPr>
                        <a:t> </a:t>
                      </a:r>
                      <a:r>
                        <a:rPr lang="pt-BR" sz="1800" b="0" i="0" u="none" strike="noStrike" kern="1200" dirty="0" err="1" smtClean="0">
                          <a:solidFill>
                            <a:srgbClr val="000000"/>
                          </a:solidFill>
                          <a:effectLst/>
                          <a:latin typeface="+mn-lt"/>
                          <a:ea typeface="+mn-ea"/>
                          <a:cs typeface="+mn-cs"/>
                        </a:rPr>
                        <a:t>director</a:t>
                      </a:r>
                      <a:endParaRPr lang="pt-BR" sz="1800" b="0" i="0" u="none" strike="noStrike" kern="1200" dirty="0">
                        <a:solidFill>
                          <a:srgbClr val="000000"/>
                        </a:solidFill>
                        <a:effectLst/>
                        <a:latin typeface="+mn-lt"/>
                        <a:ea typeface="+mn-ea"/>
                        <a:cs typeface="+mn-cs"/>
                      </a:endParaRP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6.   </a:t>
                      </a:r>
                      <a:r>
                        <a:rPr lang="en-US" sz="1800" b="0" i="0" u="none" strike="noStrike" kern="1200" dirty="0" err="1" smtClean="0">
                          <a:solidFill>
                            <a:srgbClr val="000000"/>
                          </a:solidFill>
                          <a:effectLst/>
                          <a:latin typeface="+mn-lt"/>
                          <a:ea typeface="+mn-ea"/>
                          <a:cs typeface="+mn-cs"/>
                        </a:rPr>
                        <a:t>Contable-Financiero</a:t>
                      </a:r>
                      <a:endParaRPr lang="en-US" sz="1800" b="0" i="0" u="none" strike="noStrike" kern="1200" dirty="0" smtClean="0">
                        <a:solidFill>
                          <a:srgbClr val="000000"/>
                        </a:solidFill>
                        <a:effectLst/>
                        <a:latin typeface="+mn-lt"/>
                        <a:ea typeface="+mn-ea"/>
                        <a:cs typeface="+mn-cs"/>
                      </a:endParaRP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800" b="0" i="0" u="none" strike="noStrike" kern="1200" dirty="0" smtClean="0">
                          <a:solidFill>
                            <a:srgbClr val="000000"/>
                          </a:solidFill>
                          <a:effectLst/>
                          <a:latin typeface="+mn-lt"/>
                          <a:ea typeface="+mn-ea"/>
                          <a:cs typeface="+mn-cs"/>
                        </a:rPr>
                        <a:t>7.   Cumplimiento legal y regulatorio</a:t>
                      </a: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8.  </a:t>
                      </a:r>
                      <a:r>
                        <a:rPr lang="en-US" sz="1800" b="0" i="0" u="none" strike="noStrike" kern="1200" dirty="0" err="1" smtClean="0">
                          <a:solidFill>
                            <a:srgbClr val="000000"/>
                          </a:solidFill>
                          <a:effectLst/>
                          <a:latin typeface="+mn-lt"/>
                          <a:ea typeface="+mn-ea"/>
                          <a:cs typeface="+mn-cs"/>
                        </a:rPr>
                        <a:t>Comité</a:t>
                      </a:r>
                      <a:r>
                        <a:rPr lang="en-US" sz="1800" b="0" i="0" u="none" strike="noStrike" kern="1200" dirty="0" smtClean="0">
                          <a:solidFill>
                            <a:srgbClr val="000000"/>
                          </a:solidFill>
                          <a:effectLst/>
                          <a:latin typeface="+mn-lt"/>
                          <a:ea typeface="+mn-ea"/>
                          <a:cs typeface="+mn-cs"/>
                        </a:rPr>
                        <a:t> de </a:t>
                      </a:r>
                      <a:r>
                        <a:rPr lang="en-US" sz="1800" b="0" i="0" u="none" strike="noStrike" kern="1200" dirty="0" err="1" smtClean="0">
                          <a:solidFill>
                            <a:srgbClr val="000000"/>
                          </a:solidFill>
                          <a:effectLst/>
                          <a:latin typeface="+mn-lt"/>
                          <a:ea typeface="+mn-ea"/>
                          <a:cs typeface="+mn-cs"/>
                        </a:rPr>
                        <a:t>cumplimiento</a:t>
                      </a:r>
                      <a:endParaRPr lang="en-US" sz="1800" b="0" i="0" u="none" strike="noStrike" kern="1200" dirty="0" smtClean="0">
                        <a:solidFill>
                          <a:srgbClr val="000000"/>
                        </a:solidFill>
                        <a:effectLst/>
                        <a:latin typeface="+mn-lt"/>
                        <a:ea typeface="+mn-ea"/>
                        <a:cs typeface="+mn-cs"/>
                      </a:endParaRP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9.  </a:t>
                      </a:r>
                      <a:r>
                        <a:rPr lang="en-US" sz="1800" b="0" i="0" u="none" strike="noStrike" kern="1200" dirty="0" err="1" smtClean="0">
                          <a:solidFill>
                            <a:srgbClr val="000000"/>
                          </a:solidFill>
                          <a:effectLst/>
                          <a:latin typeface="+mn-lt"/>
                          <a:ea typeface="+mn-ea"/>
                          <a:cs typeface="+mn-cs"/>
                        </a:rPr>
                        <a:t>Tecnologías</a:t>
                      </a:r>
                      <a:r>
                        <a:rPr lang="en-US" sz="1800" b="0" i="0" u="none" strike="noStrike" kern="1200" dirty="0" smtClean="0">
                          <a:solidFill>
                            <a:srgbClr val="000000"/>
                          </a:solidFill>
                          <a:effectLst/>
                          <a:latin typeface="+mn-lt"/>
                          <a:ea typeface="+mn-ea"/>
                          <a:cs typeface="+mn-cs"/>
                        </a:rPr>
                        <a:t> de </a:t>
                      </a:r>
                      <a:r>
                        <a:rPr lang="en-US" sz="1800" b="0" i="0" u="none" strike="noStrike" kern="1200" dirty="0" err="1" smtClean="0">
                          <a:solidFill>
                            <a:srgbClr val="000000"/>
                          </a:solidFill>
                          <a:effectLst/>
                          <a:latin typeface="+mn-lt"/>
                          <a:ea typeface="+mn-ea"/>
                          <a:cs typeface="+mn-cs"/>
                        </a:rPr>
                        <a:t>información</a:t>
                      </a:r>
                      <a:endParaRPr lang="en-US" sz="1800" b="0" i="0" u="none" strike="noStrike" kern="1200" dirty="0" smtClean="0">
                        <a:solidFill>
                          <a:srgbClr val="000000"/>
                        </a:solidFill>
                        <a:effectLst/>
                        <a:latin typeface="+mn-lt"/>
                        <a:ea typeface="+mn-ea"/>
                        <a:cs typeface="+mn-cs"/>
                      </a:endParaRP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10.  </a:t>
                      </a:r>
                      <a:r>
                        <a:rPr lang="en-US" sz="1800" b="0" i="0" u="none" strike="noStrike" kern="1200" dirty="0" err="1" smtClean="0">
                          <a:solidFill>
                            <a:srgbClr val="000000"/>
                          </a:solidFill>
                          <a:effectLst/>
                          <a:latin typeface="+mn-lt"/>
                          <a:ea typeface="+mn-ea"/>
                          <a:cs typeface="+mn-cs"/>
                        </a:rPr>
                        <a:t>Estructura</a:t>
                      </a:r>
                      <a:r>
                        <a:rPr lang="en-US" sz="1800" b="0" i="0" u="none" strike="noStrike" kern="1200" dirty="0" smtClean="0">
                          <a:solidFill>
                            <a:srgbClr val="000000"/>
                          </a:solidFill>
                          <a:effectLst/>
                          <a:latin typeface="+mn-lt"/>
                          <a:ea typeface="+mn-ea"/>
                          <a:cs typeface="+mn-cs"/>
                        </a:rPr>
                        <a:t> de capital (*)</a:t>
                      </a:r>
                    </a:p>
                  </a:txBody>
                  <a:tcPr/>
                </a:tc>
              </a:tr>
              <a:tr h="3408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11.  Dirección de </a:t>
                      </a:r>
                      <a:r>
                        <a:rPr lang="en-US" sz="1800" b="0" i="0" u="none" strike="noStrike" kern="1200" dirty="0" err="1" smtClean="0">
                          <a:solidFill>
                            <a:srgbClr val="000000"/>
                          </a:solidFill>
                          <a:effectLst/>
                          <a:latin typeface="+mn-lt"/>
                          <a:ea typeface="+mn-ea"/>
                          <a:cs typeface="+mn-cs"/>
                        </a:rPr>
                        <a:t>riesgos</a:t>
                      </a:r>
                      <a:endParaRPr lang="en-US" sz="1800" b="0" i="0" u="none" strike="noStrike" kern="1200" dirty="0" smtClean="0">
                        <a:solidFill>
                          <a:srgbClr val="000000"/>
                        </a:solidFill>
                        <a:effectLst/>
                        <a:latin typeface="+mn-lt"/>
                        <a:ea typeface="+mn-ea"/>
                        <a:cs typeface="+mn-cs"/>
                      </a:endParaRPr>
                    </a:p>
                  </a:txBody>
                  <a:tcPr/>
                </a:tc>
              </a:tr>
            </a:tbl>
          </a:graphicData>
        </a:graphic>
      </p:graphicFrame>
      <p:sp>
        <p:nvSpPr>
          <p:cNvPr id="4" name="CuadroTexto 3"/>
          <p:cNvSpPr txBox="1"/>
          <p:nvPr/>
        </p:nvSpPr>
        <p:spPr>
          <a:xfrm>
            <a:off x="755576" y="1124744"/>
            <a:ext cx="5256584" cy="461665"/>
          </a:xfrm>
          <a:prstGeom prst="rect">
            <a:avLst/>
          </a:prstGeom>
          <a:noFill/>
        </p:spPr>
        <p:txBody>
          <a:bodyPr wrap="square" rtlCol="0">
            <a:spAutoFit/>
          </a:bodyPr>
          <a:lstStyle/>
          <a:p>
            <a:r>
              <a:rPr lang="es-CR" sz="2400" dirty="0" smtClean="0"/>
              <a:t>Roles con confirmación simple</a:t>
            </a:r>
            <a:endParaRPr lang="es-CR" sz="2400" dirty="0"/>
          </a:p>
        </p:txBody>
      </p:sp>
    </p:spTree>
    <p:extLst>
      <p:ext uri="{BB962C8B-B14F-4D97-AF65-F5344CB8AC3E}">
        <p14:creationId xmlns:p14="http://schemas.microsoft.com/office/powerpoint/2010/main" val="1499642410"/>
      </p:ext>
    </p:extLst>
  </p:cSld>
  <p:clrMapOvr>
    <a:masterClrMapping/>
  </p:clrMapOvr>
  <mc:AlternateContent xmlns:mc="http://schemas.openxmlformats.org/markup-compatibility/2006">
    <mc:Choice xmlns:p14="http://schemas.microsoft.com/office/powerpoint/2010/main" Requires="p14">
      <p:transition spd="slow" p14:dur="2000" advTm="88044"/>
    </mc:Choice>
    <mc:Fallback>
      <p:transition spd="slow" advTm="8804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9802" y="1340768"/>
            <a:ext cx="8209957" cy="4678660"/>
          </a:xfrm>
        </p:spPr>
        <p:txBody>
          <a:bodyPr>
            <a:normAutofit/>
          </a:bodyPr>
          <a:lstStyle/>
          <a:p>
            <a:pPr marL="0" indent="0" algn="just">
              <a:buNone/>
            </a:pPr>
            <a:endParaRPr lang="es-CR" sz="1600" dirty="0" smtClean="0"/>
          </a:p>
          <a:p>
            <a:pPr marL="0" indent="0">
              <a:buNone/>
            </a:pPr>
            <a:endParaRPr lang="es-CR" sz="2400" dirty="0"/>
          </a:p>
          <a:p>
            <a:pPr marL="0" indent="0">
              <a:buNone/>
            </a:pPr>
            <a:endParaRPr lang="es-CR" sz="1600" dirty="0" smtClean="0"/>
          </a:p>
          <a:p>
            <a:pPr marL="0" indent="0">
              <a:buNone/>
            </a:pPr>
            <a:endParaRPr lang="es-CR" sz="1600" dirty="0"/>
          </a:p>
          <a:p>
            <a:endParaRPr lang="es-CR" sz="1600" dirty="0"/>
          </a:p>
          <a:p>
            <a:pPr marL="0" indent="0">
              <a:buNone/>
            </a:pPr>
            <a:endParaRPr lang="es-CR" sz="1600" dirty="0"/>
          </a:p>
          <a:p>
            <a:pPr marL="0" indent="0">
              <a:buNone/>
            </a:pPr>
            <a:endParaRPr lang="es-ES" sz="1600" b="1" dirty="0" smtClean="0"/>
          </a:p>
          <a:p>
            <a:pPr marL="0" indent="0">
              <a:buNone/>
            </a:pPr>
            <a:endParaRPr lang="es-CR" sz="1600" b="1" dirty="0"/>
          </a:p>
          <a:p>
            <a:pPr marL="0" indent="0">
              <a:buNone/>
            </a:pPr>
            <a:endParaRPr lang="es-CR" sz="1600" b="1" dirty="0"/>
          </a:p>
          <a:p>
            <a:pPr marL="0" indent="0">
              <a:buNone/>
            </a:pPr>
            <a:endParaRPr lang="es-CR" sz="1600" b="1" dirty="0" smtClean="0"/>
          </a:p>
          <a:p>
            <a:pPr marL="0" indent="0">
              <a:buNone/>
            </a:pPr>
            <a:endParaRPr lang="es-CR" sz="1600" dirty="0"/>
          </a:p>
          <a:p>
            <a:pPr marL="0" indent="0">
              <a:buNone/>
            </a:pPr>
            <a:endParaRPr lang="es-CR" sz="1600" b="1" dirty="0"/>
          </a:p>
        </p:txBody>
      </p:sp>
      <p:sp>
        <p:nvSpPr>
          <p:cNvPr id="20" name="Título 1"/>
          <p:cNvSpPr>
            <a:spLocks noGrp="1"/>
          </p:cNvSpPr>
          <p:nvPr>
            <p:ph type="title"/>
          </p:nvPr>
        </p:nvSpPr>
        <p:spPr>
          <a:xfrm>
            <a:off x="379802" y="0"/>
            <a:ext cx="8209957" cy="1143000"/>
          </a:xfrm>
        </p:spPr>
        <p:txBody>
          <a:bodyPr>
            <a:normAutofit/>
          </a:bodyPr>
          <a:lstStyle/>
          <a:p>
            <a:r>
              <a:rPr lang="es-ES" sz="3000" dirty="0" smtClean="0"/>
              <a:t>Responsabilidad del Representante legal</a:t>
            </a:r>
            <a:endParaRPr lang="es-ES" sz="3000" dirty="0"/>
          </a:p>
        </p:txBody>
      </p:sp>
      <p:sp>
        <p:nvSpPr>
          <p:cNvPr id="4" name="2 Marcador de contenido"/>
          <p:cNvSpPr txBox="1">
            <a:spLocks/>
          </p:cNvSpPr>
          <p:nvPr/>
        </p:nvSpPr>
        <p:spPr>
          <a:xfrm>
            <a:off x="532202" y="1493168"/>
            <a:ext cx="8209957" cy="46786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CR" sz="2400" dirty="0" smtClean="0"/>
              <a:t>Roles con confirmación usando firma digital</a:t>
            </a:r>
          </a:p>
          <a:p>
            <a:pPr marL="0" indent="0">
              <a:buFont typeface="Arial"/>
              <a:buNone/>
            </a:pPr>
            <a:endParaRPr lang="es-CR" sz="2400" dirty="0" smtClean="0"/>
          </a:p>
          <a:p>
            <a:pPr marL="0" indent="0" algn="just">
              <a:buFont typeface="Arial"/>
              <a:buNone/>
            </a:pPr>
            <a:endParaRPr lang="es-CR" sz="1600" dirty="0" smtClean="0"/>
          </a:p>
          <a:p>
            <a:pPr marL="0" indent="0">
              <a:buFont typeface="Arial"/>
              <a:buNone/>
            </a:pPr>
            <a:endParaRPr lang="es-CR" sz="2400" dirty="0" smtClean="0"/>
          </a:p>
          <a:p>
            <a:pPr marL="0" indent="0">
              <a:buFont typeface="Arial"/>
              <a:buNone/>
            </a:pPr>
            <a:endParaRPr lang="es-CR" sz="1600" dirty="0" smtClean="0"/>
          </a:p>
          <a:p>
            <a:pPr marL="0" indent="0">
              <a:buFont typeface="Arial"/>
              <a:buNone/>
            </a:pPr>
            <a:endParaRPr lang="es-CR" sz="1600" dirty="0" smtClean="0"/>
          </a:p>
          <a:p>
            <a:endParaRPr lang="es-CR" sz="1600" dirty="0" smtClean="0"/>
          </a:p>
          <a:p>
            <a:pPr marL="0" indent="0">
              <a:buFont typeface="Arial"/>
              <a:buNone/>
            </a:pPr>
            <a:endParaRPr lang="es-CR" sz="1600" dirty="0" smtClean="0"/>
          </a:p>
          <a:p>
            <a:pPr marL="0" indent="0">
              <a:buFont typeface="Arial"/>
              <a:buNone/>
            </a:pPr>
            <a:endParaRPr lang="es-ES" sz="1600" b="1" dirty="0" smtClean="0"/>
          </a:p>
          <a:p>
            <a:pPr marL="0" indent="0">
              <a:buFont typeface="Arial"/>
              <a:buNone/>
            </a:pPr>
            <a:endParaRPr lang="es-CR" sz="1600" b="1" dirty="0" smtClean="0"/>
          </a:p>
          <a:p>
            <a:pPr marL="0" indent="0">
              <a:buFont typeface="Arial"/>
              <a:buNone/>
            </a:pPr>
            <a:endParaRPr lang="es-CR" sz="1600" b="1" dirty="0" smtClean="0"/>
          </a:p>
          <a:p>
            <a:pPr marL="0" indent="0">
              <a:buFont typeface="Arial"/>
              <a:buNone/>
            </a:pPr>
            <a:endParaRPr lang="es-CR" sz="1600" b="1" dirty="0" smtClean="0"/>
          </a:p>
          <a:p>
            <a:pPr marL="0" indent="0">
              <a:buFont typeface="Arial"/>
              <a:buNone/>
            </a:pPr>
            <a:endParaRPr lang="es-CR" sz="1600" dirty="0" smtClean="0"/>
          </a:p>
          <a:p>
            <a:pPr marL="0" indent="0">
              <a:buFont typeface="Arial"/>
              <a:buNone/>
            </a:pPr>
            <a:endParaRPr lang="es-CR" sz="1600" b="1" dirty="0"/>
          </a:p>
        </p:txBody>
      </p:sp>
      <p:pic>
        <p:nvPicPr>
          <p:cNvPr id="2" name="Imagen 1"/>
          <p:cNvPicPr>
            <a:picLocks noChangeAspect="1"/>
          </p:cNvPicPr>
          <p:nvPr/>
        </p:nvPicPr>
        <p:blipFill>
          <a:blip r:embed="rId3"/>
          <a:stretch>
            <a:fillRect/>
          </a:stretch>
        </p:blipFill>
        <p:spPr>
          <a:xfrm>
            <a:off x="2051720" y="2324150"/>
            <a:ext cx="3981450" cy="4171950"/>
          </a:xfrm>
          <a:prstGeom prst="rect">
            <a:avLst/>
          </a:prstGeom>
        </p:spPr>
      </p:pic>
    </p:spTree>
    <p:extLst>
      <p:ext uri="{BB962C8B-B14F-4D97-AF65-F5344CB8AC3E}">
        <p14:creationId xmlns:p14="http://schemas.microsoft.com/office/powerpoint/2010/main" val="3757290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793037" cy="1052364"/>
          </a:xfrm>
        </p:spPr>
        <p:txBody>
          <a:bodyPr anchor="ctr"/>
          <a:lstStyle/>
          <a:p>
            <a:r>
              <a:rPr lang="es-CR" sz="3600" dirty="0" smtClean="0"/>
              <a:t>Tareas de las Entidades</a:t>
            </a:r>
            <a:endParaRPr lang="es-CR"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37139195"/>
              </p:ext>
            </p:extLst>
          </p:nvPr>
        </p:nvGraphicFramePr>
        <p:xfrm>
          <a:off x="251520" y="1484784"/>
          <a:ext cx="870426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37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9113" y="1404047"/>
            <a:ext cx="8209957" cy="4678660"/>
          </a:xfrm>
        </p:spPr>
        <p:txBody>
          <a:bodyPr>
            <a:normAutofit fontScale="85000" lnSpcReduction="20000"/>
          </a:bodyPr>
          <a:lstStyle/>
          <a:p>
            <a:pPr marL="0" indent="0">
              <a:buNone/>
            </a:pPr>
            <a:endParaRPr lang="es-ES" sz="2400" dirty="0" smtClean="0"/>
          </a:p>
          <a:p>
            <a:pPr marL="0" indent="0">
              <a:buNone/>
            </a:pPr>
            <a:r>
              <a:rPr lang="es-CR" sz="2400" b="1" dirty="0"/>
              <a:t>Problema</a:t>
            </a:r>
            <a:r>
              <a:rPr lang="es-CR" sz="2400" dirty="0"/>
              <a:t>  </a:t>
            </a:r>
            <a:endParaRPr lang="es-CR" sz="2400" dirty="0" smtClean="0"/>
          </a:p>
          <a:p>
            <a:pPr marL="0" indent="0">
              <a:buNone/>
            </a:pPr>
            <a:endParaRPr lang="es-CR" sz="2400" b="1" dirty="0"/>
          </a:p>
          <a:p>
            <a:pPr marL="0" indent="0" algn="just">
              <a:lnSpc>
                <a:spcPct val="110000"/>
              </a:lnSpc>
              <a:buNone/>
            </a:pPr>
            <a:r>
              <a:rPr lang="es-CR" sz="2200" dirty="0"/>
              <a:t>Ineficiencias en la gestión de trámites atribuida a reprocesos, importante cantidad de procesos manuales, diversos niveles de delegación y aprobación que en algunos casos no generan valor, requisitos en demasía o que no están claramente establecidos, duplicidad en la revisión de los mismos o exceso de tiempos de respuesta por parte de algunas áreas internas; lo cual obliga a una revisión de los trámites existentes. </a:t>
            </a:r>
          </a:p>
          <a:p>
            <a:pPr marL="0" indent="0" algn="just">
              <a:buNone/>
            </a:pPr>
            <a:endParaRPr lang="es-ES" sz="2400" dirty="0" smtClean="0"/>
          </a:p>
          <a:p>
            <a:pPr marL="0" indent="0">
              <a:buNone/>
            </a:pPr>
            <a:r>
              <a:rPr lang="es-ES" sz="2400" b="1" dirty="0"/>
              <a:t>Objetivo</a:t>
            </a:r>
          </a:p>
          <a:p>
            <a:pPr marL="0" indent="0">
              <a:buNone/>
            </a:pPr>
            <a:endParaRPr lang="es-ES" sz="2400" dirty="0"/>
          </a:p>
          <a:p>
            <a:pPr marL="0" indent="0" algn="just">
              <a:lnSpc>
                <a:spcPct val="110000"/>
              </a:lnSpc>
              <a:buNone/>
            </a:pPr>
            <a:r>
              <a:rPr lang="es-CR" sz="2200" dirty="0"/>
              <a:t>Proponer mejoras a los procesos de gestión de trámites con la finalidad de buscar su eficiencia y de esta manera brindar un mejor servicio al cliente, en cumplimiento de las leyes que le otorgan competencias a SUGEF para la gestión de trámites. </a:t>
            </a:r>
          </a:p>
          <a:p>
            <a:pPr marL="0" indent="0">
              <a:buNone/>
            </a:pPr>
            <a:endParaRPr lang="es-CR" sz="1900" dirty="0"/>
          </a:p>
          <a:p>
            <a:pPr marL="0" indent="0">
              <a:buNone/>
            </a:pPr>
            <a:endParaRPr lang="es-CR" sz="1600" dirty="0" smtClean="0"/>
          </a:p>
          <a:p>
            <a:pPr marL="0" indent="0">
              <a:buNone/>
            </a:pPr>
            <a:endParaRPr lang="es-CR" sz="1600" dirty="0"/>
          </a:p>
          <a:p>
            <a:pPr marL="0" indent="0">
              <a:buNone/>
            </a:pPr>
            <a:endParaRPr lang="es-CR" sz="1600" dirty="0" smtClean="0"/>
          </a:p>
          <a:p>
            <a:pPr marL="0" indent="0" algn="just">
              <a:buNone/>
            </a:pPr>
            <a:endParaRPr lang="es-CR" sz="1600" dirty="0"/>
          </a:p>
          <a:p>
            <a:pPr marL="0" indent="0" algn="just">
              <a:buNone/>
            </a:pPr>
            <a:endParaRPr lang="es-CR" sz="1600" dirty="0"/>
          </a:p>
          <a:p>
            <a:pPr marL="0" indent="0">
              <a:buNone/>
            </a:pPr>
            <a:endParaRPr lang="es-CR" sz="1600" dirty="0" smtClean="0"/>
          </a:p>
          <a:p>
            <a:pPr marL="0" indent="0">
              <a:buNone/>
            </a:pPr>
            <a:endParaRPr lang="es-CR" sz="1600" dirty="0"/>
          </a:p>
          <a:p>
            <a:endParaRPr lang="es-CR" sz="1600" dirty="0"/>
          </a:p>
          <a:p>
            <a:pPr marL="0" indent="0">
              <a:buNone/>
            </a:pPr>
            <a:endParaRPr lang="es-CR" sz="1600" dirty="0"/>
          </a:p>
          <a:p>
            <a:pPr marL="0" indent="0">
              <a:buNone/>
            </a:pPr>
            <a:endParaRPr lang="es-ES" sz="1600" b="1" dirty="0" smtClean="0"/>
          </a:p>
          <a:p>
            <a:pPr marL="0" indent="0">
              <a:buNone/>
            </a:pPr>
            <a:endParaRPr lang="es-CR" sz="1600" b="1" dirty="0"/>
          </a:p>
          <a:p>
            <a:pPr marL="0" indent="0">
              <a:buNone/>
            </a:pPr>
            <a:endParaRPr lang="es-CR" sz="1600" b="1" dirty="0"/>
          </a:p>
          <a:p>
            <a:pPr marL="0" indent="0">
              <a:buNone/>
            </a:pPr>
            <a:endParaRPr lang="es-CR" sz="1600" b="1" dirty="0" smtClean="0"/>
          </a:p>
          <a:p>
            <a:pPr marL="0" indent="0">
              <a:buNone/>
            </a:pPr>
            <a:endParaRPr lang="es-CR" sz="1600" dirty="0"/>
          </a:p>
          <a:p>
            <a:pPr marL="0" indent="0">
              <a:buNone/>
            </a:pPr>
            <a:endParaRPr lang="es-CR" sz="1600" b="1" dirty="0"/>
          </a:p>
        </p:txBody>
      </p:sp>
      <p:sp>
        <p:nvSpPr>
          <p:cNvPr id="20" name="Título 1"/>
          <p:cNvSpPr>
            <a:spLocks noGrp="1"/>
          </p:cNvSpPr>
          <p:nvPr>
            <p:ph type="title"/>
          </p:nvPr>
        </p:nvSpPr>
        <p:spPr>
          <a:xfrm>
            <a:off x="379802" y="260648"/>
            <a:ext cx="8209957" cy="1143000"/>
          </a:xfrm>
        </p:spPr>
        <p:txBody>
          <a:bodyPr>
            <a:normAutofit/>
          </a:bodyPr>
          <a:lstStyle/>
          <a:p>
            <a:r>
              <a:rPr lang="es-ES" sz="3000" dirty="0" smtClean="0"/>
              <a:t>“Proyecto estratégico de mejora de procesos de gestión de trámites”</a:t>
            </a:r>
            <a:endParaRPr lang="es-ES" sz="3000" dirty="0"/>
          </a:p>
        </p:txBody>
      </p:sp>
    </p:spTree>
    <p:extLst>
      <p:ext uri="{BB962C8B-B14F-4D97-AF65-F5344CB8AC3E}">
        <p14:creationId xmlns:p14="http://schemas.microsoft.com/office/powerpoint/2010/main" val="354018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37 Grupo"/>
          <p:cNvGrpSpPr/>
          <p:nvPr/>
        </p:nvGrpSpPr>
        <p:grpSpPr>
          <a:xfrm>
            <a:off x="827585" y="836712"/>
            <a:ext cx="3644607" cy="307777"/>
            <a:chOff x="857226" y="1177007"/>
            <a:chExt cx="3644607" cy="307777"/>
          </a:xfrm>
        </p:grpSpPr>
        <p:sp>
          <p:nvSpPr>
            <p:cNvPr id="88" name="87 Rectángulo"/>
            <p:cNvSpPr/>
            <p:nvPr/>
          </p:nvSpPr>
          <p:spPr>
            <a:xfrm>
              <a:off x="857226" y="1223143"/>
              <a:ext cx="525410" cy="22650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0" name="89 CuadroTexto"/>
            <p:cNvSpPr txBox="1"/>
            <p:nvPr/>
          </p:nvSpPr>
          <p:spPr>
            <a:xfrm>
              <a:off x="1361281" y="1177007"/>
              <a:ext cx="3140552"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Definir responsables de las entidades</a:t>
              </a:r>
            </a:p>
          </p:txBody>
        </p:sp>
      </p:grpSp>
      <p:cxnSp>
        <p:nvCxnSpPr>
          <p:cNvPr id="24" name="23 Conector recto"/>
          <p:cNvCxnSpPr/>
          <p:nvPr/>
        </p:nvCxnSpPr>
        <p:spPr>
          <a:xfrm flipH="1">
            <a:off x="4570861" y="755576"/>
            <a:ext cx="1139" cy="5150384"/>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a:off x="7164288" y="756561"/>
            <a:ext cx="1" cy="5149409"/>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3271308" y="764704"/>
            <a:ext cx="10652" cy="5141256"/>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979712" y="764704"/>
            <a:ext cx="0" cy="5141257"/>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4348" y="756559"/>
            <a:ext cx="7833016" cy="5149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1" name="90 CuadroTexto"/>
          <p:cNvSpPr txBox="1"/>
          <p:nvPr/>
        </p:nvSpPr>
        <p:spPr>
          <a:xfrm>
            <a:off x="611560" y="-99391"/>
            <a:ext cx="8217439" cy="523220"/>
          </a:xfrm>
          <a:prstGeom prst="rect">
            <a:avLst/>
          </a:prstGeom>
          <a:noFill/>
        </p:spPr>
        <p:txBody>
          <a:bodyPr wrap="square" rtlCol="0">
            <a:spAutoFit/>
          </a:bodyPr>
          <a:lstStyle/>
          <a:p>
            <a:pPr algn="ctr"/>
            <a:r>
              <a:rPr lang="es-CR" sz="2800" b="1" dirty="0">
                <a:solidFill>
                  <a:schemeClr val="bg1"/>
                </a:solidFill>
                <a:latin typeface="Franklin Gothic Book" pitchFamily="34" charset="0"/>
                <a:ea typeface="+mj-ea"/>
                <a:cs typeface="+mj-cs"/>
              </a:rPr>
              <a:t>Línea de tiempo</a:t>
            </a:r>
          </a:p>
        </p:txBody>
      </p:sp>
      <p:sp>
        <p:nvSpPr>
          <p:cNvPr id="165" name="164 CuadroTexto"/>
          <p:cNvSpPr txBox="1"/>
          <p:nvPr/>
        </p:nvSpPr>
        <p:spPr>
          <a:xfrm>
            <a:off x="3786181" y="4190891"/>
            <a:ext cx="686011" cy="246221"/>
          </a:xfrm>
          <a:prstGeom prst="rect">
            <a:avLst/>
          </a:prstGeom>
          <a:noFill/>
        </p:spPr>
        <p:txBody>
          <a:bodyPr wrap="square" rtlCol="0">
            <a:spAutoFit/>
          </a:bodyPr>
          <a:lstStyle/>
          <a:p>
            <a:r>
              <a:rPr lang="es-ES" sz="1000" b="1" dirty="0" smtClean="0">
                <a:solidFill>
                  <a:schemeClr val="bg1"/>
                </a:solidFill>
              </a:rPr>
              <a:t>II Fase</a:t>
            </a:r>
            <a:endParaRPr lang="es-CR" sz="1000" b="1" dirty="0">
              <a:solidFill>
                <a:schemeClr val="bg1"/>
              </a:solidFill>
            </a:endParaRPr>
          </a:p>
        </p:txBody>
      </p:sp>
      <p:sp>
        <p:nvSpPr>
          <p:cNvPr id="102" name="101 CuadroTexto"/>
          <p:cNvSpPr txBox="1"/>
          <p:nvPr/>
        </p:nvSpPr>
        <p:spPr>
          <a:xfrm>
            <a:off x="1979712" y="1537047"/>
            <a:ext cx="5400030"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Suministrar información de </a:t>
            </a:r>
            <a:r>
              <a:rPr lang="es-CR" altLang="es-CR" dirty="0" err="1"/>
              <a:t>RSTs</a:t>
            </a:r>
            <a:r>
              <a:rPr lang="es-CR" altLang="es-CR" dirty="0"/>
              <a:t> y representantes legales: 28 jul</a:t>
            </a:r>
          </a:p>
        </p:txBody>
      </p:sp>
      <p:sp>
        <p:nvSpPr>
          <p:cNvPr id="93" name="92 Rectángulo"/>
          <p:cNvSpPr/>
          <p:nvPr/>
        </p:nvSpPr>
        <p:spPr>
          <a:xfrm>
            <a:off x="714348" y="5949280"/>
            <a:ext cx="142876" cy="142876"/>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8" name="97 CuadroTexto"/>
          <p:cNvSpPr txBox="1"/>
          <p:nvPr/>
        </p:nvSpPr>
        <p:spPr>
          <a:xfrm>
            <a:off x="827584" y="5903693"/>
            <a:ext cx="3240359" cy="261610"/>
          </a:xfrm>
          <a:prstGeom prst="rect">
            <a:avLst/>
          </a:prstGeom>
          <a:noFill/>
        </p:spPr>
        <p:txBody>
          <a:bodyPr wrap="square" rtlCol="0">
            <a:spAutoFit/>
          </a:bodyPr>
          <a:lstStyle/>
          <a:p>
            <a:pPr defTabSz="1560513">
              <a:tabLst>
                <a:tab pos="990600" algn="l"/>
                <a:tab pos="1258888" algn="l"/>
                <a:tab pos="2508250" algn="l"/>
                <a:tab pos="3590925" algn="l"/>
                <a:tab pos="4572000" algn="l"/>
                <a:tab pos="4664075" algn="l"/>
                <a:tab pos="6459538" algn="l"/>
              </a:tabLst>
            </a:pPr>
            <a:r>
              <a:rPr lang="es-ES" sz="1100" b="1" dirty="0" smtClean="0">
                <a:solidFill>
                  <a:schemeClr val="accent1">
                    <a:lumMod val="75000"/>
                  </a:schemeClr>
                </a:solidFill>
                <a:effectLst>
                  <a:outerShdw blurRad="38100" dist="38100" dir="2700000" algn="tl">
                    <a:srgbClr val="000000">
                      <a:alpha val="43137"/>
                    </a:srgbClr>
                  </a:outerShdw>
                </a:effectLst>
              </a:rPr>
              <a:t>Tarea            Carga SICVECA             Reunión</a:t>
            </a:r>
            <a:endParaRPr lang="es-CR" sz="1600" b="1" dirty="0">
              <a:solidFill>
                <a:schemeClr val="bg2">
                  <a:lumMod val="75000"/>
                </a:schemeClr>
              </a:solidFill>
              <a:effectLst>
                <a:outerShdw blurRad="38100" dist="38100" dir="2700000" algn="tl">
                  <a:srgbClr val="000000">
                    <a:alpha val="43137"/>
                  </a:srgbClr>
                </a:outerShdw>
              </a:effectLst>
            </a:endParaRPr>
          </a:p>
        </p:txBody>
      </p:sp>
      <p:grpSp>
        <p:nvGrpSpPr>
          <p:cNvPr id="5" name="4 Grupo"/>
          <p:cNvGrpSpPr/>
          <p:nvPr/>
        </p:nvGrpSpPr>
        <p:grpSpPr>
          <a:xfrm>
            <a:off x="714348" y="476469"/>
            <a:ext cx="7833016" cy="279107"/>
            <a:chOff x="714348" y="756881"/>
            <a:chExt cx="7833016" cy="279107"/>
          </a:xfrm>
        </p:grpSpPr>
        <p:sp>
          <p:nvSpPr>
            <p:cNvPr id="71" name="70 Rectángulo"/>
            <p:cNvSpPr/>
            <p:nvPr/>
          </p:nvSpPr>
          <p:spPr>
            <a:xfrm>
              <a:off x="5868144" y="756881"/>
              <a:ext cx="132247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Noviembre</a:t>
              </a:r>
              <a:endParaRPr lang="es-CR" dirty="0"/>
            </a:p>
          </p:txBody>
        </p:sp>
        <p:grpSp>
          <p:nvGrpSpPr>
            <p:cNvPr id="2" name="1 Grupo"/>
            <p:cNvGrpSpPr/>
            <p:nvPr/>
          </p:nvGrpSpPr>
          <p:grpSpPr>
            <a:xfrm>
              <a:off x="714348" y="757084"/>
              <a:ext cx="7833016" cy="278904"/>
              <a:chOff x="714348" y="757084"/>
              <a:chExt cx="7833016" cy="278904"/>
            </a:xfrm>
          </p:grpSpPr>
          <p:sp>
            <p:nvSpPr>
              <p:cNvPr id="3" name="2 Rectángulo"/>
              <p:cNvSpPr/>
              <p:nvPr/>
            </p:nvSpPr>
            <p:spPr>
              <a:xfrm>
                <a:off x="714348" y="757084"/>
                <a:ext cx="1322472" cy="278904"/>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solidFill>
                      <a:srgbClr val="FF0000"/>
                    </a:solidFill>
                  </a:rPr>
                  <a:t>Julio</a:t>
                </a:r>
                <a:endParaRPr lang="es-CR" dirty="0">
                  <a:solidFill>
                    <a:srgbClr val="FF0000"/>
                  </a:solidFill>
                </a:endParaRPr>
              </a:p>
            </p:txBody>
          </p:sp>
          <p:sp>
            <p:nvSpPr>
              <p:cNvPr id="68" name="67 Rectángulo"/>
              <p:cNvSpPr/>
              <p:nvPr/>
            </p:nvSpPr>
            <p:spPr>
              <a:xfrm>
                <a:off x="1979712" y="757084"/>
                <a:ext cx="132247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Agosto</a:t>
                </a:r>
                <a:endParaRPr lang="es-CR" dirty="0"/>
              </a:p>
            </p:txBody>
          </p:sp>
          <p:sp>
            <p:nvSpPr>
              <p:cNvPr id="69" name="68 Rectángulo"/>
              <p:cNvSpPr/>
              <p:nvPr/>
            </p:nvSpPr>
            <p:spPr>
              <a:xfrm>
                <a:off x="3269424" y="757084"/>
                <a:ext cx="132247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Setiembre</a:t>
                </a:r>
                <a:endParaRPr lang="es-CR" dirty="0"/>
              </a:p>
            </p:txBody>
          </p:sp>
          <p:sp>
            <p:nvSpPr>
              <p:cNvPr id="70" name="69 Rectángulo"/>
              <p:cNvSpPr/>
              <p:nvPr/>
            </p:nvSpPr>
            <p:spPr>
              <a:xfrm>
                <a:off x="4572000" y="757084"/>
                <a:ext cx="1288573"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Octubre</a:t>
                </a:r>
                <a:endParaRPr lang="es-CR" dirty="0"/>
              </a:p>
            </p:txBody>
          </p:sp>
          <p:sp>
            <p:nvSpPr>
              <p:cNvPr id="72" name="71 Rectángulo"/>
              <p:cNvSpPr/>
              <p:nvPr/>
            </p:nvSpPr>
            <p:spPr>
              <a:xfrm>
                <a:off x="7171472" y="757084"/>
                <a:ext cx="137589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Diciembre</a:t>
                </a:r>
                <a:endParaRPr lang="es-CR" dirty="0"/>
              </a:p>
            </p:txBody>
          </p:sp>
        </p:grpSp>
      </p:grpSp>
      <p:grpSp>
        <p:nvGrpSpPr>
          <p:cNvPr id="10" name="9 Grupo"/>
          <p:cNvGrpSpPr/>
          <p:nvPr/>
        </p:nvGrpSpPr>
        <p:grpSpPr>
          <a:xfrm>
            <a:off x="2892334" y="1897087"/>
            <a:ext cx="3911914" cy="307777"/>
            <a:chOff x="1117626" y="1761353"/>
            <a:chExt cx="6589812" cy="307777"/>
          </a:xfrm>
        </p:grpSpPr>
        <p:sp>
          <p:nvSpPr>
            <p:cNvPr id="77" name="76 Rectángulo"/>
            <p:cNvSpPr/>
            <p:nvPr/>
          </p:nvSpPr>
          <p:spPr>
            <a:xfrm>
              <a:off x="1117626" y="1833361"/>
              <a:ext cx="1749112" cy="18559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3" name="72 CuadroTexto"/>
            <p:cNvSpPr txBox="1"/>
            <p:nvPr/>
          </p:nvSpPr>
          <p:spPr>
            <a:xfrm>
              <a:off x="2892612" y="1761353"/>
              <a:ext cx="4814826"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Capacitación Grupo 1: 19 </a:t>
              </a:r>
              <a:r>
                <a:rPr lang="es-CR" altLang="es-CR" dirty="0" err="1"/>
                <a:t>ago</a:t>
              </a:r>
              <a:r>
                <a:rPr lang="es-CR" altLang="es-CR" dirty="0"/>
                <a:t> – 19 set </a:t>
              </a:r>
            </a:p>
          </p:txBody>
        </p:sp>
      </p:grpSp>
      <p:sp>
        <p:nvSpPr>
          <p:cNvPr id="75" name="74 CuadroTexto"/>
          <p:cNvSpPr txBox="1"/>
          <p:nvPr/>
        </p:nvSpPr>
        <p:spPr>
          <a:xfrm>
            <a:off x="4860032" y="2694296"/>
            <a:ext cx="3168352" cy="523220"/>
          </a:xfrm>
          <a:prstGeom prst="rect">
            <a:avLst/>
          </a:prstGeom>
          <a:noFill/>
        </p:spPr>
        <p:txBody>
          <a:bodyPr wrap="square" rtlCol="0">
            <a:spAutoFit/>
          </a:bodyPr>
          <a:lstStyle/>
          <a:p>
            <a:pPr lvl="0" eaLnBrk="0" fontAlgn="base" hangingPunct="0">
              <a:spcBef>
                <a:spcPct val="0"/>
              </a:spcBef>
              <a:spcAft>
                <a:spcPct val="0"/>
              </a:spcAft>
            </a:pPr>
            <a:r>
              <a:rPr lang="es-CR" altLang="es-CR" sz="1400" u="sng" dirty="0" smtClean="0">
                <a:solidFill>
                  <a:schemeClr val="tx1">
                    <a:lumMod val="50000"/>
                    <a:lumOff val="50000"/>
                  </a:schemeClr>
                </a:solidFill>
                <a:latin typeface="Arial Narrow" panose="020B0606020202030204" pitchFamily="34" charset="0"/>
                <a:cs typeface="Calibri" panose="020F0502020204030204" pitchFamily="34" charset="0"/>
              </a:rPr>
              <a:t>Carga SICVECA periodo octubre: 07 oct (roles reportados no serán considerados)</a:t>
            </a:r>
            <a:endParaRPr lang="es-CR" altLang="es-CR" sz="1200" u="sng" dirty="0">
              <a:solidFill>
                <a:schemeClr val="tx1">
                  <a:lumMod val="50000"/>
                  <a:lumOff val="50000"/>
                </a:schemeClr>
              </a:solidFill>
              <a:latin typeface="Arial Narrow" panose="020B0606020202030204" pitchFamily="34" charset="0"/>
              <a:cs typeface="Calibri" panose="020F0502020204030204" pitchFamily="34" charset="0"/>
            </a:endParaRPr>
          </a:p>
        </p:txBody>
      </p:sp>
      <p:sp>
        <p:nvSpPr>
          <p:cNvPr id="79" name="78 CuadroTexto"/>
          <p:cNvSpPr txBox="1"/>
          <p:nvPr/>
        </p:nvSpPr>
        <p:spPr>
          <a:xfrm>
            <a:off x="5271796" y="3193231"/>
            <a:ext cx="2900604"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Capacitación Grupo 2: 20 set – </a:t>
            </a:r>
            <a:r>
              <a:rPr lang="es-CR" altLang="es-CR" dirty="0" smtClean="0"/>
              <a:t>14 </a:t>
            </a:r>
            <a:r>
              <a:rPr lang="es-CR" altLang="es-CR" dirty="0"/>
              <a:t>oct</a:t>
            </a:r>
          </a:p>
        </p:txBody>
      </p:sp>
      <p:grpSp>
        <p:nvGrpSpPr>
          <p:cNvPr id="6" name="Grupo 5"/>
          <p:cNvGrpSpPr/>
          <p:nvPr/>
        </p:nvGrpSpPr>
        <p:grpSpPr>
          <a:xfrm>
            <a:off x="5280959" y="3644522"/>
            <a:ext cx="3035457" cy="523220"/>
            <a:chOff x="5208951" y="2728163"/>
            <a:chExt cx="3035457" cy="523220"/>
          </a:xfrm>
        </p:grpSpPr>
        <p:sp>
          <p:nvSpPr>
            <p:cNvPr id="80" name="79 Rectángulo"/>
            <p:cNvSpPr/>
            <p:nvPr/>
          </p:nvSpPr>
          <p:spPr>
            <a:xfrm>
              <a:off x="5208951" y="2784627"/>
              <a:ext cx="875218" cy="19083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1" name="80 CuadroTexto"/>
            <p:cNvSpPr txBox="1"/>
            <p:nvPr/>
          </p:nvSpPr>
          <p:spPr>
            <a:xfrm>
              <a:off x="6155037" y="2728163"/>
              <a:ext cx="2089371" cy="523220"/>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dirty="0" smtClean="0"/>
                <a:t>Activar y registrar </a:t>
              </a:r>
              <a:r>
                <a:rPr lang="es-CR" dirty="0"/>
                <a:t>roles</a:t>
              </a:r>
            </a:p>
            <a:p>
              <a:r>
                <a:rPr lang="es-CR" dirty="0"/>
                <a:t> </a:t>
              </a:r>
              <a:r>
                <a:rPr lang="es-CR" altLang="es-CR" dirty="0"/>
                <a:t>Grupo 2: </a:t>
              </a:r>
              <a:r>
                <a:rPr lang="es-CR" altLang="es-CR" dirty="0" smtClean="0"/>
                <a:t>17 </a:t>
              </a:r>
              <a:r>
                <a:rPr lang="es-CR" altLang="es-CR" dirty="0"/>
                <a:t>oct – </a:t>
              </a:r>
              <a:r>
                <a:rPr lang="es-CR" altLang="es-CR" dirty="0" smtClean="0"/>
                <a:t>06 </a:t>
              </a:r>
              <a:r>
                <a:rPr lang="es-CR" altLang="es-CR" dirty="0"/>
                <a:t>nov</a:t>
              </a:r>
            </a:p>
          </p:txBody>
        </p:sp>
      </p:grpSp>
      <p:sp>
        <p:nvSpPr>
          <p:cNvPr id="82" name="81 CuadroTexto"/>
          <p:cNvSpPr txBox="1"/>
          <p:nvPr/>
        </p:nvSpPr>
        <p:spPr>
          <a:xfrm>
            <a:off x="3558973" y="4129335"/>
            <a:ext cx="2741219" cy="677108"/>
          </a:xfrm>
          <a:prstGeom prst="rect">
            <a:avLst/>
          </a:prstGeom>
          <a:noFill/>
        </p:spPr>
        <p:txBody>
          <a:bodyPr wrap="square" rtlCol="0">
            <a:spAutoFit/>
          </a:bodyPr>
          <a:lstStyle/>
          <a:p>
            <a:pPr eaLnBrk="0" fontAlgn="base" hangingPunct="0">
              <a:spcBef>
                <a:spcPct val="0"/>
              </a:spcBef>
              <a:spcAft>
                <a:spcPct val="0"/>
              </a:spcAft>
            </a:pPr>
            <a:r>
              <a:rPr lang="es-CR" altLang="es-CR" sz="1400" u="sng" dirty="0" smtClean="0">
                <a:solidFill>
                  <a:schemeClr val="tx1">
                    <a:lumMod val="50000"/>
                    <a:lumOff val="50000"/>
                  </a:schemeClr>
                </a:solidFill>
                <a:latin typeface="Arial Narrow" panose="020B0606020202030204" pitchFamily="34" charset="0"/>
                <a:cs typeface="Calibri" panose="020F0502020204030204" pitchFamily="34" charset="0"/>
              </a:rPr>
              <a:t>Carga SICVECA periodo nov: 07 nov</a:t>
            </a:r>
          </a:p>
          <a:p>
            <a:pPr lvl="0" eaLnBrk="0" fontAlgn="base" hangingPunct="0">
              <a:spcBef>
                <a:spcPct val="0"/>
              </a:spcBef>
              <a:spcAft>
                <a:spcPct val="0"/>
              </a:spcAft>
            </a:pPr>
            <a:r>
              <a:rPr lang="es-CR" altLang="es-CR" sz="1200" u="sng" dirty="0">
                <a:solidFill>
                  <a:schemeClr val="tx1">
                    <a:lumMod val="50000"/>
                    <a:lumOff val="50000"/>
                  </a:schemeClr>
                </a:solidFill>
                <a:latin typeface="Arial Narrow" panose="020B0606020202030204" pitchFamily="34" charset="0"/>
                <a:cs typeface="Calibri" panose="020F0502020204030204" pitchFamily="34" charset="0"/>
              </a:rPr>
              <a:t>(roles reportados no serán considerados)</a:t>
            </a:r>
            <a:endParaRPr lang="es-CR" altLang="es-CR" sz="1100" u="sng" dirty="0">
              <a:solidFill>
                <a:schemeClr val="tx1">
                  <a:lumMod val="50000"/>
                  <a:lumOff val="50000"/>
                </a:schemeClr>
              </a:solidFill>
              <a:latin typeface="Arial Narrow" panose="020B0606020202030204" pitchFamily="34" charset="0"/>
              <a:cs typeface="Calibri" panose="020F0502020204030204" pitchFamily="34" charset="0"/>
            </a:endParaRPr>
          </a:p>
          <a:p>
            <a:pPr eaLnBrk="0" fontAlgn="base" hangingPunct="0">
              <a:spcBef>
                <a:spcPct val="0"/>
              </a:spcBef>
              <a:spcAft>
                <a:spcPct val="0"/>
              </a:spcAft>
            </a:pPr>
            <a:endParaRPr lang="es-CR" altLang="es-CR" sz="1200" u="sng" dirty="0">
              <a:solidFill>
                <a:schemeClr val="tx1">
                  <a:lumMod val="50000"/>
                  <a:lumOff val="50000"/>
                </a:schemeClr>
              </a:solidFill>
              <a:latin typeface="Arial Narrow" panose="020B0606020202030204" pitchFamily="34" charset="0"/>
              <a:cs typeface="Calibri" panose="020F0502020204030204" pitchFamily="34" charset="0"/>
            </a:endParaRPr>
          </a:p>
        </p:txBody>
      </p:sp>
      <p:grpSp>
        <p:nvGrpSpPr>
          <p:cNvPr id="42" name="41 Grupo"/>
          <p:cNvGrpSpPr/>
          <p:nvPr/>
        </p:nvGrpSpPr>
        <p:grpSpPr>
          <a:xfrm>
            <a:off x="2570843" y="4633391"/>
            <a:ext cx="3958537" cy="307777"/>
            <a:chOff x="2460670" y="3351395"/>
            <a:chExt cx="4050698" cy="307777"/>
          </a:xfrm>
        </p:grpSpPr>
        <p:sp>
          <p:nvSpPr>
            <p:cNvPr id="85" name="84 Rectángulo"/>
            <p:cNvSpPr/>
            <p:nvPr/>
          </p:nvSpPr>
          <p:spPr>
            <a:xfrm>
              <a:off x="5233885" y="3416939"/>
              <a:ext cx="1277483" cy="21501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7" name="86 CuadroTexto"/>
            <p:cNvSpPr txBox="1"/>
            <p:nvPr/>
          </p:nvSpPr>
          <p:spPr>
            <a:xfrm>
              <a:off x="2460670" y="3351395"/>
              <a:ext cx="2858274"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Capacitación Grupo 3: 18 oct – </a:t>
              </a:r>
              <a:r>
                <a:rPr lang="es-CR" altLang="es-CR" dirty="0" smtClean="0"/>
                <a:t>18 </a:t>
              </a:r>
              <a:r>
                <a:rPr lang="es-CR" altLang="es-CR" dirty="0"/>
                <a:t>nov</a:t>
              </a:r>
            </a:p>
          </p:txBody>
        </p:sp>
      </p:grpSp>
      <p:sp>
        <p:nvSpPr>
          <p:cNvPr id="115" name="114 Triángulo isósceles"/>
          <p:cNvSpPr/>
          <p:nvPr/>
        </p:nvSpPr>
        <p:spPr>
          <a:xfrm rot="10800000">
            <a:off x="1475656" y="5949280"/>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7" name="116 CuadroTexto"/>
          <p:cNvSpPr txBox="1"/>
          <p:nvPr/>
        </p:nvSpPr>
        <p:spPr>
          <a:xfrm>
            <a:off x="2930063" y="5425479"/>
            <a:ext cx="4306233" cy="307777"/>
          </a:xfrm>
          <a:prstGeom prst="rect">
            <a:avLst/>
          </a:prstGeom>
          <a:noFill/>
        </p:spPr>
        <p:txBody>
          <a:bodyPr wrap="square" rtlCol="0">
            <a:spAutoFit/>
          </a:bodyPr>
          <a:lstStyle/>
          <a:p>
            <a:pPr lvl="0" algn="r" eaLnBrk="0" fontAlgn="base" hangingPunct="0">
              <a:spcBef>
                <a:spcPct val="0"/>
              </a:spcBef>
              <a:spcAft>
                <a:spcPct val="0"/>
              </a:spcAft>
            </a:pPr>
            <a:r>
              <a:rPr lang="es-CR" altLang="es-CR" sz="1400" u="sng" dirty="0" smtClean="0">
                <a:solidFill>
                  <a:schemeClr val="tx1">
                    <a:lumMod val="50000"/>
                    <a:lumOff val="50000"/>
                  </a:schemeClr>
                </a:solidFill>
                <a:latin typeface="Arial Narrow" panose="020B0606020202030204" pitchFamily="34" charset="0"/>
                <a:cs typeface="Calibri" panose="020F0502020204030204" pitchFamily="34" charset="0"/>
              </a:rPr>
              <a:t>Carga en SICVECA Grupo 3, periodo diciembre: 08 dic</a:t>
            </a:r>
            <a:endParaRPr lang="es-CR" altLang="es-CR" sz="1200" u="sng" dirty="0">
              <a:solidFill>
                <a:schemeClr val="tx1">
                  <a:lumMod val="50000"/>
                  <a:lumOff val="50000"/>
                </a:schemeClr>
              </a:solidFill>
              <a:latin typeface="Arial Narrow" panose="020B0606020202030204" pitchFamily="34" charset="0"/>
              <a:cs typeface="Calibri" panose="020F0502020204030204" pitchFamily="34" charset="0"/>
            </a:endParaRPr>
          </a:p>
        </p:txBody>
      </p:sp>
      <p:grpSp>
        <p:nvGrpSpPr>
          <p:cNvPr id="8" name="7 Grupo"/>
          <p:cNvGrpSpPr/>
          <p:nvPr/>
        </p:nvGrpSpPr>
        <p:grpSpPr>
          <a:xfrm>
            <a:off x="3906755" y="2329135"/>
            <a:ext cx="4265645" cy="307777"/>
            <a:chOff x="2538603" y="1556792"/>
            <a:chExt cx="4265645" cy="307777"/>
          </a:xfrm>
        </p:grpSpPr>
        <p:sp>
          <p:nvSpPr>
            <p:cNvPr id="57" name="56 Rectángulo"/>
            <p:cNvSpPr/>
            <p:nvPr/>
          </p:nvSpPr>
          <p:spPr>
            <a:xfrm>
              <a:off x="2538603" y="1616796"/>
              <a:ext cx="784998" cy="172377"/>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57 CuadroTexto"/>
            <p:cNvSpPr txBox="1"/>
            <p:nvPr/>
          </p:nvSpPr>
          <p:spPr>
            <a:xfrm>
              <a:off x="3376108" y="1556792"/>
              <a:ext cx="3428140"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Activar y</a:t>
              </a:r>
              <a:r>
                <a:rPr lang="es-CR" altLang="es-CR" dirty="0" smtClean="0"/>
                <a:t> registrar roles </a:t>
              </a:r>
              <a:r>
                <a:rPr lang="es-CR" altLang="es-CR" dirty="0"/>
                <a:t>Grupo 1: 20 set – </a:t>
              </a:r>
              <a:r>
                <a:rPr lang="es-CR" altLang="es-CR" dirty="0" smtClean="0"/>
                <a:t>06 </a:t>
              </a:r>
              <a:r>
                <a:rPr lang="es-CR" altLang="es-CR" dirty="0"/>
                <a:t>oct</a:t>
              </a:r>
            </a:p>
          </p:txBody>
        </p:sp>
      </p:grpSp>
      <p:sp>
        <p:nvSpPr>
          <p:cNvPr id="84" name="83 CuadroTexto"/>
          <p:cNvSpPr txBox="1"/>
          <p:nvPr/>
        </p:nvSpPr>
        <p:spPr>
          <a:xfrm>
            <a:off x="3671675" y="5065439"/>
            <a:ext cx="2857705"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dirty="0"/>
              <a:t>Registrar roles </a:t>
            </a:r>
            <a:r>
              <a:rPr lang="es-CR" altLang="es-CR" dirty="0"/>
              <a:t>Grupo 3: </a:t>
            </a:r>
            <a:r>
              <a:rPr lang="es-CR" altLang="es-CR" dirty="0" smtClean="0"/>
              <a:t>21 </a:t>
            </a:r>
            <a:r>
              <a:rPr lang="es-CR" altLang="es-CR" dirty="0"/>
              <a:t>nov – 07 dic</a:t>
            </a:r>
          </a:p>
        </p:txBody>
      </p:sp>
      <p:cxnSp>
        <p:nvCxnSpPr>
          <p:cNvPr id="111" name="110 Conector recto"/>
          <p:cNvCxnSpPr/>
          <p:nvPr/>
        </p:nvCxnSpPr>
        <p:spPr>
          <a:xfrm>
            <a:off x="5874197" y="764704"/>
            <a:ext cx="1" cy="5149409"/>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9" name="98 Triángulo isósceles"/>
          <p:cNvSpPr/>
          <p:nvPr/>
        </p:nvSpPr>
        <p:spPr>
          <a:xfrm rot="10800000">
            <a:off x="4716016" y="2879326"/>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0" name="123 Triángulo isósceles"/>
          <p:cNvSpPr/>
          <p:nvPr/>
        </p:nvSpPr>
        <p:spPr>
          <a:xfrm rot="10800000">
            <a:off x="6084169" y="4221088"/>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2" name="76 Rectángulo"/>
          <p:cNvSpPr/>
          <p:nvPr/>
        </p:nvSpPr>
        <p:spPr>
          <a:xfrm>
            <a:off x="1468993" y="1590409"/>
            <a:ext cx="438711" cy="182407"/>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3" name="79 Rectángulo"/>
          <p:cNvSpPr/>
          <p:nvPr/>
        </p:nvSpPr>
        <p:spPr>
          <a:xfrm>
            <a:off x="3942673" y="3263610"/>
            <a:ext cx="1338285" cy="182407"/>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6" name="123 Triángulo isósceles"/>
          <p:cNvSpPr/>
          <p:nvPr/>
        </p:nvSpPr>
        <p:spPr>
          <a:xfrm rot="10800000">
            <a:off x="7308305" y="5518371"/>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101 CuadroTexto"/>
          <p:cNvSpPr txBox="1"/>
          <p:nvPr/>
        </p:nvSpPr>
        <p:spPr>
          <a:xfrm>
            <a:off x="1403647" y="1196752"/>
            <a:ext cx="3877311"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Reunión de comunicación con las entidades: 15 jul</a:t>
            </a:r>
          </a:p>
        </p:txBody>
      </p:sp>
      <p:sp>
        <p:nvSpPr>
          <p:cNvPr id="9" name="Rectángulo 8"/>
          <p:cNvSpPr/>
          <p:nvPr/>
        </p:nvSpPr>
        <p:spPr>
          <a:xfrm>
            <a:off x="1280986" y="1268760"/>
            <a:ext cx="122662" cy="18240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94" name="Rectángulo 93"/>
          <p:cNvSpPr/>
          <p:nvPr/>
        </p:nvSpPr>
        <p:spPr>
          <a:xfrm>
            <a:off x="2843808" y="5949280"/>
            <a:ext cx="122662" cy="18240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74" name="73 Rectángulo"/>
          <p:cNvSpPr/>
          <p:nvPr/>
        </p:nvSpPr>
        <p:spPr>
          <a:xfrm>
            <a:off x="6542455" y="5137680"/>
            <a:ext cx="875218" cy="19083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nvGrpSpPr>
          <p:cNvPr id="78" name="Grupo 20"/>
          <p:cNvGrpSpPr/>
          <p:nvPr/>
        </p:nvGrpSpPr>
        <p:grpSpPr>
          <a:xfrm>
            <a:off x="3894439" y="6012466"/>
            <a:ext cx="4652925" cy="618814"/>
            <a:chOff x="4211960" y="6107718"/>
            <a:chExt cx="5457699" cy="618814"/>
          </a:xfrm>
        </p:grpSpPr>
        <p:sp>
          <p:nvSpPr>
            <p:cNvPr id="95" name="Rectángulo 19"/>
            <p:cNvSpPr/>
            <p:nvPr/>
          </p:nvSpPr>
          <p:spPr>
            <a:xfrm>
              <a:off x="4211961" y="6121395"/>
              <a:ext cx="5457698" cy="605137"/>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R"/>
            </a:p>
          </p:txBody>
        </p:sp>
        <p:sp>
          <p:nvSpPr>
            <p:cNvPr id="96" name="Rectángulo 7"/>
            <p:cNvSpPr/>
            <p:nvPr/>
          </p:nvSpPr>
          <p:spPr>
            <a:xfrm>
              <a:off x="4211960" y="6107718"/>
              <a:ext cx="3638678" cy="246221"/>
            </a:xfrm>
            <a:prstGeom prst="rect">
              <a:avLst/>
            </a:prstGeom>
            <a:noFill/>
          </p:spPr>
          <p:txBody>
            <a:bodyPr wrap="none" rtlCol="0">
              <a:spAutoFit/>
            </a:bodyPr>
            <a:lstStyle/>
            <a:p>
              <a:r>
                <a:rPr lang="es-CR" sz="1000" dirty="0"/>
                <a:t>Grupo 1: </a:t>
              </a:r>
              <a:r>
                <a:rPr lang="es-CR" sz="1000" dirty="0" smtClean="0"/>
                <a:t>Bancos , Mutuales, Grupos y Conglomerados</a:t>
              </a:r>
              <a:endParaRPr lang="es-CR" sz="1000" dirty="0"/>
            </a:p>
          </p:txBody>
        </p:sp>
        <p:sp>
          <p:nvSpPr>
            <p:cNvPr id="97" name="Rectángulo 9"/>
            <p:cNvSpPr/>
            <p:nvPr/>
          </p:nvSpPr>
          <p:spPr>
            <a:xfrm>
              <a:off x="4218298" y="6294484"/>
              <a:ext cx="5451249" cy="246221"/>
            </a:xfrm>
            <a:prstGeom prst="rect">
              <a:avLst/>
            </a:prstGeom>
            <a:noFill/>
          </p:spPr>
          <p:txBody>
            <a:bodyPr wrap="none" rtlCol="0">
              <a:spAutoFit/>
            </a:bodyPr>
            <a:lstStyle/>
            <a:p>
              <a:r>
                <a:rPr lang="es-CR" sz="1000" dirty="0"/>
                <a:t>Grupo 2: </a:t>
              </a:r>
              <a:r>
                <a:rPr lang="es-CR" sz="1000" dirty="0" smtClean="0"/>
                <a:t>Cooperativas, Financieras, </a:t>
              </a:r>
              <a:r>
                <a:rPr lang="es-CR" sz="1000" dirty="0"/>
                <a:t>Casas de </a:t>
              </a:r>
              <a:r>
                <a:rPr lang="es-CR" sz="1000" dirty="0" smtClean="0"/>
                <a:t>cambio, Casas de ahorro y préstamo</a:t>
              </a:r>
              <a:endParaRPr lang="es-CR" sz="1000" dirty="0"/>
            </a:p>
          </p:txBody>
        </p:sp>
        <p:sp>
          <p:nvSpPr>
            <p:cNvPr id="99" name="Rectángulo 10"/>
            <p:cNvSpPr/>
            <p:nvPr/>
          </p:nvSpPr>
          <p:spPr>
            <a:xfrm>
              <a:off x="4226800" y="6480311"/>
              <a:ext cx="2202159" cy="246221"/>
            </a:xfrm>
            <a:prstGeom prst="rect">
              <a:avLst/>
            </a:prstGeom>
            <a:noFill/>
          </p:spPr>
          <p:txBody>
            <a:bodyPr wrap="none" rtlCol="0">
              <a:spAutoFit/>
            </a:bodyPr>
            <a:lstStyle/>
            <a:p>
              <a:r>
                <a:rPr lang="es-CR" sz="1000" dirty="0"/>
                <a:t>Grupo 3: Entidades Artículo 15 </a:t>
              </a:r>
            </a:p>
          </p:txBody>
        </p:sp>
      </p:grpSp>
    </p:spTree>
    <p:extLst>
      <p:ext uri="{BB962C8B-B14F-4D97-AF65-F5344CB8AC3E}">
        <p14:creationId xmlns:p14="http://schemas.microsoft.com/office/powerpoint/2010/main" val="359279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6212160"/>
          </a:xfrm>
        </p:spPr>
        <p:txBody>
          <a:bodyPr>
            <a:noAutofit/>
          </a:bodyPr>
          <a:lstStyle/>
          <a:p>
            <a:pPr algn="ctr"/>
            <a:r>
              <a:rPr lang="es-ES" sz="3600" dirty="0" smtClean="0"/>
              <a:t>Recapitulando</a:t>
            </a:r>
            <a:endParaRPr lang="es-CR" sz="3600" dirty="0"/>
          </a:p>
        </p:txBody>
      </p:sp>
    </p:spTree>
    <p:extLst>
      <p:ext uri="{BB962C8B-B14F-4D97-AF65-F5344CB8AC3E}">
        <p14:creationId xmlns:p14="http://schemas.microsoft.com/office/powerpoint/2010/main" val="374407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9" y="457200"/>
            <a:ext cx="8209957" cy="667544"/>
          </a:xfrm>
        </p:spPr>
        <p:txBody>
          <a:bodyPr vert="horz" lIns="91440" tIns="45720" rIns="91440" bIns="45720" rtlCol="0" anchor="ctr">
            <a:noAutofit/>
          </a:bodyPr>
          <a:lstStyle/>
          <a:p>
            <a:r>
              <a:rPr lang="es-CR" sz="3600" dirty="0" smtClean="0"/>
              <a:t>Resumen											</a:t>
            </a:r>
            <a:endParaRPr lang="es-CR" sz="3600" dirty="0"/>
          </a:p>
        </p:txBody>
      </p:sp>
      <p:sp>
        <p:nvSpPr>
          <p:cNvPr id="3" name="Marcador de número de diapositiva 2"/>
          <p:cNvSpPr>
            <a:spLocks noGrp="1"/>
          </p:cNvSpPr>
          <p:nvPr>
            <p:ph type="sldNum" sz="quarter" idx="12"/>
          </p:nvPr>
        </p:nvSpPr>
        <p:spPr/>
        <p:txBody>
          <a:bodyPr/>
          <a:lstStyle/>
          <a:p>
            <a:fld id="{CF40B41D-FD10-4A38-B39B-626510BD49B7}" type="slidenum">
              <a:rPr lang="en-US" smtClean="0">
                <a:solidFill>
                  <a:prstClr val="black">
                    <a:tint val="75000"/>
                  </a:prstClr>
                </a:solidFill>
              </a:rPr>
              <a:pPr/>
              <a:t>22</a:t>
            </a:fld>
            <a:endParaRPr lang="en-US">
              <a:solidFill>
                <a:prstClr val="black">
                  <a:tint val="75000"/>
                </a:prstClr>
              </a:solidFill>
            </a:endParaRPr>
          </a:p>
        </p:txBody>
      </p:sp>
      <p:sp>
        <p:nvSpPr>
          <p:cNvPr id="4" name="Rectángulo 3"/>
          <p:cNvSpPr/>
          <p:nvPr/>
        </p:nvSpPr>
        <p:spPr>
          <a:xfrm>
            <a:off x="467544" y="1268760"/>
            <a:ext cx="7920880"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spcBef>
                <a:spcPts val="0"/>
              </a:spcBef>
              <a:spcAft>
                <a:spcPts val="800"/>
              </a:spcAft>
              <a:buFont typeface="Wingdings" panose="05000000000000000000" pitchFamily="2" charset="2"/>
              <a:buChar char="§"/>
            </a:pPr>
            <a:r>
              <a:rPr lang="es-ES" sz="2000" dirty="0" smtClean="0">
                <a:solidFill>
                  <a:schemeClr val="tx1"/>
                </a:solidFill>
              </a:rPr>
              <a:t>SUGEF </a:t>
            </a:r>
            <a:r>
              <a:rPr lang="es-ES" sz="2000" dirty="0">
                <a:solidFill>
                  <a:schemeClr val="tx1"/>
                </a:solidFill>
              </a:rPr>
              <a:t>implementa un nuevo sistema de </a:t>
            </a:r>
            <a:r>
              <a:rPr lang="es-ES" sz="2000" dirty="0" smtClean="0">
                <a:solidFill>
                  <a:schemeClr val="tx1"/>
                </a:solidFill>
              </a:rPr>
              <a:t>Registro y Actualización </a:t>
            </a:r>
            <a:r>
              <a:rPr lang="es-ES" sz="2000" dirty="0">
                <a:solidFill>
                  <a:schemeClr val="tx1"/>
                </a:solidFill>
              </a:rPr>
              <a:t>de Roles que forma parte </a:t>
            </a:r>
            <a:r>
              <a:rPr lang="es-ES" sz="2000" dirty="0" smtClean="0">
                <a:solidFill>
                  <a:schemeClr val="tx1"/>
                </a:solidFill>
              </a:rPr>
              <a:t>del </a:t>
            </a:r>
            <a:r>
              <a:rPr lang="es-ES" sz="2000" dirty="0">
                <a:solidFill>
                  <a:schemeClr val="tx1"/>
                </a:solidFill>
              </a:rPr>
              <a:t>proyecto </a:t>
            </a:r>
            <a:r>
              <a:rPr lang="es-ES" sz="2000" dirty="0" smtClean="0">
                <a:solidFill>
                  <a:schemeClr val="tx1"/>
                </a:solidFill>
              </a:rPr>
              <a:t>estratégico </a:t>
            </a:r>
            <a:r>
              <a:rPr lang="es-ES" sz="2000" dirty="0">
                <a:solidFill>
                  <a:schemeClr val="tx1"/>
                </a:solidFill>
              </a:rPr>
              <a:t>de </a:t>
            </a:r>
            <a:r>
              <a:rPr lang="es-ES" sz="2000" dirty="0" smtClean="0">
                <a:solidFill>
                  <a:schemeClr val="tx1"/>
                </a:solidFill>
              </a:rPr>
              <a:t>“Mejora de procesos de gestión de trámites”.</a:t>
            </a:r>
          </a:p>
          <a:p>
            <a:pPr>
              <a:spcBef>
                <a:spcPts val="0"/>
              </a:spcBef>
              <a:spcAft>
                <a:spcPts val="800"/>
              </a:spcAft>
            </a:pPr>
            <a:endParaRPr lang="es-ES" sz="2000" dirty="0">
              <a:solidFill>
                <a:schemeClr val="tx1"/>
              </a:solidFill>
            </a:endParaRPr>
          </a:p>
          <a:p>
            <a:pPr marL="285750" indent="-285750">
              <a:spcBef>
                <a:spcPts val="0"/>
              </a:spcBef>
              <a:spcAft>
                <a:spcPts val="800"/>
              </a:spcAft>
              <a:buFont typeface="Wingdings" panose="05000000000000000000" pitchFamily="2" charset="2"/>
              <a:buChar char="§"/>
            </a:pPr>
            <a:r>
              <a:rPr lang="es-ES" sz="2000" b="1" dirty="0" smtClean="0">
                <a:solidFill>
                  <a:schemeClr val="tx1"/>
                </a:solidFill>
              </a:rPr>
              <a:t>Parte</a:t>
            </a:r>
            <a:r>
              <a:rPr lang="es-ES" sz="2000" dirty="0" smtClean="0">
                <a:solidFill>
                  <a:schemeClr val="tx1"/>
                </a:solidFill>
              </a:rPr>
              <a:t> </a:t>
            </a:r>
            <a:r>
              <a:rPr lang="es-ES" sz="2000" dirty="0">
                <a:solidFill>
                  <a:schemeClr val="tx1"/>
                </a:solidFill>
              </a:rPr>
              <a:t>de la </a:t>
            </a:r>
            <a:r>
              <a:rPr lang="es-ES" sz="2000" dirty="0" smtClean="0">
                <a:solidFill>
                  <a:schemeClr val="tx1"/>
                </a:solidFill>
              </a:rPr>
              <a:t>información de puestos en la clase de </a:t>
            </a:r>
            <a:r>
              <a:rPr lang="es-ES" sz="2000" dirty="0">
                <a:solidFill>
                  <a:schemeClr val="tx1"/>
                </a:solidFill>
              </a:rPr>
              <a:t>registro y control será reemplazada por el nuevo sistema de </a:t>
            </a:r>
            <a:r>
              <a:rPr lang="es-ES" sz="2000" dirty="0" smtClean="0">
                <a:solidFill>
                  <a:schemeClr val="tx1"/>
                </a:solidFill>
              </a:rPr>
              <a:t>roles.</a:t>
            </a:r>
          </a:p>
          <a:p>
            <a:pPr>
              <a:spcBef>
                <a:spcPts val="0"/>
              </a:spcBef>
              <a:spcAft>
                <a:spcPts val="800"/>
              </a:spcAft>
            </a:pPr>
            <a:endParaRPr lang="es-ES" sz="2000" dirty="0">
              <a:solidFill>
                <a:schemeClr val="tx1"/>
              </a:solidFill>
            </a:endParaRPr>
          </a:p>
          <a:p>
            <a:pPr marL="285750" indent="-285750">
              <a:spcAft>
                <a:spcPts val="800"/>
              </a:spcAft>
              <a:buFont typeface="Wingdings" panose="05000000000000000000" pitchFamily="2" charset="2"/>
              <a:buChar char="§"/>
            </a:pPr>
            <a:r>
              <a:rPr lang="es-CR" sz="2000" dirty="0"/>
              <a:t>El </a:t>
            </a:r>
            <a:r>
              <a:rPr lang="es-CR" sz="2000" dirty="0" smtClean="0"/>
              <a:t>ingreso del supervisado </a:t>
            </a:r>
            <a:r>
              <a:rPr lang="es-CR" sz="2000" dirty="0"/>
              <a:t>al nuevo sistema de roles es por medio de internet utilizando la plataforma SUGEF </a:t>
            </a:r>
            <a:r>
              <a:rPr lang="es-CR" sz="2000" dirty="0" smtClean="0"/>
              <a:t>Directo. </a:t>
            </a:r>
          </a:p>
          <a:p>
            <a:pPr>
              <a:spcAft>
                <a:spcPts val="800"/>
              </a:spcAft>
            </a:pPr>
            <a:endParaRPr lang="es-CR" sz="2000" dirty="0" smtClean="0"/>
          </a:p>
          <a:p>
            <a:pPr marL="285750" indent="-285750">
              <a:spcAft>
                <a:spcPts val="800"/>
              </a:spcAft>
              <a:buFont typeface="Wingdings" panose="05000000000000000000" pitchFamily="2" charset="2"/>
              <a:buChar char="§"/>
            </a:pPr>
            <a:r>
              <a:rPr lang="es-CR" sz="2000" dirty="0">
                <a:solidFill>
                  <a:srgbClr val="000000"/>
                </a:solidFill>
              </a:rPr>
              <a:t>El certificado digital es requerido para:</a:t>
            </a:r>
          </a:p>
          <a:p>
            <a:pPr marL="742950" lvl="1" indent="-285750">
              <a:spcAft>
                <a:spcPts val="800"/>
              </a:spcAft>
              <a:buFont typeface="Courier New" panose="02070309020205020404" pitchFamily="49" charset="0"/>
              <a:buChar char="o"/>
            </a:pPr>
            <a:r>
              <a:rPr lang="es-CR" sz="2000" dirty="0">
                <a:solidFill>
                  <a:srgbClr val="000000"/>
                </a:solidFill>
              </a:rPr>
              <a:t>Autenticarse en la plataforma SUGEF Directo.</a:t>
            </a:r>
          </a:p>
          <a:p>
            <a:pPr marL="742950" lvl="1" indent="-285750">
              <a:spcAft>
                <a:spcPts val="800"/>
              </a:spcAft>
              <a:buFont typeface="Courier New" panose="02070309020205020404" pitchFamily="49" charset="0"/>
              <a:buChar char="o"/>
            </a:pPr>
            <a:r>
              <a:rPr lang="es-CR" sz="2000" dirty="0">
                <a:solidFill>
                  <a:srgbClr val="000000"/>
                </a:solidFill>
              </a:rPr>
              <a:t>Firmar digitalmente acciones en el sistema como </a:t>
            </a:r>
            <a:r>
              <a:rPr lang="es-CR" sz="2000" dirty="0" smtClean="0">
                <a:solidFill>
                  <a:srgbClr val="000000"/>
                </a:solidFill>
              </a:rPr>
              <a:t>confirmar</a:t>
            </a:r>
            <a:r>
              <a:rPr lang="es-CR" sz="2000" dirty="0" smtClean="0">
                <a:solidFill>
                  <a:srgbClr val="000000"/>
                </a:solidFill>
              </a:rPr>
              <a:t> roles</a:t>
            </a:r>
            <a:endParaRPr lang="es-CR" sz="2000" dirty="0"/>
          </a:p>
          <a:p>
            <a:pPr marL="285750" indent="-285750">
              <a:spcBef>
                <a:spcPts val="0"/>
              </a:spcBef>
              <a:spcAft>
                <a:spcPts val="800"/>
              </a:spcAft>
              <a:buFont typeface="Arial" panose="020B0604020202020204" pitchFamily="34" charset="0"/>
              <a:buChar char="•"/>
            </a:pPr>
            <a:endParaRPr lang="es-CR" sz="1600" dirty="0">
              <a:solidFill>
                <a:srgbClr val="FF0000"/>
              </a:solidFill>
              <a:effectLst/>
              <a:latin typeface="Calibri Light" panose="020F0302020204030204" pitchFamily="34" charset="0"/>
            </a:endParaRPr>
          </a:p>
        </p:txBody>
      </p:sp>
    </p:spTree>
    <p:extLst>
      <p:ext uri="{BB962C8B-B14F-4D97-AF65-F5344CB8AC3E}">
        <p14:creationId xmlns:p14="http://schemas.microsoft.com/office/powerpoint/2010/main" val="297544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9" y="457200"/>
            <a:ext cx="8209957" cy="667544"/>
          </a:xfrm>
        </p:spPr>
        <p:txBody>
          <a:bodyPr vert="horz" lIns="91440" tIns="45720" rIns="91440" bIns="45720" rtlCol="0" anchor="ctr">
            <a:noAutofit/>
          </a:bodyPr>
          <a:lstStyle/>
          <a:p>
            <a:r>
              <a:rPr lang="es-CR" sz="3600" dirty="0" smtClean="0"/>
              <a:t>Resumen											</a:t>
            </a:r>
            <a:endParaRPr lang="es-CR" sz="3600" dirty="0"/>
          </a:p>
        </p:txBody>
      </p:sp>
      <p:sp>
        <p:nvSpPr>
          <p:cNvPr id="3" name="Marcador de número de diapositiva 2"/>
          <p:cNvSpPr>
            <a:spLocks noGrp="1"/>
          </p:cNvSpPr>
          <p:nvPr>
            <p:ph type="sldNum" sz="quarter" idx="12"/>
          </p:nvPr>
        </p:nvSpPr>
        <p:spPr/>
        <p:txBody>
          <a:bodyPr/>
          <a:lstStyle/>
          <a:p>
            <a:fld id="{CF40B41D-FD10-4A38-B39B-626510BD49B7}" type="slidenum">
              <a:rPr lang="en-US" smtClean="0">
                <a:solidFill>
                  <a:prstClr val="black">
                    <a:tint val="75000"/>
                  </a:prstClr>
                </a:solidFill>
              </a:rPr>
              <a:pPr/>
              <a:t>23</a:t>
            </a:fld>
            <a:endParaRPr lang="en-US">
              <a:solidFill>
                <a:prstClr val="black">
                  <a:tint val="75000"/>
                </a:prstClr>
              </a:solidFill>
            </a:endParaRPr>
          </a:p>
        </p:txBody>
      </p:sp>
      <p:sp>
        <p:nvSpPr>
          <p:cNvPr id="4" name="Rectángulo 3"/>
          <p:cNvSpPr/>
          <p:nvPr/>
        </p:nvSpPr>
        <p:spPr>
          <a:xfrm>
            <a:off x="524347" y="800150"/>
            <a:ext cx="7920880" cy="71711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800"/>
              </a:spcAft>
            </a:pPr>
            <a:endParaRPr lang="es-CR" sz="2000" dirty="0">
              <a:solidFill>
                <a:srgbClr val="000000"/>
              </a:solidFill>
            </a:endParaRPr>
          </a:p>
          <a:p>
            <a:pPr marL="285750" indent="-285750">
              <a:spcBef>
                <a:spcPts val="0"/>
              </a:spcBef>
              <a:spcAft>
                <a:spcPts val="800"/>
              </a:spcAft>
              <a:buFont typeface="Arial" panose="020B0604020202020204" pitchFamily="34" charset="0"/>
              <a:buChar char="•"/>
            </a:pPr>
            <a:r>
              <a:rPr lang="es-CR" sz="2000" dirty="0" smtClean="0">
                <a:solidFill>
                  <a:schemeClr val="tx1"/>
                </a:solidFill>
              </a:rPr>
              <a:t>El </a:t>
            </a:r>
            <a:r>
              <a:rPr lang="es-CR" sz="2000" dirty="0">
                <a:solidFill>
                  <a:schemeClr val="tx1"/>
                </a:solidFill>
              </a:rPr>
              <a:t>supervisado </a:t>
            </a:r>
            <a:r>
              <a:rPr lang="es-CR" sz="2000" dirty="0" smtClean="0">
                <a:solidFill>
                  <a:schemeClr val="tx1"/>
                </a:solidFill>
              </a:rPr>
              <a:t>actualiza, en línea, </a:t>
            </a:r>
            <a:r>
              <a:rPr lang="es-CR" sz="2000" dirty="0">
                <a:solidFill>
                  <a:schemeClr val="tx1"/>
                </a:solidFill>
              </a:rPr>
              <a:t>la información de los roles cada vez que haya un cambio en uno de los puestos reportados.</a:t>
            </a:r>
          </a:p>
          <a:p>
            <a:pPr marL="285750" indent="-285750">
              <a:spcBef>
                <a:spcPts val="0"/>
              </a:spcBef>
              <a:spcAft>
                <a:spcPts val="800"/>
              </a:spcAft>
              <a:buFont typeface="Arial" panose="020B0604020202020204" pitchFamily="34" charset="0"/>
              <a:buChar char="•"/>
            </a:pPr>
            <a:endParaRPr lang="es-CR" sz="2000" dirty="0">
              <a:solidFill>
                <a:schemeClr val="tx1"/>
              </a:solidFill>
            </a:endParaRPr>
          </a:p>
          <a:p>
            <a:pPr marL="285750" indent="-285750">
              <a:spcAft>
                <a:spcPts val="800"/>
              </a:spcAft>
              <a:buFont typeface="Arial" panose="020B0604020202020204" pitchFamily="34" charset="0"/>
              <a:buChar char="•"/>
            </a:pPr>
            <a:r>
              <a:rPr lang="es-CR" sz="2000" dirty="0">
                <a:solidFill>
                  <a:schemeClr val="tx1"/>
                </a:solidFill>
              </a:rPr>
              <a:t>La entidad supervisada no debe enviar la información documental para los roles registrados en el sistema, sin embargo debe guardar el acervo necesario cuando la superintendencia lo requiera.</a:t>
            </a:r>
          </a:p>
          <a:p>
            <a:pPr marL="285750" indent="-285750">
              <a:spcBef>
                <a:spcPts val="0"/>
              </a:spcBef>
              <a:spcAft>
                <a:spcPts val="800"/>
              </a:spcAft>
              <a:buFont typeface="Arial" panose="020B0604020202020204" pitchFamily="34" charset="0"/>
              <a:buChar char="•"/>
            </a:pPr>
            <a:endParaRPr lang="es-ES" sz="2000" dirty="0" smtClean="0">
              <a:solidFill>
                <a:schemeClr val="tx1"/>
              </a:solidFill>
            </a:endParaRPr>
          </a:p>
          <a:p>
            <a:pPr marL="285750" indent="-285750">
              <a:spcBef>
                <a:spcPts val="0"/>
              </a:spcBef>
              <a:spcAft>
                <a:spcPts val="800"/>
              </a:spcAft>
              <a:buFont typeface="Arial" panose="020B0604020202020204" pitchFamily="34" charset="0"/>
              <a:buChar char="•"/>
            </a:pPr>
            <a:r>
              <a:rPr lang="es-ES" sz="2000" dirty="0" smtClean="0">
                <a:solidFill>
                  <a:schemeClr val="tx1"/>
                </a:solidFill>
              </a:rPr>
              <a:t>Con </a:t>
            </a:r>
            <a:r>
              <a:rPr lang="es-ES" sz="2000" dirty="0">
                <a:solidFill>
                  <a:schemeClr val="tx1"/>
                </a:solidFill>
              </a:rPr>
              <a:t>el nuevo sistema se </a:t>
            </a:r>
            <a:r>
              <a:rPr lang="es-ES" sz="2000" dirty="0" smtClean="0">
                <a:solidFill>
                  <a:schemeClr val="tx1"/>
                </a:solidFill>
              </a:rPr>
              <a:t>estarán </a:t>
            </a:r>
            <a:r>
              <a:rPr lang="es-ES" sz="2000" dirty="0">
                <a:solidFill>
                  <a:schemeClr val="tx1"/>
                </a:solidFill>
              </a:rPr>
              <a:t>reportando nuevos tipos de roles, el enfoque es reportar roles por </a:t>
            </a:r>
            <a:r>
              <a:rPr lang="es-ES" sz="2000" dirty="0" smtClean="0">
                <a:solidFill>
                  <a:schemeClr val="tx1"/>
                </a:solidFill>
              </a:rPr>
              <a:t>función</a:t>
            </a:r>
            <a:r>
              <a:rPr lang="es-ES" sz="2000" dirty="0" smtClean="0">
                <a:solidFill>
                  <a:schemeClr val="tx1"/>
                </a:solidFill>
              </a:rPr>
              <a:t>.</a:t>
            </a:r>
          </a:p>
          <a:p>
            <a:pPr marL="285750" indent="-285750">
              <a:spcBef>
                <a:spcPts val="0"/>
              </a:spcBef>
              <a:spcAft>
                <a:spcPts val="800"/>
              </a:spcAft>
              <a:buFont typeface="Arial" panose="020B0604020202020204" pitchFamily="34" charset="0"/>
              <a:buChar char="•"/>
            </a:pPr>
            <a:endParaRPr lang="es-ES" sz="2000" dirty="0" smtClean="0">
              <a:solidFill>
                <a:schemeClr val="tx1"/>
              </a:solidFill>
            </a:endParaRPr>
          </a:p>
          <a:p>
            <a:pPr marL="285750" indent="-285750">
              <a:spcAft>
                <a:spcPts val="800"/>
              </a:spcAft>
              <a:buFont typeface="Arial" panose="020B0604020202020204" pitchFamily="34" charset="0"/>
              <a:buChar char="•"/>
            </a:pPr>
            <a:r>
              <a:rPr lang="es-ES" sz="2000" dirty="0">
                <a:solidFill>
                  <a:schemeClr val="tx1"/>
                </a:solidFill>
              </a:rPr>
              <a:t>Las entidades deben activar y registrar roles en el nuevo sistema de roles, además deben realizar cambios en sus sistemas para dejar de reportarlos por </a:t>
            </a:r>
            <a:r>
              <a:rPr lang="es-ES" sz="2000" dirty="0" smtClean="0">
                <a:solidFill>
                  <a:schemeClr val="tx1"/>
                </a:solidFill>
              </a:rPr>
              <a:t>SICVECA</a:t>
            </a:r>
          </a:p>
          <a:p>
            <a:pPr marL="285750" indent="-285750">
              <a:spcAft>
                <a:spcPts val="800"/>
              </a:spcAft>
              <a:buFont typeface="Arial" panose="020B0604020202020204" pitchFamily="34" charset="0"/>
              <a:buChar char="•"/>
            </a:pPr>
            <a:endParaRPr lang="es-ES" sz="2000" dirty="0" smtClean="0">
              <a:solidFill>
                <a:schemeClr val="tx1"/>
              </a:solidFill>
            </a:endParaRPr>
          </a:p>
          <a:p>
            <a:pPr marL="285750" indent="-285750">
              <a:spcAft>
                <a:spcPts val="800"/>
              </a:spcAft>
              <a:buFont typeface="Arial" panose="020B0604020202020204" pitchFamily="34" charset="0"/>
              <a:buChar char="•"/>
            </a:pPr>
            <a:r>
              <a:rPr lang="es-CR" sz="2000" dirty="0">
                <a:solidFill>
                  <a:srgbClr val="000000"/>
                </a:solidFill>
              </a:rPr>
              <a:t>El supervisado tendrá en todo momento visualización del expediente.</a:t>
            </a:r>
          </a:p>
          <a:p>
            <a:pPr marL="285750" indent="-285750">
              <a:spcAft>
                <a:spcPts val="800"/>
              </a:spcAft>
              <a:buFont typeface="Arial" panose="020B0604020202020204" pitchFamily="34" charset="0"/>
              <a:buChar char="•"/>
            </a:pPr>
            <a:endParaRPr lang="es-ES" sz="2000" dirty="0">
              <a:solidFill>
                <a:schemeClr val="tx1"/>
              </a:solidFill>
            </a:endParaRPr>
          </a:p>
          <a:p>
            <a:pPr marL="285750" indent="-285750">
              <a:spcBef>
                <a:spcPts val="0"/>
              </a:spcBef>
              <a:spcAft>
                <a:spcPts val="800"/>
              </a:spcAft>
              <a:buFont typeface="Arial" panose="020B0604020202020204" pitchFamily="34" charset="0"/>
              <a:buChar char="•"/>
            </a:pPr>
            <a:endParaRPr lang="es-ES" sz="2000" dirty="0" smtClean="0">
              <a:solidFill>
                <a:schemeClr val="tx1"/>
              </a:solidFill>
            </a:endParaRPr>
          </a:p>
          <a:p>
            <a:pPr>
              <a:spcBef>
                <a:spcPts val="0"/>
              </a:spcBef>
              <a:spcAft>
                <a:spcPts val="800"/>
              </a:spcAft>
            </a:pPr>
            <a:endParaRPr lang="es-ES" sz="2000" dirty="0">
              <a:solidFill>
                <a:schemeClr val="tx1"/>
              </a:solidFill>
            </a:endParaRPr>
          </a:p>
        </p:txBody>
      </p:sp>
    </p:spTree>
    <p:extLst>
      <p:ext uri="{BB962C8B-B14F-4D97-AF65-F5344CB8AC3E}">
        <p14:creationId xmlns:p14="http://schemas.microsoft.com/office/powerpoint/2010/main" val="75249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6212160"/>
          </a:xfrm>
        </p:spPr>
        <p:txBody>
          <a:bodyPr>
            <a:noAutofit/>
          </a:bodyPr>
          <a:lstStyle/>
          <a:p>
            <a:pPr algn="ctr"/>
            <a:r>
              <a:rPr lang="es-ES" sz="3600" dirty="0" smtClean="0"/>
              <a:t>Consultas</a:t>
            </a:r>
            <a:endParaRPr lang="es-CR" sz="3600" dirty="0"/>
          </a:p>
        </p:txBody>
      </p:sp>
    </p:spTree>
    <p:extLst>
      <p:ext uri="{BB962C8B-B14F-4D97-AF65-F5344CB8AC3E}">
        <p14:creationId xmlns:p14="http://schemas.microsoft.com/office/powerpoint/2010/main" val="373157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F40B41D-FD10-4A38-B39B-626510BD49B7}" type="slidenum">
              <a:rPr lang="en-US" smtClean="0">
                <a:solidFill>
                  <a:prstClr val="black">
                    <a:tint val="75000"/>
                  </a:prstClr>
                </a:solidFill>
              </a:rPr>
              <a:pPr/>
              <a:t>25</a:t>
            </a:fld>
            <a:endParaRPr lang="en-US">
              <a:solidFill>
                <a:prstClr val="black">
                  <a:tint val="75000"/>
                </a:prstClr>
              </a:solidFill>
            </a:endParaRPr>
          </a:p>
        </p:txBody>
      </p:sp>
      <p:sp>
        <p:nvSpPr>
          <p:cNvPr id="6" name="Marcador de texto 8"/>
          <p:cNvSpPr txBox="1">
            <a:spLocks/>
          </p:cNvSpPr>
          <p:nvPr/>
        </p:nvSpPr>
        <p:spPr>
          <a:xfrm>
            <a:off x="683568" y="2996952"/>
            <a:ext cx="7712752" cy="5376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es-CR" sz="3600" dirty="0">
                <a:solidFill>
                  <a:schemeClr val="tx2"/>
                </a:solidFill>
                <a:latin typeface="+mj-lt"/>
                <a:ea typeface="+mj-ea"/>
                <a:cs typeface="+mj-cs"/>
              </a:rPr>
              <a:t>Muchas gracias!</a:t>
            </a:r>
          </a:p>
        </p:txBody>
      </p:sp>
    </p:spTree>
    <p:extLst>
      <p:ext uri="{BB962C8B-B14F-4D97-AF65-F5344CB8AC3E}">
        <p14:creationId xmlns:p14="http://schemas.microsoft.com/office/powerpoint/2010/main" val="2148199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upo 106"/>
          <p:cNvGrpSpPr/>
          <p:nvPr/>
        </p:nvGrpSpPr>
        <p:grpSpPr>
          <a:xfrm>
            <a:off x="6156176" y="3703317"/>
            <a:ext cx="2540521" cy="1483467"/>
            <a:chOff x="7084193" y="2189619"/>
            <a:chExt cx="2540521" cy="1368273"/>
          </a:xfrm>
        </p:grpSpPr>
        <p:cxnSp>
          <p:nvCxnSpPr>
            <p:cNvPr id="118" name="Elbow Connector 14"/>
            <p:cNvCxnSpPr/>
            <p:nvPr/>
          </p:nvCxnSpPr>
          <p:spPr>
            <a:xfrm rot="16200000" flipH="1">
              <a:off x="6616760" y="2657052"/>
              <a:ext cx="1158768" cy="223902"/>
            </a:xfrm>
            <a:prstGeom prst="bentConnector3">
              <a:avLst>
                <a:gd name="adj1" fmla="val 10233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0" name="Rectangle 23"/>
            <p:cNvSpPr/>
            <p:nvPr/>
          </p:nvSpPr>
          <p:spPr>
            <a:xfrm>
              <a:off x="7273470" y="3188560"/>
              <a:ext cx="2351244" cy="369332"/>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Grupos vinculados</a:t>
              </a:r>
            </a:p>
          </p:txBody>
        </p:sp>
      </p:grpSp>
      <p:sp>
        <p:nvSpPr>
          <p:cNvPr id="81" name="Rectangle 23"/>
          <p:cNvSpPr/>
          <p:nvPr/>
        </p:nvSpPr>
        <p:spPr>
          <a:xfrm>
            <a:off x="2707306" y="2132856"/>
            <a:ext cx="2224734"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Registro y actualización de Roles Fase I</a:t>
            </a:r>
          </a:p>
        </p:txBody>
      </p:sp>
      <p:grpSp>
        <p:nvGrpSpPr>
          <p:cNvPr id="12" name="Grupo 11"/>
          <p:cNvGrpSpPr/>
          <p:nvPr/>
        </p:nvGrpSpPr>
        <p:grpSpPr>
          <a:xfrm>
            <a:off x="4230121" y="3713607"/>
            <a:ext cx="1953763" cy="1269189"/>
            <a:chOff x="3843088" y="6031260"/>
            <a:chExt cx="1953763" cy="1170632"/>
          </a:xfrm>
        </p:grpSpPr>
        <p:cxnSp>
          <p:nvCxnSpPr>
            <p:cNvPr id="123" name="Elbow Connector 14"/>
            <p:cNvCxnSpPr/>
            <p:nvPr/>
          </p:nvCxnSpPr>
          <p:spPr>
            <a:xfrm rot="16200000" flipH="1">
              <a:off x="3703574" y="6170774"/>
              <a:ext cx="484961" cy="205933"/>
            </a:xfrm>
            <a:prstGeom prst="bent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4" name="Rectangle 23"/>
            <p:cNvSpPr/>
            <p:nvPr/>
          </p:nvSpPr>
          <p:spPr>
            <a:xfrm>
              <a:off x="4030549" y="6350262"/>
              <a:ext cx="1766302" cy="851630"/>
            </a:xfrm>
            <a:prstGeom prst="rect">
              <a:avLst/>
            </a:prstGeom>
          </p:spPr>
          <p:txBody>
            <a:bodyPr wrap="square">
              <a:spAutoFit/>
            </a:bodyPr>
            <a:lstStyle/>
            <a:p>
              <a:r>
                <a:rPr lang="es-CR" b="1" dirty="0" smtClean="0">
                  <a:solidFill>
                    <a:schemeClr val="tx2">
                      <a:lumMod val="60000"/>
                      <a:lumOff val="40000"/>
                    </a:schemeClr>
                  </a:solidFill>
                  <a:latin typeface="Tw Cen MT Condensed" panose="020B0606020104020203" pitchFamily="34" charset="0"/>
                </a:rPr>
                <a:t>Autorización de prórrogas </a:t>
              </a:r>
              <a:r>
                <a:rPr lang="es-CR" b="1" dirty="0">
                  <a:solidFill>
                    <a:schemeClr val="tx2">
                      <a:lumMod val="60000"/>
                      <a:lumOff val="40000"/>
                    </a:schemeClr>
                  </a:solidFill>
                  <a:latin typeface="Tw Cen MT Condensed" panose="020B0606020104020203" pitchFamily="34" charset="0"/>
                </a:rPr>
                <a:t>de bienes adjudicados</a:t>
              </a:r>
            </a:p>
          </p:txBody>
        </p:sp>
      </p:grpSp>
      <p:sp>
        <p:nvSpPr>
          <p:cNvPr id="2" name="1 CuadroTexto"/>
          <p:cNvSpPr txBox="1"/>
          <p:nvPr/>
        </p:nvSpPr>
        <p:spPr>
          <a:xfrm>
            <a:off x="2839100" y="3709147"/>
            <a:ext cx="650756" cy="367057"/>
          </a:xfrm>
          <a:prstGeom prst="rect">
            <a:avLst/>
          </a:prstGeom>
          <a:noFill/>
        </p:spPr>
        <p:txBody>
          <a:bodyPr wrap="none" rtlCol="0">
            <a:spAutoFit/>
          </a:bodyPr>
          <a:lstStyle/>
          <a:p>
            <a:r>
              <a:rPr lang="es-CR" sz="1600" dirty="0" smtClean="0"/>
              <a:t>2016</a:t>
            </a:r>
            <a:endParaRPr lang="es-CR" sz="1600" dirty="0"/>
          </a:p>
        </p:txBody>
      </p:sp>
      <p:sp>
        <p:nvSpPr>
          <p:cNvPr id="83" name="82 CuadroTexto"/>
          <p:cNvSpPr txBox="1"/>
          <p:nvPr/>
        </p:nvSpPr>
        <p:spPr>
          <a:xfrm>
            <a:off x="6232618" y="3709147"/>
            <a:ext cx="643638" cy="367057"/>
          </a:xfrm>
          <a:prstGeom prst="rect">
            <a:avLst/>
          </a:prstGeom>
          <a:noFill/>
        </p:spPr>
        <p:txBody>
          <a:bodyPr wrap="none" rtlCol="0">
            <a:spAutoFit/>
          </a:bodyPr>
          <a:lstStyle/>
          <a:p>
            <a:r>
              <a:rPr lang="es-CR" sz="1600" dirty="0" smtClean="0"/>
              <a:t>2017</a:t>
            </a:r>
            <a:endParaRPr lang="es-CR" sz="1600" dirty="0"/>
          </a:p>
        </p:txBody>
      </p:sp>
      <p:grpSp>
        <p:nvGrpSpPr>
          <p:cNvPr id="14" name="Grupo 13"/>
          <p:cNvGrpSpPr/>
          <p:nvPr/>
        </p:nvGrpSpPr>
        <p:grpSpPr>
          <a:xfrm>
            <a:off x="6117783" y="1519849"/>
            <a:ext cx="3062729" cy="1887969"/>
            <a:chOff x="6398182" y="2003067"/>
            <a:chExt cx="3062729" cy="1610996"/>
          </a:xfrm>
        </p:grpSpPr>
        <p:sp>
          <p:nvSpPr>
            <p:cNvPr id="110" name="Rectangle 23"/>
            <p:cNvSpPr/>
            <p:nvPr/>
          </p:nvSpPr>
          <p:spPr>
            <a:xfrm>
              <a:off x="6548041" y="2003067"/>
              <a:ext cx="2912870" cy="787874"/>
            </a:xfrm>
            <a:prstGeom prst="rect">
              <a:avLst/>
            </a:prstGeom>
          </p:spPr>
          <p:txBody>
            <a:bodyPr wrap="square">
              <a:spAutoFit/>
            </a:bodyPr>
            <a:lstStyle/>
            <a:p>
              <a:r>
                <a:rPr lang="es-CR" b="1" dirty="0" smtClean="0">
                  <a:solidFill>
                    <a:schemeClr val="tx2">
                      <a:lumMod val="60000"/>
                      <a:lumOff val="40000"/>
                    </a:schemeClr>
                  </a:solidFill>
                  <a:latin typeface="Tw Cen MT Condensed" panose="020B0606020104020203" pitchFamily="34" charset="0"/>
                </a:rPr>
                <a:t>Aprobación de</a:t>
              </a:r>
              <a:r>
                <a:rPr lang="es-CR" b="1" dirty="0" smtClean="0">
                  <a:solidFill>
                    <a:schemeClr val="tx2">
                      <a:lumMod val="60000"/>
                      <a:lumOff val="40000"/>
                    </a:schemeClr>
                  </a:solidFill>
                  <a:latin typeface="Tw Cen MT Condensed" panose="020B0606020104020203" pitchFamily="34" charset="0"/>
                </a:rPr>
                <a:t> </a:t>
              </a:r>
              <a:r>
                <a:rPr lang="es-CR" b="1" dirty="0">
                  <a:solidFill>
                    <a:schemeClr val="tx2">
                      <a:lumMod val="60000"/>
                      <a:lumOff val="40000"/>
                    </a:schemeClr>
                  </a:solidFill>
                  <a:latin typeface="Tw Cen MT Condensed" panose="020B0606020104020203" pitchFamily="34" charset="0"/>
                </a:rPr>
                <a:t>préstamos afectados por el Art 117 Ley 1644</a:t>
              </a:r>
            </a:p>
            <a:p>
              <a:endParaRPr lang="es-CR" b="1" dirty="0">
                <a:solidFill>
                  <a:schemeClr val="tx2">
                    <a:lumMod val="60000"/>
                    <a:lumOff val="40000"/>
                  </a:schemeClr>
                </a:solidFill>
                <a:latin typeface="Tw Cen MT Condensed" panose="020B0606020104020203" pitchFamily="34" charset="0"/>
              </a:endParaRPr>
            </a:p>
          </p:txBody>
        </p:sp>
        <p:cxnSp>
          <p:nvCxnSpPr>
            <p:cNvPr id="111" name="Elbow Connector 14"/>
            <p:cNvCxnSpPr/>
            <p:nvPr/>
          </p:nvCxnSpPr>
          <p:spPr>
            <a:xfrm rot="5400000" flipH="1" flipV="1">
              <a:off x="5751695" y="2811768"/>
              <a:ext cx="1448782" cy="155807"/>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7" name="Grupo 16"/>
          <p:cNvGrpSpPr/>
          <p:nvPr/>
        </p:nvGrpSpPr>
        <p:grpSpPr>
          <a:xfrm>
            <a:off x="6999258" y="2360146"/>
            <a:ext cx="2207773" cy="879883"/>
            <a:chOff x="7387649" y="3100899"/>
            <a:chExt cx="2207773" cy="1119650"/>
          </a:xfrm>
        </p:grpSpPr>
        <p:cxnSp>
          <p:nvCxnSpPr>
            <p:cNvPr id="113" name="Elbow Connector 14"/>
            <p:cNvCxnSpPr/>
            <p:nvPr/>
          </p:nvCxnSpPr>
          <p:spPr>
            <a:xfrm rot="5400000" flipH="1" flipV="1">
              <a:off x="7040275" y="3687134"/>
              <a:ext cx="880789" cy="186041"/>
            </a:xfrm>
            <a:prstGeom prst="bentConnector3">
              <a:avLst>
                <a:gd name="adj1" fmla="val 99373"/>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2" name="Rectangle 23"/>
            <p:cNvSpPr/>
            <p:nvPr/>
          </p:nvSpPr>
          <p:spPr>
            <a:xfrm>
              <a:off x="7480671" y="3100899"/>
              <a:ext cx="2114751"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Registro y actualización de Roles</a:t>
              </a:r>
              <a:r>
                <a:rPr lang="es-CR" b="1" dirty="0" smtClean="0">
                  <a:solidFill>
                    <a:schemeClr val="tx2">
                      <a:lumMod val="60000"/>
                      <a:lumOff val="40000"/>
                    </a:schemeClr>
                  </a:solidFill>
                  <a:latin typeface="Tw Cen MT Condensed" panose="020B0606020104020203" pitchFamily="34" charset="0"/>
                </a:rPr>
                <a:t> </a:t>
              </a:r>
              <a:r>
                <a:rPr lang="es-CR" b="1" dirty="0">
                  <a:solidFill>
                    <a:schemeClr val="tx2">
                      <a:lumMod val="60000"/>
                      <a:lumOff val="40000"/>
                    </a:schemeClr>
                  </a:solidFill>
                  <a:latin typeface="Tw Cen MT Condensed" panose="020B0606020104020203" pitchFamily="34" charset="0"/>
                </a:rPr>
                <a:t>Fase II</a:t>
              </a:r>
            </a:p>
          </p:txBody>
        </p:sp>
      </p:grpSp>
      <p:grpSp>
        <p:nvGrpSpPr>
          <p:cNvPr id="121" name="Grupo 120"/>
          <p:cNvGrpSpPr/>
          <p:nvPr/>
        </p:nvGrpSpPr>
        <p:grpSpPr>
          <a:xfrm>
            <a:off x="7812360" y="3721289"/>
            <a:ext cx="1800200" cy="1227079"/>
            <a:chOff x="7932519" y="2686409"/>
            <a:chExt cx="1800200" cy="1293853"/>
          </a:xfrm>
        </p:grpSpPr>
        <p:cxnSp>
          <p:nvCxnSpPr>
            <p:cNvPr id="141" name="Elbow Connector 14"/>
            <p:cNvCxnSpPr/>
            <p:nvPr/>
          </p:nvCxnSpPr>
          <p:spPr>
            <a:xfrm rot="16200000" flipH="1">
              <a:off x="7781554" y="2837374"/>
              <a:ext cx="506684" cy="204753"/>
            </a:xfrm>
            <a:prstGeom prst="bent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43" name="Rectangle 23"/>
            <p:cNvSpPr/>
            <p:nvPr/>
          </p:nvSpPr>
          <p:spPr>
            <a:xfrm>
              <a:off x="8076535" y="3006687"/>
              <a:ext cx="1656184" cy="973575"/>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Grupos </a:t>
              </a:r>
              <a:r>
                <a:rPr lang="es-CR" b="1" dirty="0" smtClean="0">
                  <a:solidFill>
                    <a:schemeClr val="tx2">
                      <a:lumMod val="60000"/>
                      <a:lumOff val="40000"/>
                    </a:schemeClr>
                  </a:solidFill>
                  <a:latin typeface="Tw Cen MT Condensed" panose="020B0606020104020203" pitchFamily="34" charset="0"/>
                </a:rPr>
                <a:t>de</a:t>
              </a:r>
            </a:p>
            <a:p>
              <a:r>
                <a:rPr lang="es-CR" b="1" dirty="0" smtClean="0">
                  <a:solidFill>
                    <a:schemeClr val="tx2">
                      <a:lumMod val="60000"/>
                      <a:lumOff val="40000"/>
                    </a:schemeClr>
                  </a:solidFill>
                  <a:latin typeface="Tw Cen MT Condensed" panose="020B0606020104020203" pitchFamily="34" charset="0"/>
                </a:rPr>
                <a:t> interés </a:t>
              </a:r>
              <a:r>
                <a:rPr lang="es-CR" b="1" dirty="0">
                  <a:solidFill>
                    <a:schemeClr val="tx2">
                      <a:lumMod val="60000"/>
                      <a:lumOff val="40000"/>
                    </a:schemeClr>
                  </a:solidFill>
                  <a:latin typeface="Tw Cen MT Condensed" panose="020B0606020104020203" pitchFamily="34" charset="0"/>
                </a:rPr>
                <a:t>económico</a:t>
              </a:r>
            </a:p>
          </p:txBody>
        </p:sp>
      </p:grpSp>
      <p:grpSp>
        <p:nvGrpSpPr>
          <p:cNvPr id="55" name="Grupo 54"/>
          <p:cNvGrpSpPr/>
          <p:nvPr/>
        </p:nvGrpSpPr>
        <p:grpSpPr>
          <a:xfrm>
            <a:off x="161674" y="3238161"/>
            <a:ext cx="8730806" cy="414942"/>
            <a:chOff x="89666" y="4015066"/>
            <a:chExt cx="8730806" cy="382721"/>
          </a:xfrm>
        </p:grpSpPr>
        <p:sp>
          <p:nvSpPr>
            <p:cNvPr id="56" name="OTLSHAPE_TB_00000000000000000000000000000000_ScaleContainer"/>
            <p:cNvSpPr/>
            <p:nvPr>
              <p:custDataLst>
                <p:tags r:id="rId3"/>
              </p:custDataLst>
            </p:nvPr>
          </p:nvSpPr>
          <p:spPr>
            <a:xfrm>
              <a:off x="89666" y="4015066"/>
              <a:ext cx="8718819" cy="381000"/>
            </a:xfrm>
            <a:prstGeom prst="roundRect">
              <a:avLst>
                <a:gd name="adj" fmla="val 100000"/>
              </a:avLst>
            </a:prstGeom>
            <a:solidFill>
              <a:schemeClr val="accent1">
                <a:lumMod val="75000"/>
              </a:schemeClr>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OTLSHAPE_TB_00000000000000000000000000000000_ScaleContainer"/>
            <p:cNvSpPr/>
            <p:nvPr>
              <p:custDataLst>
                <p:tags r:id="rId4"/>
              </p:custDataLst>
            </p:nvPr>
          </p:nvSpPr>
          <p:spPr>
            <a:xfrm>
              <a:off x="90761" y="4016787"/>
              <a:ext cx="4304652" cy="381000"/>
            </a:xfrm>
            <a:prstGeom prst="roundRect">
              <a:avLst>
                <a:gd name="adj" fmla="val 100000"/>
              </a:avLst>
            </a:prstGeom>
            <a:solidFill>
              <a:srgbClr val="92D050"/>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nvGrpSpPr>
            <p:cNvPr id="62" name="Grupo 61"/>
            <p:cNvGrpSpPr/>
            <p:nvPr/>
          </p:nvGrpSpPr>
          <p:grpSpPr>
            <a:xfrm>
              <a:off x="109405" y="4031123"/>
              <a:ext cx="8711067" cy="333981"/>
              <a:chOff x="109405" y="4022156"/>
              <a:chExt cx="8711067" cy="333981"/>
            </a:xfrm>
          </p:grpSpPr>
          <p:sp>
            <p:nvSpPr>
              <p:cNvPr id="63" name="Rectángulo 62"/>
              <p:cNvSpPr/>
              <p:nvPr/>
            </p:nvSpPr>
            <p:spPr>
              <a:xfrm>
                <a:off x="2470464"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Ago</a:t>
                </a:r>
                <a:endParaRPr lang="es-CR" sz="1200" b="1" dirty="0"/>
              </a:p>
            </p:txBody>
          </p:sp>
          <p:sp>
            <p:nvSpPr>
              <p:cNvPr id="64" name="Rectángulo 63"/>
              <p:cNvSpPr/>
              <p:nvPr/>
            </p:nvSpPr>
            <p:spPr>
              <a:xfrm>
                <a:off x="3166028"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Oct</a:t>
                </a:r>
                <a:endParaRPr lang="es-CR" sz="1200" b="1" dirty="0"/>
              </a:p>
            </p:txBody>
          </p:sp>
          <p:cxnSp>
            <p:nvCxnSpPr>
              <p:cNvPr id="65" name="Conector recto 64"/>
              <p:cNvCxnSpPr/>
              <p:nvPr/>
            </p:nvCxnSpPr>
            <p:spPr>
              <a:xfrm>
                <a:off x="3686650"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6" name="Conector recto 65"/>
              <p:cNvCxnSpPr/>
              <p:nvPr/>
            </p:nvCxnSpPr>
            <p:spPr>
              <a:xfrm>
                <a:off x="4386941" y="4077072"/>
                <a:ext cx="0" cy="21602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7" name="Rectángulo 66"/>
              <p:cNvSpPr/>
              <p:nvPr/>
            </p:nvSpPr>
            <p:spPr>
              <a:xfrm>
                <a:off x="467544" y="4024467"/>
                <a:ext cx="443280"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Feb</a:t>
                </a:r>
                <a:endParaRPr lang="es-CR" sz="1200" b="1" dirty="0"/>
              </a:p>
            </p:txBody>
          </p:sp>
          <p:sp>
            <p:nvSpPr>
              <p:cNvPr id="68" name="Rectángulo 67"/>
              <p:cNvSpPr/>
              <p:nvPr/>
            </p:nvSpPr>
            <p:spPr>
              <a:xfrm>
                <a:off x="717041"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a:t>M</a:t>
                </a:r>
                <a:r>
                  <a:rPr lang="es-CR" sz="1200" b="1" dirty="0" smtClean="0"/>
                  <a:t>ar</a:t>
                </a:r>
                <a:endParaRPr lang="es-CR" sz="1200" b="1" dirty="0"/>
              </a:p>
            </p:txBody>
          </p:sp>
          <p:sp>
            <p:nvSpPr>
              <p:cNvPr id="69" name="Rectángulo 68"/>
              <p:cNvSpPr/>
              <p:nvPr/>
            </p:nvSpPr>
            <p:spPr>
              <a:xfrm>
                <a:off x="1079540"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Abr</a:t>
                </a:r>
                <a:endParaRPr lang="es-CR" sz="1200" b="1" dirty="0"/>
              </a:p>
            </p:txBody>
          </p:sp>
          <p:sp>
            <p:nvSpPr>
              <p:cNvPr id="70" name="Rectángulo 69"/>
              <p:cNvSpPr/>
              <p:nvPr/>
            </p:nvSpPr>
            <p:spPr>
              <a:xfrm>
                <a:off x="1465705"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May</a:t>
                </a:r>
                <a:endParaRPr lang="es-CR" sz="1200" b="1" dirty="0"/>
              </a:p>
            </p:txBody>
          </p:sp>
          <p:sp>
            <p:nvSpPr>
              <p:cNvPr id="71" name="Rectángulo 70"/>
              <p:cNvSpPr/>
              <p:nvPr/>
            </p:nvSpPr>
            <p:spPr>
              <a:xfrm>
                <a:off x="1826176"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Jun</a:t>
                </a:r>
                <a:endParaRPr lang="es-CR" sz="1200" b="1" dirty="0"/>
              </a:p>
            </p:txBody>
          </p:sp>
          <p:sp>
            <p:nvSpPr>
              <p:cNvPr id="72" name="Rectángulo 71"/>
              <p:cNvSpPr/>
              <p:nvPr/>
            </p:nvSpPr>
            <p:spPr>
              <a:xfrm>
                <a:off x="2822519"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Set</a:t>
                </a:r>
                <a:endParaRPr lang="es-CR" sz="1200" b="1" dirty="0"/>
              </a:p>
            </p:txBody>
          </p:sp>
          <p:sp>
            <p:nvSpPr>
              <p:cNvPr id="73" name="Rectángulo 72"/>
              <p:cNvSpPr/>
              <p:nvPr/>
            </p:nvSpPr>
            <p:spPr>
              <a:xfrm>
                <a:off x="3509537"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Nov</a:t>
                </a:r>
                <a:endParaRPr lang="es-CR" sz="1200" b="1" dirty="0"/>
              </a:p>
            </p:txBody>
          </p:sp>
          <p:sp>
            <p:nvSpPr>
              <p:cNvPr id="74" name="Rectángulo 73"/>
              <p:cNvSpPr/>
              <p:nvPr/>
            </p:nvSpPr>
            <p:spPr>
              <a:xfrm>
                <a:off x="3861593"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Dic</a:t>
                </a:r>
                <a:endParaRPr lang="es-CR" sz="1200" b="1" dirty="0"/>
              </a:p>
            </p:txBody>
          </p:sp>
          <p:sp>
            <p:nvSpPr>
              <p:cNvPr id="75" name="Rectángulo 74"/>
              <p:cNvSpPr/>
              <p:nvPr/>
            </p:nvSpPr>
            <p:spPr>
              <a:xfrm>
                <a:off x="2126955"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Jul</a:t>
                </a:r>
                <a:endParaRPr lang="es-CR" sz="1200" b="1" dirty="0"/>
              </a:p>
            </p:txBody>
          </p:sp>
          <p:cxnSp>
            <p:nvCxnSpPr>
              <p:cNvPr id="76" name="Conector recto 75"/>
              <p:cNvCxnSpPr/>
              <p:nvPr/>
            </p:nvCxnSpPr>
            <p:spPr>
              <a:xfrm>
                <a:off x="869048"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7" name="Conector recto 76"/>
              <p:cNvCxnSpPr/>
              <p:nvPr/>
            </p:nvCxnSpPr>
            <p:spPr>
              <a:xfrm>
                <a:off x="1609860"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4" name="Conector recto 83"/>
              <p:cNvCxnSpPr/>
              <p:nvPr/>
            </p:nvCxnSpPr>
            <p:spPr>
              <a:xfrm>
                <a:off x="201991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5" name="Conector recto 84"/>
              <p:cNvCxnSpPr/>
              <p:nvPr/>
            </p:nvCxnSpPr>
            <p:spPr>
              <a:xfrm>
                <a:off x="233068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6" name="Conector recto 85"/>
              <p:cNvCxnSpPr/>
              <p:nvPr/>
            </p:nvCxnSpPr>
            <p:spPr>
              <a:xfrm>
                <a:off x="2623622"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7" name="Conector recto 86"/>
              <p:cNvCxnSpPr/>
              <p:nvPr/>
            </p:nvCxnSpPr>
            <p:spPr>
              <a:xfrm>
                <a:off x="300075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8" name="Conector recto 87"/>
              <p:cNvCxnSpPr/>
              <p:nvPr/>
            </p:nvCxnSpPr>
            <p:spPr>
              <a:xfrm>
                <a:off x="3343702"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9" name="Conector recto 88"/>
              <p:cNvCxnSpPr/>
              <p:nvPr/>
            </p:nvCxnSpPr>
            <p:spPr>
              <a:xfrm>
                <a:off x="4045278"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91" name="Conector recto 90"/>
              <p:cNvCxnSpPr/>
              <p:nvPr/>
            </p:nvCxnSpPr>
            <p:spPr>
              <a:xfrm>
                <a:off x="51027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92" name="Conector recto 91"/>
              <p:cNvCxnSpPr/>
              <p:nvPr/>
            </p:nvCxnSpPr>
            <p:spPr>
              <a:xfrm>
                <a:off x="1245263"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93" name="Rectángulo 92"/>
              <p:cNvSpPr/>
              <p:nvPr/>
            </p:nvSpPr>
            <p:spPr>
              <a:xfrm>
                <a:off x="109405" y="4024467"/>
                <a:ext cx="430147"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Ene</a:t>
                </a:r>
                <a:endParaRPr lang="es-CR" sz="1200" b="1" dirty="0"/>
              </a:p>
            </p:txBody>
          </p:sp>
          <p:sp>
            <p:nvSpPr>
              <p:cNvPr id="95" name="Rectángulo 94"/>
              <p:cNvSpPr/>
              <p:nvPr/>
            </p:nvSpPr>
            <p:spPr>
              <a:xfrm>
                <a:off x="4377343" y="4022156"/>
                <a:ext cx="430147"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Ene</a:t>
                </a:r>
                <a:endParaRPr lang="es-CR" sz="1200" b="1" dirty="0"/>
              </a:p>
            </p:txBody>
          </p:sp>
          <p:sp>
            <p:nvSpPr>
              <p:cNvPr id="96" name="Rectángulo 95"/>
              <p:cNvSpPr/>
              <p:nvPr/>
            </p:nvSpPr>
            <p:spPr>
              <a:xfrm>
                <a:off x="4735482" y="4022156"/>
                <a:ext cx="443280"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Feb</a:t>
                </a:r>
                <a:endParaRPr lang="es-CR" sz="1200" b="1" dirty="0"/>
              </a:p>
            </p:txBody>
          </p:sp>
          <p:sp>
            <p:nvSpPr>
              <p:cNvPr id="97" name="Rectángulo 96"/>
              <p:cNvSpPr/>
              <p:nvPr/>
            </p:nvSpPr>
            <p:spPr>
              <a:xfrm>
                <a:off x="4984979"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a:t>M</a:t>
                </a:r>
                <a:r>
                  <a:rPr lang="es-CR" sz="1200" b="1" dirty="0" smtClean="0"/>
                  <a:t>ar</a:t>
                </a:r>
                <a:endParaRPr lang="es-CR" sz="1200" b="1" dirty="0"/>
              </a:p>
            </p:txBody>
          </p:sp>
          <p:sp>
            <p:nvSpPr>
              <p:cNvPr id="98" name="Rectángulo 97"/>
              <p:cNvSpPr/>
              <p:nvPr/>
            </p:nvSpPr>
            <p:spPr>
              <a:xfrm>
                <a:off x="5347478"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Abr</a:t>
                </a:r>
                <a:endParaRPr lang="es-CR" sz="1200" b="1" dirty="0"/>
              </a:p>
            </p:txBody>
          </p:sp>
          <p:sp>
            <p:nvSpPr>
              <p:cNvPr id="99" name="Rectángulo 98"/>
              <p:cNvSpPr/>
              <p:nvPr/>
            </p:nvSpPr>
            <p:spPr>
              <a:xfrm>
                <a:off x="5733643"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May</a:t>
                </a:r>
                <a:endParaRPr lang="es-CR" sz="1200" b="1" dirty="0"/>
              </a:p>
            </p:txBody>
          </p:sp>
          <p:sp>
            <p:nvSpPr>
              <p:cNvPr id="100" name="Rectángulo 99"/>
              <p:cNvSpPr/>
              <p:nvPr/>
            </p:nvSpPr>
            <p:spPr>
              <a:xfrm>
                <a:off x="6094114"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Jun</a:t>
                </a:r>
                <a:endParaRPr lang="es-CR" sz="1200" b="1" dirty="0"/>
              </a:p>
            </p:txBody>
          </p:sp>
          <p:sp>
            <p:nvSpPr>
              <p:cNvPr id="101" name="Rectángulo 100"/>
              <p:cNvSpPr/>
              <p:nvPr/>
            </p:nvSpPr>
            <p:spPr>
              <a:xfrm>
                <a:off x="6738402"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Ago</a:t>
                </a:r>
                <a:endParaRPr lang="es-CR" sz="1200" b="1" dirty="0"/>
              </a:p>
            </p:txBody>
          </p:sp>
          <p:sp>
            <p:nvSpPr>
              <p:cNvPr id="102" name="Rectángulo 101"/>
              <p:cNvSpPr/>
              <p:nvPr/>
            </p:nvSpPr>
            <p:spPr>
              <a:xfrm>
                <a:off x="7090457"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Set</a:t>
                </a:r>
                <a:endParaRPr lang="es-CR" sz="1200" b="1" dirty="0"/>
              </a:p>
            </p:txBody>
          </p:sp>
          <p:sp>
            <p:nvSpPr>
              <p:cNvPr id="103" name="Rectángulo 102"/>
              <p:cNvSpPr/>
              <p:nvPr/>
            </p:nvSpPr>
            <p:spPr>
              <a:xfrm>
                <a:off x="7433966"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Oct</a:t>
                </a:r>
                <a:endParaRPr lang="es-CR" sz="1200" b="1" dirty="0"/>
              </a:p>
            </p:txBody>
          </p:sp>
          <p:sp>
            <p:nvSpPr>
              <p:cNvPr id="108" name="Rectángulo 107"/>
              <p:cNvSpPr/>
              <p:nvPr/>
            </p:nvSpPr>
            <p:spPr>
              <a:xfrm>
                <a:off x="7777475"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Nov</a:t>
                </a:r>
                <a:endParaRPr lang="es-CR" sz="1200" b="1" dirty="0"/>
              </a:p>
            </p:txBody>
          </p:sp>
          <p:sp>
            <p:nvSpPr>
              <p:cNvPr id="109" name="Rectángulo 108"/>
              <p:cNvSpPr/>
              <p:nvPr/>
            </p:nvSpPr>
            <p:spPr>
              <a:xfrm>
                <a:off x="8129531"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Dic</a:t>
                </a:r>
                <a:endParaRPr lang="es-CR" sz="1200" b="1" dirty="0"/>
              </a:p>
            </p:txBody>
          </p:sp>
          <p:sp>
            <p:nvSpPr>
              <p:cNvPr id="115" name="Rectángulo 114"/>
              <p:cNvSpPr/>
              <p:nvPr/>
            </p:nvSpPr>
            <p:spPr>
              <a:xfrm>
                <a:off x="6394893"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Jul</a:t>
                </a:r>
                <a:endParaRPr lang="es-CR" sz="1200" b="1" dirty="0"/>
              </a:p>
            </p:txBody>
          </p:sp>
          <p:cxnSp>
            <p:nvCxnSpPr>
              <p:cNvPr id="116" name="Conector recto 115"/>
              <p:cNvCxnSpPr/>
              <p:nvPr/>
            </p:nvCxnSpPr>
            <p:spPr>
              <a:xfrm>
                <a:off x="5136986"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17" name="Conector recto 116"/>
              <p:cNvCxnSpPr/>
              <p:nvPr/>
            </p:nvCxnSpPr>
            <p:spPr>
              <a:xfrm>
                <a:off x="5877798"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6" name="Conector recto 125"/>
              <p:cNvCxnSpPr/>
              <p:nvPr/>
            </p:nvCxnSpPr>
            <p:spPr>
              <a:xfrm>
                <a:off x="628785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7" name="Conector recto 126"/>
              <p:cNvCxnSpPr/>
              <p:nvPr/>
            </p:nvCxnSpPr>
            <p:spPr>
              <a:xfrm>
                <a:off x="659862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8" name="Conector recto 127"/>
              <p:cNvCxnSpPr/>
              <p:nvPr/>
            </p:nvCxnSpPr>
            <p:spPr>
              <a:xfrm>
                <a:off x="6891560"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9" name="Conector recto 128"/>
              <p:cNvCxnSpPr/>
              <p:nvPr/>
            </p:nvCxnSpPr>
            <p:spPr>
              <a:xfrm>
                <a:off x="726869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0" name="Conector recto 129"/>
              <p:cNvCxnSpPr/>
              <p:nvPr/>
            </p:nvCxnSpPr>
            <p:spPr>
              <a:xfrm>
                <a:off x="7611640"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1" name="Conector recto 130"/>
              <p:cNvCxnSpPr/>
              <p:nvPr/>
            </p:nvCxnSpPr>
            <p:spPr>
              <a:xfrm>
                <a:off x="7954588"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2" name="Conector recto 131"/>
              <p:cNvCxnSpPr/>
              <p:nvPr/>
            </p:nvCxnSpPr>
            <p:spPr>
              <a:xfrm>
                <a:off x="8313216"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3" name="Conector recto 132"/>
              <p:cNvCxnSpPr/>
              <p:nvPr/>
            </p:nvCxnSpPr>
            <p:spPr>
              <a:xfrm>
                <a:off x="477821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4" name="Conector recto 133"/>
              <p:cNvCxnSpPr/>
              <p:nvPr/>
            </p:nvCxnSpPr>
            <p:spPr>
              <a:xfrm>
                <a:off x="5513201"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38" name="Grupo 137"/>
          <p:cNvGrpSpPr/>
          <p:nvPr/>
        </p:nvGrpSpPr>
        <p:grpSpPr>
          <a:xfrm>
            <a:off x="2378357" y="3820709"/>
            <a:ext cx="321435" cy="390477"/>
            <a:chOff x="1292783" y="5949280"/>
            <a:chExt cx="321435" cy="360155"/>
          </a:xfrm>
        </p:grpSpPr>
        <p:sp>
          <p:nvSpPr>
            <p:cNvPr id="139" name="OTLSHAPE_TB_00000000000000000000000000000000_TodayMarkerShape"/>
            <p:cNvSpPr/>
            <p:nvPr>
              <p:custDataLst>
                <p:tags r:id="rId1"/>
              </p:custDataLst>
            </p:nvPr>
          </p:nvSpPr>
          <p:spPr>
            <a:xfrm>
              <a:off x="1403648" y="594928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0" name="OTLSHAPE_TB_00000000000000000000000000000000_TodayMarkerText"/>
            <p:cNvSpPr txBox="1"/>
            <p:nvPr>
              <p:custDataLst>
                <p:tags r:id="rId2"/>
              </p:custDataLst>
            </p:nvPr>
          </p:nvSpPr>
          <p:spPr>
            <a:xfrm>
              <a:off x="1292783" y="6063214"/>
              <a:ext cx="321435" cy="246221"/>
            </a:xfrm>
            <a:prstGeom prst="rect">
              <a:avLst/>
            </a:prstGeom>
            <a:noFill/>
          </p:spPr>
          <p:txBody>
            <a:bodyPr vert="horz" wrap="none" lIns="0" tIns="0" rIns="0" bIns="0" rtlCol="0" anchor="ctr" anchorCtr="0">
              <a:spAutoFit/>
            </a:bodyPr>
            <a:lstStyle/>
            <a:p>
              <a:pPr algn="ctr"/>
              <a:r>
                <a:rPr lang="es-CR" sz="1600" spc="-20" dirty="0" smtClean="0">
                  <a:solidFill>
                    <a:schemeClr val="dk1"/>
                  </a:solidFill>
                  <a:latin typeface="Calibri" panose="020F0502020204030204" pitchFamily="34" charset="0"/>
                </a:rPr>
                <a:t>Hoy</a:t>
              </a:r>
              <a:endParaRPr lang="es-CR" sz="1600" spc="-20" dirty="0">
                <a:solidFill>
                  <a:schemeClr val="dk1"/>
                </a:solidFill>
                <a:latin typeface="Calibri" panose="020F0502020204030204" pitchFamily="34" charset="0"/>
              </a:endParaRPr>
            </a:p>
          </p:txBody>
        </p:sp>
      </p:grpSp>
      <p:sp>
        <p:nvSpPr>
          <p:cNvPr id="158" name="Título 1"/>
          <p:cNvSpPr txBox="1">
            <a:spLocks/>
          </p:cNvSpPr>
          <p:nvPr/>
        </p:nvSpPr>
        <p:spPr>
          <a:xfrm>
            <a:off x="323528" y="332656"/>
            <a:ext cx="8209957" cy="6914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CR" sz="3600" dirty="0" smtClean="0"/>
              <a:t>Alcance del proyecto 2016-2017</a:t>
            </a:r>
            <a:endParaRPr lang="es-CR" sz="3600" dirty="0"/>
          </a:p>
        </p:txBody>
      </p:sp>
      <p:sp>
        <p:nvSpPr>
          <p:cNvPr id="162" name="CuadroTexto 161"/>
          <p:cNvSpPr txBox="1"/>
          <p:nvPr/>
        </p:nvSpPr>
        <p:spPr>
          <a:xfrm>
            <a:off x="611560" y="5489937"/>
            <a:ext cx="8080623" cy="1323439"/>
          </a:xfrm>
          <a:prstGeom prst="rect">
            <a:avLst/>
          </a:prstGeom>
          <a:noFill/>
        </p:spPr>
        <p:txBody>
          <a:bodyPr wrap="square" rtlCol="0">
            <a:spAutoFit/>
          </a:bodyPr>
          <a:lstStyle/>
          <a:p>
            <a:r>
              <a:rPr lang="es-CR" sz="1600" dirty="0" smtClean="0">
                <a:latin typeface="Calibri Light" panose="020F0302020204030204" pitchFamily="34" charset="0"/>
              </a:rPr>
              <a:t>Este servicio consiste </a:t>
            </a:r>
            <a:r>
              <a:rPr lang="es-CR" sz="1600" dirty="0">
                <a:latin typeface="Calibri Light" panose="020F0302020204030204" pitchFamily="34" charset="0"/>
              </a:rPr>
              <a:t>en </a:t>
            </a:r>
            <a:r>
              <a:rPr lang="es-CR" sz="1600" dirty="0" smtClean="0">
                <a:latin typeface="Calibri Light" panose="020F0302020204030204" pitchFamily="34" charset="0"/>
              </a:rPr>
              <a:t>una solución tecnológica </a:t>
            </a:r>
            <a:r>
              <a:rPr lang="es-CR" sz="1600" dirty="0">
                <a:latin typeface="Calibri Light" panose="020F0302020204030204" pitchFamily="34" charset="0"/>
              </a:rPr>
              <a:t>que </a:t>
            </a:r>
            <a:r>
              <a:rPr lang="es-CR" sz="1600" dirty="0" smtClean="0">
                <a:latin typeface="Calibri Light" panose="020F0302020204030204" pitchFamily="34" charset="0"/>
              </a:rPr>
              <a:t>permite </a:t>
            </a:r>
            <a:r>
              <a:rPr lang="es-CR" sz="1600" dirty="0">
                <a:latin typeface="Calibri Light" panose="020F0302020204030204" pitchFamily="34" charset="0"/>
              </a:rPr>
              <a:t>a las </a:t>
            </a:r>
            <a:r>
              <a:rPr lang="es-CR" sz="1600" dirty="0" smtClean="0">
                <a:latin typeface="Calibri Light" panose="020F0302020204030204" pitchFamily="34" charset="0"/>
              </a:rPr>
              <a:t>entidades supervisadas y fiscalizadas por la SUGEF </a:t>
            </a:r>
            <a:r>
              <a:rPr lang="es-CR" sz="1600" b="1" dirty="0" smtClean="0">
                <a:latin typeface="Calibri Light" panose="020F0302020204030204" pitchFamily="34" charset="0"/>
              </a:rPr>
              <a:t>la </a:t>
            </a:r>
            <a:r>
              <a:rPr lang="es-CR" sz="1600" b="1" dirty="0">
                <a:latin typeface="Calibri Light" panose="020F0302020204030204" pitchFamily="34" charset="0"/>
              </a:rPr>
              <a:t>revelación de información de los roles </a:t>
            </a:r>
            <a:r>
              <a:rPr lang="es-CR" sz="1600" dirty="0">
                <a:latin typeface="Calibri Light" panose="020F0302020204030204" pitchFamily="34" charset="0"/>
              </a:rPr>
              <a:t>según función de acuerdo a la </a:t>
            </a:r>
            <a:r>
              <a:rPr lang="es-CR" sz="1600" dirty="0" smtClean="0">
                <a:latin typeface="Calibri Light" panose="020F0302020204030204" pitchFamily="34" charset="0"/>
              </a:rPr>
              <a:t>normativa. </a:t>
            </a:r>
            <a:r>
              <a:rPr lang="es-CR" sz="1600" dirty="0">
                <a:latin typeface="Calibri Light" panose="020F0302020204030204" pitchFamily="34" charset="0"/>
              </a:rPr>
              <a:t>La aplicación tecnológica estará incluida como un servicio en la plataforma </a:t>
            </a:r>
            <a:r>
              <a:rPr lang="es-CR" sz="1600" dirty="0">
                <a:latin typeface="Calibri Light" panose="020F0302020204030204" pitchFamily="34" charset="0"/>
                <a:hlinkClick r:id="rId6" action="ppaction://hlinksldjump"/>
              </a:rPr>
              <a:t>SUGEF DIRECTO</a:t>
            </a:r>
            <a:r>
              <a:rPr lang="es-CR" sz="1600" dirty="0">
                <a:latin typeface="Calibri Light" panose="020F0302020204030204" pitchFamily="34" charset="0"/>
              </a:rPr>
              <a:t>.</a:t>
            </a:r>
          </a:p>
          <a:p>
            <a:endParaRPr lang="es-CR" sz="1600" dirty="0">
              <a:latin typeface="Calibri Light" panose="020F0302020204030204" pitchFamily="34" charset="0"/>
            </a:endParaRPr>
          </a:p>
        </p:txBody>
      </p:sp>
      <p:sp>
        <p:nvSpPr>
          <p:cNvPr id="33" name="Flecha abajo 32"/>
          <p:cNvSpPr/>
          <p:nvPr/>
        </p:nvSpPr>
        <p:spPr>
          <a:xfrm>
            <a:off x="3281860" y="1510161"/>
            <a:ext cx="553007" cy="65205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cxnSp>
        <p:nvCxnSpPr>
          <p:cNvPr id="4" name="3 Conector recto de flecha"/>
          <p:cNvCxnSpPr/>
          <p:nvPr/>
        </p:nvCxnSpPr>
        <p:spPr>
          <a:xfrm flipV="1">
            <a:off x="3927015" y="2780928"/>
            <a:ext cx="0" cy="42048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0" name="89 Conector recto de flecha"/>
          <p:cNvCxnSpPr/>
          <p:nvPr/>
        </p:nvCxnSpPr>
        <p:spPr>
          <a:xfrm flipV="1">
            <a:off x="3275856" y="2780928"/>
            <a:ext cx="0" cy="42048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4" name="93 Conector recto de flecha"/>
          <p:cNvCxnSpPr/>
          <p:nvPr/>
        </p:nvCxnSpPr>
        <p:spPr>
          <a:xfrm flipH="1">
            <a:off x="3275856" y="2780928"/>
            <a:ext cx="657745" cy="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04" name="Rectangle 23"/>
          <p:cNvSpPr/>
          <p:nvPr/>
        </p:nvSpPr>
        <p:spPr>
          <a:xfrm>
            <a:off x="1715990" y="1484784"/>
            <a:ext cx="1565870" cy="369332"/>
          </a:xfrm>
          <a:prstGeom prst="rect">
            <a:avLst/>
          </a:prstGeom>
        </p:spPr>
        <p:txBody>
          <a:bodyPr wrap="square">
            <a:spAutoFit/>
          </a:bodyPr>
          <a:lstStyle/>
          <a:p>
            <a:r>
              <a:rPr lang="es-CR" b="1" dirty="0" smtClean="0">
                <a:solidFill>
                  <a:schemeClr val="tx2">
                    <a:lumMod val="60000"/>
                    <a:lumOff val="40000"/>
                  </a:schemeClr>
                </a:solidFill>
                <a:latin typeface="Tw Cen MT Condensed" panose="020B0606020104020203" pitchFamily="34" charset="0"/>
              </a:rPr>
              <a:t>SUGEF Directo</a:t>
            </a:r>
            <a:endParaRPr lang="es-CR" b="1" dirty="0">
              <a:solidFill>
                <a:schemeClr val="tx2">
                  <a:lumMod val="60000"/>
                  <a:lumOff val="40000"/>
                </a:schemeClr>
              </a:solidFill>
              <a:latin typeface="Tw Cen MT Condensed" panose="020B0606020104020203" pitchFamily="34" charset="0"/>
            </a:endParaRPr>
          </a:p>
        </p:txBody>
      </p:sp>
      <p:cxnSp>
        <p:nvCxnSpPr>
          <p:cNvPr id="30" name="29 Conector angular"/>
          <p:cNvCxnSpPr>
            <a:stCxn id="69" idx="0"/>
            <a:endCxn id="104" idx="1"/>
          </p:cNvCxnSpPr>
          <p:nvPr/>
        </p:nvCxnSpPr>
        <p:spPr>
          <a:xfrm rot="5400000" flipH="1" flipV="1">
            <a:off x="812191" y="2354278"/>
            <a:ext cx="1588626" cy="21897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35 Conector recto de flecha"/>
          <p:cNvCxnSpPr/>
          <p:nvPr/>
        </p:nvCxnSpPr>
        <p:spPr>
          <a:xfrm flipV="1">
            <a:off x="3583506" y="2669528"/>
            <a:ext cx="0" cy="11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25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7147" y="332656"/>
            <a:ext cx="8229600" cy="576064"/>
          </a:xfrm>
          <a:noFill/>
          <a:ln w="9525">
            <a:noFill/>
            <a:miter lim="800000"/>
            <a:headEnd/>
            <a:tailEnd/>
          </a:ln>
        </p:spPr>
        <p:txBody>
          <a:bodyPr vert="horz" wrap="square" lIns="91440" tIns="45720" rIns="91440" bIns="45720" numCol="1" anchor="b" anchorCtr="0" compatLnSpc="1">
            <a:prstTxWarp prst="textNoShape">
              <a:avLst/>
            </a:prstTxWarp>
            <a:normAutofit/>
          </a:bodyPr>
          <a:lstStyle/>
          <a:p>
            <a:r>
              <a:rPr lang="es-CR" sz="3000" dirty="0" smtClean="0"/>
              <a:t>SUGEF Directo (externo)</a:t>
            </a:r>
            <a:endParaRPr lang="es-CR" sz="3000" dirty="0"/>
          </a:p>
        </p:txBody>
      </p:sp>
      <p:sp>
        <p:nvSpPr>
          <p:cNvPr id="3" name="Content Placeholder 2"/>
          <p:cNvSpPr>
            <a:spLocks noGrp="1"/>
          </p:cNvSpPr>
          <p:nvPr>
            <p:ph idx="1"/>
          </p:nvPr>
        </p:nvSpPr>
        <p:spPr>
          <a:xfrm>
            <a:off x="37455" y="1284412"/>
            <a:ext cx="2456069" cy="4343400"/>
          </a:xfrm>
        </p:spPr>
        <p:txBody>
          <a:bodyPr>
            <a:normAutofit/>
          </a:bodyPr>
          <a:lstStyle/>
          <a:p>
            <a:r>
              <a:rPr lang="es-CR" sz="1600" i="1" dirty="0" smtClean="0">
                <a:solidFill>
                  <a:schemeClr val="tx2">
                    <a:lumMod val="75000"/>
                  </a:schemeClr>
                </a:solidFill>
                <a:latin typeface="Calibri Light" panose="020F0302020204030204" pitchFamily="34" charset="0"/>
              </a:rPr>
              <a:t>Mecanismo de ingreso para las entidades externas </a:t>
            </a:r>
          </a:p>
          <a:p>
            <a:r>
              <a:rPr lang="es-CR" sz="1600" i="1" dirty="0" smtClean="0">
                <a:solidFill>
                  <a:schemeClr val="tx2">
                    <a:lumMod val="75000"/>
                  </a:schemeClr>
                </a:solidFill>
                <a:latin typeface="Calibri Light" panose="020F0302020204030204" pitchFamily="34" charset="0"/>
              </a:rPr>
              <a:t>Requiere certificado digital</a:t>
            </a:r>
          </a:p>
          <a:p>
            <a:r>
              <a:rPr lang="es-CR" sz="1600" i="1" dirty="0" smtClean="0">
                <a:solidFill>
                  <a:schemeClr val="tx2">
                    <a:lumMod val="75000"/>
                  </a:schemeClr>
                </a:solidFill>
                <a:latin typeface="Calibri Light" panose="020F0302020204030204" pitchFamily="34" charset="0"/>
              </a:rPr>
              <a:t>Sistemas habilitados:</a:t>
            </a:r>
          </a:p>
          <a:p>
            <a:pPr lvl="1"/>
            <a:r>
              <a:rPr lang="es-CR" sz="1200" i="1" dirty="0" smtClean="0">
                <a:solidFill>
                  <a:schemeClr val="tx2">
                    <a:lumMod val="75000"/>
                  </a:schemeClr>
                </a:solidFill>
                <a:latin typeface="Calibri Light" panose="020F0302020204030204" pitchFamily="34" charset="0"/>
              </a:rPr>
              <a:t>Inicio</a:t>
            </a:r>
          </a:p>
          <a:p>
            <a:pPr lvl="1"/>
            <a:r>
              <a:rPr lang="es-CR" sz="1200" i="1" dirty="0" smtClean="0">
                <a:solidFill>
                  <a:schemeClr val="tx2">
                    <a:lumMod val="75000"/>
                  </a:schemeClr>
                </a:solidFill>
                <a:latin typeface="Calibri Light" panose="020F0302020204030204" pitchFamily="34" charset="0"/>
              </a:rPr>
              <a:t>Seguridad</a:t>
            </a:r>
          </a:p>
          <a:p>
            <a:pPr lvl="1"/>
            <a:r>
              <a:rPr lang="es-CR" sz="1200" b="1" i="1" u="sng" dirty="0" smtClean="0">
                <a:solidFill>
                  <a:schemeClr val="tx2">
                    <a:lumMod val="75000"/>
                  </a:schemeClr>
                </a:solidFill>
                <a:latin typeface="Calibri Light" panose="020F0302020204030204" pitchFamily="34" charset="0"/>
              </a:rPr>
              <a:t>Trámites</a:t>
            </a:r>
          </a:p>
          <a:p>
            <a:pPr lvl="2"/>
            <a:r>
              <a:rPr lang="es-CR" sz="800" dirty="0" smtClean="0">
                <a:solidFill>
                  <a:schemeClr val="tx2">
                    <a:lumMod val="75000"/>
                  </a:schemeClr>
                </a:solidFill>
                <a:latin typeface="Calibri Light" panose="020F0302020204030204" pitchFamily="34" charset="0"/>
              </a:rPr>
              <a:t>Roles</a:t>
            </a:r>
            <a:endParaRPr lang="es-CR" sz="800" dirty="0">
              <a:solidFill>
                <a:schemeClr val="tx2">
                  <a:lumMod val="75000"/>
                </a:schemeClr>
              </a:solidFill>
              <a:latin typeface="Calibri Light" panose="020F0302020204030204" pitchFamily="34" charset="0"/>
            </a:endParaRPr>
          </a:p>
          <a:p>
            <a:pPr lvl="2"/>
            <a:r>
              <a:rPr lang="es-CR" sz="800" dirty="0" smtClean="0">
                <a:solidFill>
                  <a:schemeClr val="tx2">
                    <a:lumMod val="75000"/>
                  </a:schemeClr>
                </a:solidFill>
                <a:latin typeface="Calibri Light" panose="020F0302020204030204" pitchFamily="34" charset="0"/>
              </a:rPr>
              <a:t>Grupos</a:t>
            </a:r>
          </a:p>
          <a:p>
            <a:pPr lvl="2"/>
            <a:r>
              <a:rPr lang="es-CR" sz="800" dirty="0" smtClean="0">
                <a:solidFill>
                  <a:schemeClr val="tx2">
                    <a:lumMod val="75000"/>
                  </a:schemeClr>
                </a:solidFill>
                <a:latin typeface="Calibri Light" panose="020F0302020204030204" pitchFamily="34" charset="0"/>
              </a:rPr>
              <a:t>Bienes</a:t>
            </a:r>
          </a:p>
          <a:p>
            <a:pPr lvl="2"/>
            <a:r>
              <a:rPr lang="es-CR" sz="800" dirty="0" smtClean="0">
                <a:solidFill>
                  <a:schemeClr val="tx2">
                    <a:lumMod val="75000"/>
                  </a:schemeClr>
                </a:solidFill>
                <a:latin typeface="Calibri Light" panose="020F0302020204030204" pitchFamily="34" charset="0"/>
              </a:rPr>
              <a:t>Préstamos</a:t>
            </a:r>
          </a:p>
        </p:txBody>
      </p:sp>
      <p:sp>
        <p:nvSpPr>
          <p:cNvPr id="6" name="Rectángulo 5"/>
          <p:cNvSpPr/>
          <p:nvPr/>
        </p:nvSpPr>
        <p:spPr>
          <a:xfrm>
            <a:off x="3203848" y="1340768"/>
            <a:ext cx="2232248" cy="3600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340768"/>
            <a:ext cx="6187730" cy="381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p:cNvSpPr txBox="1"/>
          <p:nvPr/>
        </p:nvSpPr>
        <p:spPr>
          <a:xfrm>
            <a:off x="402055" y="5403339"/>
            <a:ext cx="8005187" cy="1200329"/>
          </a:xfrm>
          <a:prstGeom prst="rect">
            <a:avLst/>
          </a:prstGeom>
          <a:noFill/>
        </p:spPr>
        <p:txBody>
          <a:bodyPr wrap="square" rtlCol="0">
            <a:spAutoFit/>
          </a:bodyPr>
          <a:lstStyle/>
          <a:p>
            <a:pPr algn="just"/>
            <a:r>
              <a:rPr lang="es-ES" dirty="0"/>
              <a:t>P</a:t>
            </a:r>
            <a:r>
              <a:rPr lang="es-ES" dirty="0" smtClean="0"/>
              <a:t>lataforma </a:t>
            </a:r>
            <a:r>
              <a:rPr lang="es-ES" dirty="0"/>
              <a:t>web SUGEF- </a:t>
            </a:r>
            <a:r>
              <a:rPr lang="es-ES" dirty="0" smtClean="0"/>
              <a:t>Directo:  </a:t>
            </a:r>
            <a:r>
              <a:rPr lang="es-ES" dirty="0"/>
              <a:t>dota a la SUGEF del mecanismo para el desarrollo exitoso de la mejora regulatoria institucional y traerá ahorros importantes para las entidades en tiempo y costos . El primer servicio que contendrá dicha plataforma será el servicio de registro y actualización de </a:t>
            </a:r>
            <a:r>
              <a:rPr lang="es-ES" dirty="0" smtClean="0"/>
              <a:t>roles.</a:t>
            </a:r>
            <a:endParaRPr lang="es-CR" dirty="0"/>
          </a:p>
        </p:txBody>
      </p:sp>
    </p:spTree>
    <p:extLst>
      <p:ext uri="{BB962C8B-B14F-4D97-AF65-F5344CB8AC3E}">
        <p14:creationId xmlns:p14="http://schemas.microsoft.com/office/powerpoint/2010/main" val="339050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9803" y="1303866"/>
            <a:ext cx="8209957" cy="4678660"/>
          </a:xfrm>
        </p:spPr>
        <p:txBody>
          <a:bodyPr>
            <a:normAutofit fontScale="85000" lnSpcReduction="10000"/>
          </a:bodyPr>
          <a:lstStyle/>
          <a:p>
            <a:pPr marL="0" indent="0">
              <a:buNone/>
            </a:pPr>
            <a:r>
              <a:rPr lang="es-ES" sz="2400" dirty="0"/>
              <a:t>La liberación de este servicio constituye un proyecto  que consta de dos fases, una que se ha venido desarrollando y una próxima que se implementará en el año próximo. </a:t>
            </a:r>
          </a:p>
          <a:p>
            <a:pPr marL="0" indent="0">
              <a:buNone/>
            </a:pPr>
            <a:endParaRPr lang="es-ES" sz="2400" dirty="0" smtClean="0"/>
          </a:p>
          <a:p>
            <a:pPr marL="0" indent="0">
              <a:buNone/>
            </a:pPr>
            <a:r>
              <a:rPr lang="es-ES" sz="2400" dirty="0" smtClean="0"/>
              <a:t>L</a:t>
            </a:r>
            <a:r>
              <a:rPr lang="es-CR" sz="2400" dirty="0"/>
              <a:t>a primera fase implicó  trabajar en los siguientes componentes:</a:t>
            </a:r>
          </a:p>
          <a:p>
            <a:r>
              <a:rPr lang="es-CR" sz="2400" dirty="0" smtClean="0"/>
              <a:t>Valoración de posibles ajustes normativos.</a:t>
            </a:r>
            <a:endParaRPr lang="es-CR" sz="2400" dirty="0"/>
          </a:p>
          <a:p>
            <a:pPr marL="342900" lvl="1" indent="-342900">
              <a:buFont typeface="Arial"/>
              <a:buChar char="•"/>
            </a:pPr>
            <a:r>
              <a:rPr lang="es-CR" sz="2400" dirty="0" smtClean="0"/>
              <a:t>Valoración de ajustes </a:t>
            </a:r>
            <a:r>
              <a:rPr lang="es-CR" sz="2400" dirty="0"/>
              <a:t>en los procesos internos y externos.</a:t>
            </a:r>
          </a:p>
          <a:p>
            <a:pPr marL="342900" lvl="1" indent="-342900">
              <a:buFont typeface="Arial"/>
              <a:buChar char="•"/>
            </a:pPr>
            <a:r>
              <a:rPr lang="es-CR" sz="2400" dirty="0"/>
              <a:t>Desarrollo de aplicación tecnológica.</a:t>
            </a:r>
          </a:p>
          <a:p>
            <a:pPr marL="342900" lvl="1" indent="-342900">
              <a:buFont typeface="Arial"/>
              <a:buChar char="•"/>
            </a:pPr>
            <a:r>
              <a:rPr lang="es-CR" sz="2400" dirty="0"/>
              <a:t>Modificaciones a la documentación (manuales, circulares, </a:t>
            </a:r>
            <a:r>
              <a:rPr lang="es-CR" sz="2400" dirty="0" err="1"/>
              <a:t>etc</a:t>
            </a:r>
            <a:r>
              <a:rPr lang="es-CR" sz="2400" dirty="0"/>
              <a:t>).</a:t>
            </a:r>
          </a:p>
          <a:p>
            <a:pPr marL="342900" lvl="1" indent="-342900">
              <a:buFont typeface="Arial"/>
              <a:buChar char="•"/>
            </a:pPr>
            <a:r>
              <a:rPr lang="es-CR" sz="2400" dirty="0" smtClean="0"/>
              <a:t>Capacitación (AES y Roles)</a:t>
            </a:r>
            <a:endParaRPr lang="es-CR" sz="2400" dirty="0"/>
          </a:p>
          <a:p>
            <a:pPr marL="342900" lvl="1" indent="-342900">
              <a:buFont typeface="Arial"/>
              <a:buChar char="•"/>
            </a:pPr>
            <a:endParaRPr lang="es-CR" sz="2400" dirty="0"/>
          </a:p>
          <a:p>
            <a:pPr marL="0" indent="0">
              <a:buNone/>
            </a:pPr>
            <a:r>
              <a:rPr lang="es-ES" sz="2400" dirty="0" smtClean="0"/>
              <a:t>La </a:t>
            </a:r>
            <a:r>
              <a:rPr lang="es-ES" sz="2400" dirty="0"/>
              <a:t>segunda fase, que se liberará en el mes Junio del 2017, incorpora al servicio una serie de complementos y validaciones e incluye la revelación de los roles asociados a puestos externos y accionistas. </a:t>
            </a:r>
            <a:endParaRPr lang="es-CR" sz="2400" dirty="0"/>
          </a:p>
          <a:p>
            <a:pPr marL="0" indent="0" algn="just">
              <a:buNone/>
            </a:pPr>
            <a:endParaRPr lang="es-CR" sz="1600" dirty="0" smtClean="0"/>
          </a:p>
          <a:p>
            <a:pPr marL="0" indent="0" algn="just">
              <a:buNone/>
            </a:pPr>
            <a:endParaRPr lang="es-CR" sz="1600" dirty="0"/>
          </a:p>
          <a:p>
            <a:pPr marL="0" indent="0" algn="just">
              <a:buNone/>
            </a:pPr>
            <a:endParaRPr lang="es-CR" sz="1600" dirty="0"/>
          </a:p>
          <a:p>
            <a:pPr marL="0" indent="0">
              <a:buNone/>
            </a:pPr>
            <a:endParaRPr lang="es-CR" sz="1600" dirty="0" smtClean="0"/>
          </a:p>
          <a:p>
            <a:pPr marL="0" indent="0">
              <a:buNone/>
            </a:pPr>
            <a:endParaRPr lang="es-CR" sz="1600" dirty="0"/>
          </a:p>
          <a:p>
            <a:endParaRPr lang="es-CR" sz="1600" dirty="0"/>
          </a:p>
          <a:p>
            <a:pPr marL="0" indent="0">
              <a:buNone/>
            </a:pPr>
            <a:endParaRPr lang="es-CR" sz="1600" dirty="0"/>
          </a:p>
          <a:p>
            <a:pPr marL="0" indent="0">
              <a:buNone/>
            </a:pPr>
            <a:endParaRPr lang="es-ES" sz="1600" b="1" dirty="0" smtClean="0"/>
          </a:p>
          <a:p>
            <a:pPr marL="0" indent="0">
              <a:buNone/>
            </a:pPr>
            <a:endParaRPr lang="es-CR" sz="1600" b="1" dirty="0"/>
          </a:p>
          <a:p>
            <a:pPr marL="0" indent="0">
              <a:buNone/>
            </a:pPr>
            <a:endParaRPr lang="es-CR" sz="1600" b="1" dirty="0"/>
          </a:p>
          <a:p>
            <a:pPr marL="0" indent="0">
              <a:buNone/>
            </a:pPr>
            <a:endParaRPr lang="es-CR" sz="1600" b="1" dirty="0" smtClean="0"/>
          </a:p>
          <a:p>
            <a:pPr marL="0" indent="0">
              <a:buNone/>
            </a:pPr>
            <a:endParaRPr lang="es-CR" sz="1600" dirty="0"/>
          </a:p>
          <a:p>
            <a:pPr marL="0" indent="0">
              <a:buNone/>
            </a:pPr>
            <a:endParaRPr lang="es-CR" sz="1600" b="1" dirty="0"/>
          </a:p>
        </p:txBody>
      </p:sp>
      <p:sp>
        <p:nvSpPr>
          <p:cNvPr id="20" name="Título 1"/>
          <p:cNvSpPr>
            <a:spLocks noGrp="1"/>
          </p:cNvSpPr>
          <p:nvPr>
            <p:ph type="title"/>
          </p:nvPr>
        </p:nvSpPr>
        <p:spPr>
          <a:xfrm>
            <a:off x="379802" y="0"/>
            <a:ext cx="8209957" cy="1143000"/>
          </a:xfrm>
        </p:spPr>
        <p:txBody>
          <a:bodyPr>
            <a:normAutofit/>
          </a:bodyPr>
          <a:lstStyle/>
          <a:p>
            <a:r>
              <a:rPr lang="es-ES" sz="3000" dirty="0" smtClean="0"/>
              <a:t>“Servicio de </a:t>
            </a:r>
            <a:r>
              <a:rPr lang="es-ES" sz="3000" dirty="0"/>
              <a:t>Registro </a:t>
            </a:r>
            <a:r>
              <a:rPr lang="es-ES" sz="3000" dirty="0" smtClean="0"/>
              <a:t> y Actualización de Roles”</a:t>
            </a:r>
            <a:endParaRPr lang="es-ES" sz="3000" dirty="0"/>
          </a:p>
        </p:txBody>
      </p:sp>
    </p:spTree>
    <p:extLst>
      <p:ext uri="{BB962C8B-B14F-4D97-AF65-F5344CB8AC3E}">
        <p14:creationId xmlns:p14="http://schemas.microsoft.com/office/powerpoint/2010/main" val="541986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9803" y="1303866"/>
            <a:ext cx="8209957" cy="4678660"/>
          </a:xfrm>
        </p:spPr>
        <p:txBody>
          <a:bodyPr>
            <a:normAutofit/>
          </a:bodyPr>
          <a:lstStyle/>
          <a:p>
            <a:pPr marL="0" indent="0" algn="just">
              <a:buNone/>
            </a:pPr>
            <a:r>
              <a:rPr lang="es-CR" sz="1600" dirty="0" smtClean="0"/>
              <a:t>El servicio consiste en la actualización de los roles de las entidades supervisadas,  </a:t>
            </a:r>
            <a:r>
              <a:rPr lang="es-CR" sz="1600" dirty="0"/>
              <a:t>G</a:t>
            </a:r>
            <a:r>
              <a:rPr lang="es-CR" sz="1600" dirty="0" smtClean="0"/>
              <a:t>rupos </a:t>
            </a:r>
            <a:r>
              <a:rPr lang="es-CR" sz="1600" dirty="0"/>
              <a:t>y</a:t>
            </a:r>
            <a:r>
              <a:rPr lang="es-CR" sz="1600" dirty="0" smtClean="0"/>
              <a:t> </a:t>
            </a:r>
            <a:r>
              <a:rPr lang="es-CR" sz="1600" dirty="0"/>
              <a:t>C</a:t>
            </a:r>
            <a:r>
              <a:rPr lang="es-CR" sz="1600" dirty="0" smtClean="0"/>
              <a:t>onglomerados Financieros y sujetos obligados según el artículo 15 de la Ley 8204</a:t>
            </a:r>
            <a:r>
              <a:rPr lang="es-CR" sz="1600" dirty="0"/>
              <a:t>. La entidad supervisada o fiscalizada  </a:t>
            </a:r>
            <a:r>
              <a:rPr lang="es-CR" sz="1600" dirty="0" smtClean="0"/>
              <a:t>se convierte en  </a:t>
            </a:r>
            <a:r>
              <a:rPr lang="es-CR" sz="1600" dirty="0"/>
              <a:t>la responsable de administrar sus roles y para ello dispondrá de la plataforma web “SUGEF – Directo”. </a:t>
            </a:r>
            <a:endParaRPr lang="es-CR" sz="1600" dirty="0" smtClean="0"/>
          </a:p>
          <a:p>
            <a:pPr marL="0" indent="0" algn="just">
              <a:buNone/>
            </a:pPr>
            <a:endParaRPr lang="es-CR" sz="1600" dirty="0" smtClean="0"/>
          </a:p>
          <a:p>
            <a:pPr marL="0" indent="0" algn="just">
              <a:buNone/>
            </a:pPr>
            <a:r>
              <a:rPr lang="es-CR" sz="1600" dirty="0" smtClean="0"/>
              <a:t>La </a:t>
            </a:r>
            <a:r>
              <a:rPr lang="es-CR" sz="1600" dirty="0"/>
              <a:t>actualización de un rol requiere que la entidad suministre la información que se </a:t>
            </a:r>
            <a:r>
              <a:rPr lang="es-CR" sz="1600" dirty="0" smtClean="0"/>
              <a:t>solicita, según lo establecido en la normativa vigente,  </a:t>
            </a:r>
            <a:r>
              <a:rPr lang="es-CR" sz="1600" dirty="0"/>
              <a:t>y siga las formalidades del proceso</a:t>
            </a:r>
            <a:r>
              <a:rPr lang="es-CR" sz="1600" dirty="0" smtClean="0"/>
              <a:t>.</a:t>
            </a:r>
          </a:p>
          <a:p>
            <a:pPr marL="0" indent="0" algn="just">
              <a:buNone/>
            </a:pPr>
            <a:endParaRPr lang="es-CR" sz="1600" dirty="0"/>
          </a:p>
          <a:p>
            <a:pPr marL="0" indent="0" algn="just">
              <a:buNone/>
            </a:pPr>
            <a:r>
              <a:rPr lang="es-CR" sz="1600" dirty="0" smtClean="0"/>
              <a:t>Los roles quedarán registrados en un expediente que podrá ser consultado cada vez que  se necesite. Para los roles que así lo requieran se solicitará información general, sobre su formación académica y especializada, su historial laboral y antecedentes judiciales. </a:t>
            </a:r>
          </a:p>
          <a:p>
            <a:pPr marL="0" indent="0" algn="just">
              <a:buNone/>
            </a:pPr>
            <a:endParaRPr lang="es-CR" sz="1600" dirty="0"/>
          </a:p>
          <a:p>
            <a:pPr marL="0" indent="0" algn="just">
              <a:buNone/>
            </a:pPr>
            <a:r>
              <a:rPr lang="es-CR" sz="1600" dirty="0" smtClean="0"/>
              <a:t>Los roles se han categorizado según función con la finalidad de </a:t>
            </a:r>
            <a:r>
              <a:rPr lang="es-CR" sz="1600" dirty="0"/>
              <a:t>buscar un alineamiento con las necesidades de información de las áreas de supervisión de cara a las evaluaciones que demanda el enfoque de supervisión basada en riesgos. </a:t>
            </a:r>
            <a:endParaRPr lang="es-CR" sz="1600" dirty="0" smtClean="0"/>
          </a:p>
          <a:p>
            <a:pPr marL="0" indent="0" algn="just">
              <a:buNone/>
            </a:pPr>
            <a:endParaRPr lang="es-CR" sz="1600" dirty="0"/>
          </a:p>
          <a:p>
            <a:pPr marL="0" indent="0" algn="just">
              <a:buNone/>
            </a:pPr>
            <a:endParaRPr lang="es-CR" sz="1600" dirty="0" smtClean="0"/>
          </a:p>
          <a:p>
            <a:pPr marL="0" indent="0" algn="just">
              <a:buNone/>
            </a:pPr>
            <a:endParaRPr lang="es-CR" sz="1600" dirty="0"/>
          </a:p>
          <a:p>
            <a:pPr marL="0" indent="0" algn="just">
              <a:buNone/>
            </a:pPr>
            <a:endParaRPr lang="es-CR" sz="1600" dirty="0"/>
          </a:p>
          <a:p>
            <a:pPr marL="0" indent="0">
              <a:buNone/>
            </a:pPr>
            <a:endParaRPr lang="es-CR" sz="1600" dirty="0" smtClean="0"/>
          </a:p>
          <a:p>
            <a:pPr marL="0" indent="0">
              <a:buNone/>
            </a:pPr>
            <a:endParaRPr lang="es-CR" sz="1600" dirty="0"/>
          </a:p>
          <a:p>
            <a:endParaRPr lang="es-CR" sz="1600" dirty="0"/>
          </a:p>
          <a:p>
            <a:pPr marL="0" indent="0">
              <a:buNone/>
            </a:pPr>
            <a:endParaRPr lang="es-CR" sz="1600" dirty="0"/>
          </a:p>
          <a:p>
            <a:pPr marL="0" indent="0">
              <a:buNone/>
            </a:pPr>
            <a:endParaRPr lang="es-ES" sz="1600" b="1" dirty="0" smtClean="0"/>
          </a:p>
          <a:p>
            <a:pPr marL="0" indent="0">
              <a:buNone/>
            </a:pPr>
            <a:endParaRPr lang="es-CR" sz="1600" b="1" dirty="0"/>
          </a:p>
          <a:p>
            <a:pPr marL="0" indent="0">
              <a:buNone/>
            </a:pPr>
            <a:endParaRPr lang="es-CR" sz="1600" b="1" dirty="0"/>
          </a:p>
          <a:p>
            <a:pPr marL="0" indent="0">
              <a:buNone/>
            </a:pPr>
            <a:endParaRPr lang="es-CR" sz="1600" b="1" dirty="0" smtClean="0"/>
          </a:p>
          <a:p>
            <a:pPr marL="0" indent="0">
              <a:buNone/>
            </a:pPr>
            <a:endParaRPr lang="es-CR" sz="1600" dirty="0"/>
          </a:p>
          <a:p>
            <a:pPr marL="0" indent="0">
              <a:buNone/>
            </a:pPr>
            <a:endParaRPr lang="es-CR" sz="1600" b="1" dirty="0"/>
          </a:p>
        </p:txBody>
      </p:sp>
      <p:sp>
        <p:nvSpPr>
          <p:cNvPr id="20" name="Título 1"/>
          <p:cNvSpPr>
            <a:spLocks noGrp="1"/>
          </p:cNvSpPr>
          <p:nvPr>
            <p:ph type="title"/>
          </p:nvPr>
        </p:nvSpPr>
        <p:spPr>
          <a:xfrm>
            <a:off x="379802" y="0"/>
            <a:ext cx="8209957" cy="1143000"/>
          </a:xfrm>
        </p:spPr>
        <p:txBody>
          <a:bodyPr>
            <a:normAutofit/>
          </a:bodyPr>
          <a:lstStyle/>
          <a:p>
            <a:r>
              <a:rPr lang="es-ES" sz="3000" dirty="0" smtClean="0"/>
              <a:t>“Servicio de </a:t>
            </a:r>
            <a:r>
              <a:rPr lang="es-ES" sz="3000" dirty="0"/>
              <a:t>Registro </a:t>
            </a:r>
            <a:r>
              <a:rPr lang="es-ES" sz="3000" dirty="0" smtClean="0"/>
              <a:t> y Actualización de Roles”</a:t>
            </a:r>
            <a:endParaRPr lang="es-ES" sz="3000" dirty="0"/>
          </a:p>
        </p:txBody>
      </p:sp>
    </p:spTree>
    <p:extLst>
      <p:ext uri="{BB962C8B-B14F-4D97-AF65-F5344CB8AC3E}">
        <p14:creationId xmlns:p14="http://schemas.microsoft.com/office/powerpoint/2010/main" val="769479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Conector angular 94"/>
          <p:cNvCxnSpPr/>
          <p:nvPr/>
        </p:nvCxnSpPr>
        <p:spPr>
          <a:xfrm rot="16200000" flipH="1">
            <a:off x="805474" y="2471246"/>
            <a:ext cx="1673241" cy="46291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6" name="Conector angular 95"/>
          <p:cNvCxnSpPr/>
          <p:nvPr/>
        </p:nvCxnSpPr>
        <p:spPr>
          <a:xfrm rot="16200000" flipH="1">
            <a:off x="1036082" y="1808216"/>
            <a:ext cx="1212026" cy="46291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5" name="Título 1"/>
          <p:cNvSpPr>
            <a:spLocks noGrp="1"/>
          </p:cNvSpPr>
          <p:nvPr>
            <p:ph type="title"/>
          </p:nvPr>
        </p:nvSpPr>
        <p:spPr>
          <a:xfrm>
            <a:off x="603836" y="340463"/>
            <a:ext cx="7886700" cy="612368"/>
          </a:xfrm>
        </p:spPr>
        <p:txBody>
          <a:bodyPr>
            <a:noAutofit/>
          </a:bodyPr>
          <a:lstStyle/>
          <a:p>
            <a:r>
              <a:rPr lang="es-CR" sz="3600" dirty="0"/>
              <a:t>Equipo de trabajo</a:t>
            </a:r>
          </a:p>
        </p:txBody>
      </p:sp>
      <p:sp>
        <p:nvSpPr>
          <p:cNvPr id="85" name="Rectángulo redondeado 84"/>
          <p:cNvSpPr/>
          <p:nvPr/>
        </p:nvSpPr>
        <p:spPr>
          <a:xfrm>
            <a:off x="1241392" y="1035837"/>
            <a:ext cx="3735954" cy="766521"/>
          </a:xfrm>
          <a:prstGeom prst="round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R" sz="1350"/>
          </a:p>
        </p:txBody>
      </p:sp>
      <p:sp>
        <p:nvSpPr>
          <p:cNvPr id="5" name="Rectangle 4"/>
          <p:cNvSpPr/>
          <p:nvPr/>
        </p:nvSpPr>
        <p:spPr>
          <a:xfrm>
            <a:off x="1738375" y="1525300"/>
            <a:ext cx="2038763" cy="300082"/>
          </a:xfrm>
          <a:prstGeom prst="rect">
            <a:avLst/>
          </a:prstGeom>
        </p:spPr>
        <p:txBody>
          <a:bodyPr wrap="none">
            <a:spAutoFit/>
          </a:bodyPr>
          <a:lstStyle/>
          <a:p>
            <a:pPr algn="ctr"/>
            <a:r>
              <a:rPr lang="es-CR" sz="1350" dirty="0" smtClean="0">
                <a:ln w="0"/>
                <a:effectLst>
                  <a:outerShdw blurRad="38100" dist="19050" dir="2700000" algn="tl" rotWithShape="0">
                    <a:schemeClr val="dk1">
                      <a:alpha val="40000"/>
                    </a:schemeClr>
                  </a:outerShdw>
                </a:effectLst>
              </a:rPr>
              <a:t>Patrocinador del proyecto</a:t>
            </a:r>
            <a:endParaRPr lang="es-CR" sz="1350" dirty="0">
              <a:ln w="0"/>
              <a:effectLst>
                <a:outerShdw blurRad="38100" dist="19050" dir="2700000" algn="tl" rotWithShape="0">
                  <a:schemeClr val="dk1">
                    <a:alpha val="40000"/>
                  </a:schemeClr>
                </a:outerShdw>
              </a:effectLst>
            </a:endParaRPr>
          </a:p>
        </p:txBody>
      </p:sp>
      <p:grpSp>
        <p:nvGrpSpPr>
          <p:cNvPr id="37" name="Grupo 36"/>
          <p:cNvGrpSpPr/>
          <p:nvPr/>
        </p:nvGrpSpPr>
        <p:grpSpPr>
          <a:xfrm>
            <a:off x="1441502" y="1125677"/>
            <a:ext cx="2246909" cy="578383"/>
            <a:chOff x="1418959" y="991465"/>
            <a:chExt cx="2995879" cy="771177"/>
          </a:xfrm>
        </p:grpSpPr>
        <p:sp>
          <p:nvSpPr>
            <p:cNvPr id="38" name="CuadroTexto 37"/>
            <p:cNvSpPr txBox="1"/>
            <p:nvPr/>
          </p:nvSpPr>
          <p:spPr>
            <a:xfrm>
              <a:off x="1995024" y="1198012"/>
              <a:ext cx="2419814" cy="410369"/>
            </a:xfrm>
            <a:prstGeom prst="rect">
              <a:avLst/>
            </a:prstGeom>
            <a:noFill/>
          </p:spPr>
          <p:txBody>
            <a:bodyPr wrap="square" rtlCol="0">
              <a:spAutoFit/>
            </a:bodyPr>
            <a:lstStyle/>
            <a:p>
              <a:pPr algn="ctr"/>
              <a:r>
                <a:rPr lang="es-CR" sz="1400" dirty="0" smtClean="0"/>
                <a:t>Javier Cascante</a:t>
              </a:r>
              <a:endParaRPr lang="es-CR" sz="1400" dirty="0"/>
            </a:p>
          </p:txBody>
        </p:sp>
        <p:pic>
          <p:nvPicPr>
            <p:cNvPr id="39" name="Picture 244" descr="persona1-96"/>
            <p:cNvPicPr>
              <a:picLocks noChangeAspect="1" noChangeArrowheads="1"/>
            </p:cNvPicPr>
            <p:nvPr/>
          </p:nvPicPr>
          <p:blipFill>
            <a:blip r:embed="rId2" cstate="print">
              <a:duotone>
                <a:prstClr val="black"/>
                <a:srgbClr val="3D6FA5">
                  <a:tint val="45000"/>
                  <a:satMod val="400000"/>
                </a:srgbClr>
              </a:duotone>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bwMode="auto">
            <a:xfrm>
              <a:off x="1418959" y="991465"/>
              <a:ext cx="771177" cy="771177"/>
            </a:xfrm>
            <a:prstGeom prst="rect">
              <a:avLst/>
            </a:prstGeom>
            <a:noFill/>
          </p:spPr>
        </p:pic>
      </p:grpSp>
      <p:grpSp>
        <p:nvGrpSpPr>
          <p:cNvPr id="88" name="Grupo 87"/>
          <p:cNvGrpSpPr/>
          <p:nvPr/>
        </p:nvGrpSpPr>
        <p:grpSpPr>
          <a:xfrm>
            <a:off x="2380626" y="4284710"/>
            <a:ext cx="2998217" cy="1497616"/>
            <a:chOff x="-1960119" y="4321825"/>
            <a:chExt cx="2752531" cy="3592128"/>
          </a:xfrm>
        </p:grpSpPr>
        <p:sp>
          <p:nvSpPr>
            <p:cNvPr id="86" name="Rectángulo redondeado 85"/>
            <p:cNvSpPr/>
            <p:nvPr/>
          </p:nvSpPr>
          <p:spPr>
            <a:xfrm>
              <a:off x="-1960119" y="4321825"/>
              <a:ext cx="2752531" cy="359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R" sz="1350"/>
            </a:p>
          </p:txBody>
        </p:sp>
        <p:sp>
          <p:nvSpPr>
            <p:cNvPr id="7" name="Rectangle 13"/>
            <p:cNvSpPr/>
            <p:nvPr/>
          </p:nvSpPr>
          <p:spPr>
            <a:xfrm>
              <a:off x="-1600863" y="4590248"/>
              <a:ext cx="1813599" cy="346787"/>
            </a:xfrm>
            <a:prstGeom prst="rect">
              <a:avLst/>
            </a:prstGeom>
          </p:spPr>
          <p:txBody>
            <a:bodyPr wrap="none">
              <a:spAutoFit/>
            </a:bodyPr>
            <a:lstStyle/>
            <a:p>
              <a:pPr algn="ctr"/>
              <a:r>
                <a:rPr lang="es-CR" sz="1200" b="1" dirty="0" smtClean="0">
                  <a:solidFill>
                    <a:srgbClr val="000000"/>
                  </a:solidFill>
                  <a:latin typeface="Franklin Gothic Book"/>
                </a:rPr>
                <a:t>Expertos del </a:t>
              </a:r>
              <a:r>
                <a:rPr lang="es-CR" sz="1200" b="1" dirty="0">
                  <a:solidFill>
                    <a:srgbClr val="000000"/>
                  </a:solidFill>
                  <a:latin typeface="Franklin Gothic Book"/>
                </a:rPr>
                <a:t>negocio </a:t>
              </a:r>
              <a:r>
                <a:rPr lang="es-CR" sz="1200" b="1" dirty="0" smtClean="0">
                  <a:solidFill>
                    <a:srgbClr val="000000"/>
                  </a:solidFill>
                  <a:latin typeface="Franklin Gothic Book"/>
                </a:rPr>
                <a:t>SUGEF</a:t>
              </a:r>
            </a:p>
          </p:txBody>
        </p:sp>
      </p:grpSp>
      <p:grpSp>
        <p:nvGrpSpPr>
          <p:cNvPr id="91" name="Grupo 90"/>
          <p:cNvGrpSpPr/>
          <p:nvPr/>
        </p:nvGrpSpPr>
        <p:grpSpPr>
          <a:xfrm>
            <a:off x="1831535" y="6035497"/>
            <a:ext cx="3104831" cy="743539"/>
            <a:chOff x="1508196" y="5420071"/>
            <a:chExt cx="2752531" cy="991386"/>
          </a:xfrm>
        </p:grpSpPr>
        <p:sp>
          <p:nvSpPr>
            <p:cNvPr id="90" name="Rectángulo redondeado 89"/>
            <p:cNvSpPr/>
            <p:nvPr/>
          </p:nvSpPr>
          <p:spPr>
            <a:xfrm>
              <a:off x="1508196" y="5463782"/>
              <a:ext cx="2752531" cy="920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R" sz="1350"/>
            </a:p>
          </p:txBody>
        </p:sp>
        <p:sp>
          <p:nvSpPr>
            <p:cNvPr id="6" name="Rectangle 11"/>
            <p:cNvSpPr/>
            <p:nvPr/>
          </p:nvSpPr>
          <p:spPr>
            <a:xfrm>
              <a:off x="1973706" y="5420071"/>
              <a:ext cx="1327717" cy="369332"/>
            </a:xfrm>
            <a:prstGeom prst="rect">
              <a:avLst/>
            </a:prstGeom>
          </p:spPr>
          <p:txBody>
            <a:bodyPr wrap="none">
              <a:spAutoFit/>
            </a:bodyPr>
            <a:lstStyle/>
            <a:p>
              <a:pPr algn="ctr"/>
              <a:r>
                <a:rPr lang="es-CR" sz="1200" b="1" dirty="0" smtClean="0">
                  <a:solidFill>
                    <a:srgbClr val="000000"/>
                  </a:solidFill>
                  <a:latin typeface="Franklin Gothic Book"/>
                </a:rPr>
                <a:t>Líderes </a:t>
              </a:r>
              <a:r>
                <a:rPr lang="es-CR" sz="1200" b="1" dirty="0">
                  <a:solidFill>
                    <a:srgbClr val="000000"/>
                  </a:solidFill>
                  <a:latin typeface="Franklin Gothic Book"/>
                </a:rPr>
                <a:t>Técnico DST</a:t>
              </a:r>
            </a:p>
          </p:txBody>
        </p:sp>
        <p:sp>
          <p:nvSpPr>
            <p:cNvPr id="48" name="CuadroTexto 47"/>
            <p:cNvSpPr txBox="1"/>
            <p:nvPr/>
          </p:nvSpPr>
          <p:spPr>
            <a:xfrm>
              <a:off x="2224866" y="5795905"/>
              <a:ext cx="1521126" cy="615552"/>
            </a:xfrm>
            <a:prstGeom prst="rect">
              <a:avLst/>
            </a:prstGeom>
            <a:noFill/>
          </p:spPr>
          <p:txBody>
            <a:bodyPr wrap="square" rtlCol="0">
              <a:spAutoFit/>
            </a:bodyPr>
            <a:lstStyle/>
            <a:p>
              <a:r>
                <a:rPr lang="es-CR" sz="1200" dirty="0" smtClean="0"/>
                <a:t>Johnny Castro</a:t>
              </a:r>
            </a:p>
            <a:p>
              <a:r>
                <a:rPr lang="es-CR" sz="1200" dirty="0" smtClean="0"/>
                <a:t>Luis Álvarez</a:t>
              </a:r>
              <a:endParaRPr lang="es-CR" sz="1200" dirty="0"/>
            </a:p>
          </p:txBody>
        </p:sp>
      </p:grpSp>
      <p:cxnSp>
        <p:nvCxnSpPr>
          <p:cNvPr id="99" name="Conector angular 98"/>
          <p:cNvCxnSpPr/>
          <p:nvPr/>
        </p:nvCxnSpPr>
        <p:spPr>
          <a:xfrm rot="16200000" flipH="1">
            <a:off x="159105" y="4770279"/>
            <a:ext cx="2924254" cy="427391"/>
          </a:xfrm>
          <a:prstGeom prst="bentConnector2">
            <a:avLst/>
          </a:prstGeom>
        </p:spPr>
        <p:style>
          <a:lnRef idx="1">
            <a:schemeClr val="accent1"/>
          </a:lnRef>
          <a:fillRef idx="0">
            <a:schemeClr val="accent1"/>
          </a:fillRef>
          <a:effectRef idx="0">
            <a:schemeClr val="accent1"/>
          </a:effectRef>
          <a:fontRef idx="minor">
            <a:schemeClr val="tx1"/>
          </a:fontRef>
        </p:style>
      </p:cxnSp>
      <p:grpSp>
        <p:nvGrpSpPr>
          <p:cNvPr id="81" name="Grupo 80"/>
          <p:cNvGrpSpPr/>
          <p:nvPr/>
        </p:nvGrpSpPr>
        <p:grpSpPr>
          <a:xfrm>
            <a:off x="1847661" y="3193007"/>
            <a:ext cx="3047116" cy="716195"/>
            <a:chOff x="1508197" y="2799397"/>
            <a:chExt cx="2752531" cy="954927"/>
          </a:xfrm>
          <a:solidFill>
            <a:schemeClr val="accent3">
              <a:lumMod val="40000"/>
              <a:lumOff val="60000"/>
            </a:schemeClr>
          </a:solidFill>
        </p:grpSpPr>
        <p:sp>
          <p:nvSpPr>
            <p:cNvPr id="82" name="Rectángulo redondeado 81"/>
            <p:cNvSpPr/>
            <p:nvPr/>
          </p:nvSpPr>
          <p:spPr>
            <a:xfrm>
              <a:off x="1508197" y="2799397"/>
              <a:ext cx="2752531" cy="954927"/>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R" sz="1350"/>
            </a:p>
          </p:txBody>
        </p:sp>
        <p:sp>
          <p:nvSpPr>
            <p:cNvPr id="84" name="Rectangle 13"/>
            <p:cNvSpPr/>
            <p:nvPr/>
          </p:nvSpPr>
          <p:spPr>
            <a:xfrm>
              <a:off x="1550549" y="2826566"/>
              <a:ext cx="2667826" cy="369332"/>
            </a:xfrm>
            <a:prstGeom prst="rect">
              <a:avLst/>
            </a:prstGeom>
            <a:grpFill/>
          </p:spPr>
          <p:txBody>
            <a:bodyPr wrap="none">
              <a:spAutoFit/>
            </a:bodyPr>
            <a:lstStyle/>
            <a:p>
              <a:pPr algn="ctr"/>
              <a:r>
                <a:rPr lang="es-CR" sz="1200" b="1" dirty="0">
                  <a:solidFill>
                    <a:srgbClr val="000000"/>
                  </a:solidFill>
                  <a:latin typeface="Franklin Gothic Book"/>
                </a:rPr>
                <a:t>Administradora del proyecto</a:t>
              </a:r>
            </a:p>
          </p:txBody>
        </p:sp>
        <p:sp>
          <p:nvSpPr>
            <p:cNvPr id="94" name="CuadroTexto 93"/>
            <p:cNvSpPr txBox="1"/>
            <p:nvPr/>
          </p:nvSpPr>
          <p:spPr>
            <a:xfrm>
              <a:off x="2114193" y="3217754"/>
              <a:ext cx="1451406" cy="369332"/>
            </a:xfrm>
            <a:prstGeom prst="rect">
              <a:avLst/>
            </a:prstGeom>
            <a:grpFill/>
          </p:spPr>
          <p:txBody>
            <a:bodyPr wrap="square" rtlCol="0">
              <a:spAutoFit/>
            </a:bodyPr>
            <a:lstStyle/>
            <a:p>
              <a:pPr algn="ctr"/>
              <a:r>
                <a:rPr lang="es-CR" sz="1200" dirty="0"/>
                <a:t>Gabriela Amador</a:t>
              </a:r>
            </a:p>
          </p:txBody>
        </p:sp>
      </p:grpSp>
      <p:pic>
        <p:nvPicPr>
          <p:cNvPr id="98" name="Picture 244" descr="persona1-96"/>
          <p:cNvPicPr>
            <a:picLocks noChangeAspect="1" noChangeArrowheads="1"/>
          </p:cNvPicPr>
          <p:nvPr/>
        </p:nvPicPr>
        <p:blipFill>
          <a:blip r:embed="rId2" cstate="print">
            <a:duotone>
              <a:prstClr val="black"/>
              <a:srgbClr val="3D6FA5">
                <a:tint val="45000"/>
                <a:satMod val="400000"/>
              </a:srgbClr>
            </a:duotone>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bwMode="auto">
          <a:xfrm>
            <a:off x="1297080" y="2084516"/>
            <a:ext cx="628580" cy="628580"/>
          </a:xfrm>
          <a:prstGeom prst="rect">
            <a:avLst/>
          </a:prstGeom>
          <a:noFill/>
        </p:spPr>
      </p:pic>
      <p:sp>
        <p:nvSpPr>
          <p:cNvPr id="4" name="CuadroTexto 3"/>
          <p:cNvSpPr txBox="1"/>
          <p:nvPr/>
        </p:nvSpPr>
        <p:spPr>
          <a:xfrm>
            <a:off x="3109369" y="4672063"/>
            <a:ext cx="2512475" cy="1331134"/>
          </a:xfrm>
          <a:prstGeom prst="rect">
            <a:avLst/>
          </a:prstGeom>
          <a:noFill/>
        </p:spPr>
        <p:txBody>
          <a:bodyPr wrap="square" rtlCol="0">
            <a:spAutoFit/>
          </a:bodyPr>
          <a:lstStyle/>
          <a:p>
            <a:r>
              <a:rPr lang="es-CR" sz="1400" dirty="0" smtClean="0">
                <a:latin typeface="Tw Cen MT Condensed" panose="020B0606020104020203" pitchFamily="34" charset="0"/>
              </a:rPr>
              <a:t>Elvis Jiménez</a:t>
            </a:r>
          </a:p>
          <a:p>
            <a:r>
              <a:rPr lang="es-CR" sz="1400" dirty="0" smtClean="0">
                <a:latin typeface="Tw Cen MT Condensed" panose="020B0606020104020203" pitchFamily="34" charset="0"/>
              </a:rPr>
              <a:t>Evelyn López</a:t>
            </a:r>
            <a:endParaRPr lang="es-CR" sz="1050" dirty="0">
              <a:latin typeface="Tw Cen MT Condensed" panose="020B0606020104020203" pitchFamily="34" charset="0"/>
            </a:endParaRPr>
          </a:p>
          <a:p>
            <a:r>
              <a:rPr lang="es-CR" sz="1400" dirty="0" smtClean="0">
                <a:latin typeface="Tw Cen MT Condensed" panose="020B0606020104020203" pitchFamily="34" charset="0"/>
              </a:rPr>
              <a:t>Kathya Sánchez Hernández</a:t>
            </a:r>
          </a:p>
          <a:p>
            <a:r>
              <a:rPr lang="es-CR" sz="1400" dirty="0" smtClean="0">
                <a:latin typeface="Tw Cen MT Condensed" panose="020B0606020104020203" pitchFamily="34" charset="0"/>
              </a:rPr>
              <a:t>Deyma Camacho</a:t>
            </a:r>
          </a:p>
          <a:p>
            <a:r>
              <a:rPr lang="es-CR" sz="1400" dirty="0" smtClean="0">
                <a:latin typeface="Tw Cen MT Condensed" panose="020B0606020104020203" pitchFamily="34" charset="0"/>
              </a:rPr>
              <a:t>Paula Camacho</a:t>
            </a:r>
          </a:p>
          <a:p>
            <a:endParaRPr lang="es-CR" sz="1050" dirty="0" smtClean="0">
              <a:latin typeface="Tw Cen MT Condensed" panose="020B0606020104020203" pitchFamily="34" charset="0"/>
            </a:endParaRPr>
          </a:p>
        </p:txBody>
      </p:sp>
      <p:grpSp>
        <p:nvGrpSpPr>
          <p:cNvPr id="55" name="Grupo 54"/>
          <p:cNvGrpSpPr/>
          <p:nvPr/>
        </p:nvGrpSpPr>
        <p:grpSpPr>
          <a:xfrm>
            <a:off x="1883655" y="2202546"/>
            <a:ext cx="3047116" cy="716195"/>
            <a:chOff x="1508197" y="2799397"/>
            <a:chExt cx="2752531" cy="954927"/>
          </a:xfrm>
          <a:solidFill>
            <a:schemeClr val="accent3">
              <a:lumMod val="40000"/>
              <a:lumOff val="60000"/>
            </a:schemeClr>
          </a:solidFill>
        </p:grpSpPr>
        <p:sp>
          <p:nvSpPr>
            <p:cNvPr id="56" name="Rectángulo redondeado 55"/>
            <p:cNvSpPr/>
            <p:nvPr/>
          </p:nvSpPr>
          <p:spPr>
            <a:xfrm>
              <a:off x="1508197" y="2799397"/>
              <a:ext cx="2752531" cy="954927"/>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R" sz="1350"/>
            </a:p>
          </p:txBody>
        </p:sp>
        <p:sp>
          <p:nvSpPr>
            <p:cNvPr id="57" name="Rectangle 13"/>
            <p:cNvSpPr/>
            <p:nvPr/>
          </p:nvSpPr>
          <p:spPr>
            <a:xfrm>
              <a:off x="1740228" y="2816473"/>
              <a:ext cx="2288468" cy="369332"/>
            </a:xfrm>
            <a:prstGeom prst="rect">
              <a:avLst/>
            </a:prstGeom>
            <a:grpFill/>
          </p:spPr>
          <p:txBody>
            <a:bodyPr wrap="none">
              <a:spAutoFit/>
            </a:bodyPr>
            <a:lstStyle/>
            <a:p>
              <a:pPr algn="ctr"/>
              <a:r>
                <a:rPr lang="es-CR" sz="1200" b="1" dirty="0" smtClean="0">
                  <a:solidFill>
                    <a:srgbClr val="000000"/>
                  </a:solidFill>
                  <a:latin typeface="Franklin Gothic Book"/>
                </a:rPr>
                <a:t>Oficial de Simplificación de Trámites</a:t>
              </a:r>
              <a:endParaRPr lang="es-CR" sz="1200" b="1" dirty="0">
                <a:solidFill>
                  <a:srgbClr val="000000"/>
                </a:solidFill>
                <a:latin typeface="Franklin Gothic Book"/>
              </a:endParaRPr>
            </a:p>
          </p:txBody>
        </p:sp>
        <p:sp>
          <p:nvSpPr>
            <p:cNvPr id="58" name="CuadroTexto 57"/>
            <p:cNvSpPr txBox="1"/>
            <p:nvPr/>
          </p:nvSpPr>
          <p:spPr>
            <a:xfrm>
              <a:off x="2114193" y="3217754"/>
              <a:ext cx="1451406" cy="369332"/>
            </a:xfrm>
            <a:prstGeom prst="rect">
              <a:avLst/>
            </a:prstGeom>
            <a:grpFill/>
          </p:spPr>
          <p:txBody>
            <a:bodyPr wrap="square" rtlCol="0">
              <a:spAutoFit/>
            </a:bodyPr>
            <a:lstStyle/>
            <a:p>
              <a:pPr algn="ctr"/>
              <a:r>
                <a:rPr lang="es-CR" sz="1200" dirty="0" smtClean="0"/>
                <a:t>Mauricio Meza</a:t>
              </a:r>
              <a:endParaRPr lang="es-CR" sz="1200" dirty="0"/>
            </a:p>
          </p:txBody>
        </p:sp>
      </p:grpSp>
      <p:cxnSp>
        <p:nvCxnSpPr>
          <p:cNvPr id="13" name="Conector recto 12"/>
          <p:cNvCxnSpPr/>
          <p:nvPr/>
        </p:nvCxnSpPr>
        <p:spPr>
          <a:xfrm>
            <a:off x="4894776" y="3521848"/>
            <a:ext cx="818673" cy="0"/>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ángulo redondeado 63"/>
          <p:cNvSpPr/>
          <p:nvPr/>
        </p:nvSpPr>
        <p:spPr>
          <a:xfrm>
            <a:off x="5724062" y="3163750"/>
            <a:ext cx="3047116" cy="716195"/>
          </a:xfrm>
          <a:prstGeom prst="round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R" sz="1350"/>
          </a:p>
        </p:txBody>
      </p:sp>
      <p:sp>
        <p:nvSpPr>
          <p:cNvPr id="65" name="Rectangle 13"/>
          <p:cNvSpPr/>
          <p:nvPr/>
        </p:nvSpPr>
        <p:spPr>
          <a:xfrm>
            <a:off x="6601448" y="3222280"/>
            <a:ext cx="1292341" cy="276999"/>
          </a:xfrm>
          <a:prstGeom prst="rect">
            <a:avLst/>
          </a:prstGeom>
          <a:solidFill>
            <a:schemeClr val="accent3">
              <a:lumMod val="40000"/>
              <a:lumOff val="60000"/>
            </a:schemeClr>
          </a:solidFill>
        </p:spPr>
        <p:txBody>
          <a:bodyPr wrap="none">
            <a:spAutoFit/>
          </a:bodyPr>
          <a:lstStyle/>
          <a:p>
            <a:pPr algn="ctr"/>
            <a:r>
              <a:rPr lang="es-CR" sz="1200" b="1" dirty="0" smtClean="0">
                <a:solidFill>
                  <a:srgbClr val="000000"/>
                </a:solidFill>
                <a:latin typeface="Franklin Gothic Book"/>
              </a:rPr>
              <a:t>Líder del negocio</a:t>
            </a:r>
            <a:endParaRPr lang="es-CR" sz="1200" b="1" dirty="0">
              <a:solidFill>
                <a:srgbClr val="000000"/>
              </a:solidFill>
              <a:latin typeface="Franklin Gothic Book"/>
            </a:endParaRPr>
          </a:p>
        </p:txBody>
      </p:sp>
      <p:sp>
        <p:nvSpPr>
          <p:cNvPr id="66" name="CuadroTexto 65"/>
          <p:cNvSpPr txBox="1"/>
          <p:nvPr/>
        </p:nvSpPr>
        <p:spPr>
          <a:xfrm>
            <a:off x="6401618" y="3535849"/>
            <a:ext cx="1606740" cy="276999"/>
          </a:xfrm>
          <a:prstGeom prst="rect">
            <a:avLst/>
          </a:prstGeom>
          <a:solidFill>
            <a:schemeClr val="accent3">
              <a:lumMod val="40000"/>
              <a:lumOff val="60000"/>
            </a:schemeClr>
          </a:solidFill>
        </p:spPr>
        <p:txBody>
          <a:bodyPr wrap="square" rtlCol="0">
            <a:spAutoFit/>
          </a:bodyPr>
          <a:lstStyle/>
          <a:p>
            <a:pPr algn="ctr"/>
            <a:r>
              <a:rPr lang="es-CR" sz="1200" dirty="0" smtClean="0"/>
              <a:t>Eduardo Montoya</a:t>
            </a:r>
            <a:endParaRPr lang="es-CR" sz="1200" dirty="0"/>
          </a:p>
        </p:txBody>
      </p:sp>
      <p:grpSp>
        <p:nvGrpSpPr>
          <p:cNvPr id="73" name="Grupo 72"/>
          <p:cNvGrpSpPr/>
          <p:nvPr/>
        </p:nvGrpSpPr>
        <p:grpSpPr>
          <a:xfrm>
            <a:off x="5476170" y="4284710"/>
            <a:ext cx="2460861" cy="1500667"/>
            <a:chOff x="-1960119" y="4321825"/>
            <a:chExt cx="2752531" cy="3592128"/>
          </a:xfrm>
        </p:grpSpPr>
        <p:sp>
          <p:nvSpPr>
            <p:cNvPr id="74" name="Rectángulo redondeado 73"/>
            <p:cNvSpPr/>
            <p:nvPr/>
          </p:nvSpPr>
          <p:spPr>
            <a:xfrm>
              <a:off x="-1960119" y="4321825"/>
              <a:ext cx="2752531" cy="359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R" sz="1350"/>
            </a:p>
          </p:txBody>
        </p:sp>
        <p:sp>
          <p:nvSpPr>
            <p:cNvPr id="75" name="Rectangle 13"/>
            <p:cNvSpPr/>
            <p:nvPr/>
          </p:nvSpPr>
          <p:spPr>
            <a:xfrm>
              <a:off x="-1759957" y="4564078"/>
              <a:ext cx="1927316" cy="663049"/>
            </a:xfrm>
            <a:prstGeom prst="rect">
              <a:avLst/>
            </a:prstGeom>
          </p:spPr>
          <p:txBody>
            <a:bodyPr wrap="none">
              <a:spAutoFit/>
            </a:bodyPr>
            <a:lstStyle/>
            <a:p>
              <a:pPr algn="ctr"/>
              <a:r>
                <a:rPr lang="es-CR" sz="1200" b="1" dirty="0" smtClean="0">
                  <a:solidFill>
                    <a:srgbClr val="000000"/>
                  </a:solidFill>
                  <a:latin typeface="Franklin Gothic Book"/>
                </a:rPr>
                <a:t>Equipo de apoyo</a:t>
              </a:r>
            </a:p>
          </p:txBody>
        </p:sp>
      </p:grpSp>
      <p:sp>
        <p:nvSpPr>
          <p:cNvPr id="76" name="CuadroTexto 75"/>
          <p:cNvSpPr txBox="1"/>
          <p:nvPr/>
        </p:nvSpPr>
        <p:spPr>
          <a:xfrm>
            <a:off x="5922374" y="4794690"/>
            <a:ext cx="2512475" cy="900246"/>
          </a:xfrm>
          <a:prstGeom prst="rect">
            <a:avLst/>
          </a:prstGeom>
          <a:noFill/>
        </p:spPr>
        <p:txBody>
          <a:bodyPr wrap="square" rtlCol="0">
            <a:spAutoFit/>
          </a:bodyPr>
          <a:lstStyle/>
          <a:p>
            <a:r>
              <a:rPr lang="es-CR" sz="1400" dirty="0" smtClean="0">
                <a:latin typeface="Tw Cen MT Condensed" panose="020B0606020104020203" pitchFamily="34" charset="0"/>
              </a:rPr>
              <a:t>Nidia Quintero (BCCR)</a:t>
            </a:r>
          </a:p>
          <a:p>
            <a:r>
              <a:rPr lang="es-CR" sz="1400" dirty="0" smtClean="0">
                <a:latin typeface="Tw Cen MT Condensed" panose="020B0606020104020203" pitchFamily="34" charset="0"/>
              </a:rPr>
              <a:t>Beatriz Corrales</a:t>
            </a:r>
          </a:p>
          <a:p>
            <a:r>
              <a:rPr lang="es-CR" sz="1400" dirty="0" smtClean="0">
                <a:latin typeface="Tw Cen MT Condensed" panose="020B0606020104020203" pitchFamily="34" charset="0"/>
              </a:rPr>
              <a:t>Bernadett González </a:t>
            </a:r>
          </a:p>
          <a:p>
            <a:endParaRPr lang="es-CR" sz="1050" dirty="0" smtClean="0">
              <a:latin typeface="Tw Cen MT Condensed" panose="020B0606020104020203" pitchFamily="34" charset="0"/>
            </a:endParaRPr>
          </a:p>
        </p:txBody>
      </p:sp>
      <p:sp>
        <p:nvSpPr>
          <p:cNvPr id="25" name="Abrir llave 24"/>
          <p:cNvSpPr/>
          <p:nvPr/>
        </p:nvSpPr>
        <p:spPr>
          <a:xfrm rot="16200000" flipH="1">
            <a:off x="5011362" y="3614444"/>
            <a:ext cx="734963" cy="60557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Tree>
    <p:extLst>
      <p:ext uri="{BB962C8B-B14F-4D97-AF65-F5344CB8AC3E}">
        <p14:creationId xmlns:p14="http://schemas.microsoft.com/office/powerpoint/2010/main" val="151760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924944"/>
            <a:ext cx="7793037" cy="647700"/>
          </a:xfrm>
        </p:spPr>
        <p:txBody>
          <a:bodyPr/>
          <a:lstStyle/>
          <a:p>
            <a:r>
              <a:rPr lang="es-CR" sz="3600" dirty="0" smtClean="0"/>
              <a:t>Proceso actual</a:t>
            </a:r>
            <a:endParaRPr lang="es-CR" sz="3600" dirty="0"/>
          </a:p>
        </p:txBody>
      </p:sp>
      <p:sp>
        <p:nvSpPr>
          <p:cNvPr id="4" name="Marcador de contenido 3"/>
          <p:cNvSpPr>
            <a:spLocks noGrp="1"/>
          </p:cNvSpPr>
          <p:nvPr>
            <p:ph idx="1"/>
          </p:nvPr>
        </p:nvSpPr>
        <p:spPr>
          <a:xfrm>
            <a:off x="395536" y="1484784"/>
            <a:ext cx="8209957" cy="4678660"/>
          </a:xfrm>
        </p:spPr>
        <p:txBody>
          <a:bodyPr/>
          <a:lstStyle/>
          <a:p>
            <a:endParaRPr lang="es-CR" dirty="0"/>
          </a:p>
        </p:txBody>
      </p:sp>
    </p:spTree>
    <p:extLst>
      <p:ext uri="{BB962C8B-B14F-4D97-AF65-F5344CB8AC3E}">
        <p14:creationId xmlns:p14="http://schemas.microsoft.com/office/powerpoint/2010/main" val="79546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9" y="332656"/>
            <a:ext cx="8209957" cy="578338"/>
          </a:xfrm>
        </p:spPr>
        <p:txBody>
          <a:bodyPr>
            <a:noAutofit/>
          </a:bodyPr>
          <a:lstStyle/>
          <a:p>
            <a:r>
              <a:rPr lang="es-CR" sz="2800" dirty="0" smtClean="0"/>
              <a:t>Proceso registro, control y actualización de puestos</a:t>
            </a:r>
            <a:endParaRPr lang="es-CR" sz="2800"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683" y="1521010"/>
            <a:ext cx="1204781" cy="1324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3" name="91 Objeto"/>
          <p:cNvGraphicFramePr>
            <a:graphicFrameLocks noChangeAspect="1"/>
          </p:cNvGraphicFramePr>
          <p:nvPr>
            <p:extLst>
              <p:ext uri="{D42A27DB-BD31-4B8C-83A1-F6EECF244321}">
                <p14:modId xmlns:p14="http://schemas.microsoft.com/office/powerpoint/2010/main" val="1953806479"/>
              </p:ext>
            </p:extLst>
          </p:nvPr>
        </p:nvGraphicFramePr>
        <p:xfrm>
          <a:off x="500784" y="1468970"/>
          <a:ext cx="896485" cy="1069679"/>
        </p:xfrm>
        <a:graphic>
          <a:graphicData uri="http://schemas.openxmlformats.org/presentationml/2006/ole">
            <mc:AlternateContent xmlns:mc="http://schemas.openxmlformats.org/markup-compatibility/2006">
              <mc:Choice xmlns:v="urn:schemas-microsoft-com:vml" Requires="v">
                <p:oleObj spid="_x0000_s3880" name="Imagen" r:id="rId5" imgW="5600700" imgH="3589338" progId="">
                  <p:embed/>
                </p:oleObj>
              </mc:Choice>
              <mc:Fallback>
                <p:oleObj name="Imagen" r:id="rId5" imgW="5600700" imgH="358933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784" y="1468970"/>
                        <a:ext cx="896485" cy="1069679"/>
                      </a:xfrm>
                      <a:prstGeom prst="rect">
                        <a:avLst/>
                      </a:prstGeom>
                      <a:noFill/>
                      <a:ln>
                        <a:noFill/>
                      </a:ln>
                      <a:extLst/>
                    </p:spPr>
                  </p:pic>
                </p:oleObj>
              </mc:Fallback>
            </mc:AlternateContent>
          </a:graphicData>
        </a:graphic>
      </p:graphicFrame>
      <p:sp>
        <p:nvSpPr>
          <p:cNvPr id="110" name="Nube 109"/>
          <p:cNvSpPr/>
          <p:nvPr/>
        </p:nvSpPr>
        <p:spPr>
          <a:xfrm>
            <a:off x="4152525" y="2195381"/>
            <a:ext cx="2358447" cy="51353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400" dirty="0" smtClean="0"/>
              <a:t>Correspondencia</a:t>
            </a:r>
            <a:endParaRPr lang="es-CR" sz="1400" dirty="0"/>
          </a:p>
        </p:txBody>
      </p:sp>
      <p:sp>
        <p:nvSpPr>
          <p:cNvPr id="9" name="Nube 8"/>
          <p:cNvSpPr/>
          <p:nvPr/>
        </p:nvSpPr>
        <p:spPr>
          <a:xfrm>
            <a:off x="4166482" y="1417005"/>
            <a:ext cx="2340318" cy="49982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t>SICVECA</a:t>
            </a:r>
            <a:endParaRPr lang="es-CR" dirty="0"/>
          </a:p>
        </p:txBody>
      </p:sp>
      <p:sp>
        <p:nvSpPr>
          <p:cNvPr id="10" name="CuadroTexto 9"/>
          <p:cNvSpPr txBox="1"/>
          <p:nvPr/>
        </p:nvSpPr>
        <p:spPr>
          <a:xfrm>
            <a:off x="1933951" y="2267389"/>
            <a:ext cx="1413913" cy="369332"/>
          </a:xfrm>
          <a:prstGeom prst="rect">
            <a:avLst/>
          </a:prstGeom>
          <a:noFill/>
        </p:spPr>
        <p:txBody>
          <a:bodyPr wrap="none" rtlCol="0">
            <a:spAutoFit/>
          </a:bodyPr>
          <a:lstStyle/>
          <a:p>
            <a:r>
              <a:rPr lang="es-CR" dirty="0" smtClean="0"/>
              <a:t>Documentos</a:t>
            </a:r>
            <a:endParaRPr lang="es-CR" dirty="0"/>
          </a:p>
        </p:txBody>
      </p:sp>
      <p:sp>
        <p:nvSpPr>
          <p:cNvPr id="11" name="CuadroTexto 10"/>
          <p:cNvSpPr txBox="1"/>
          <p:nvPr/>
        </p:nvSpPr>
        <p:spPr>
          <a:xfrm>
            <a:off x="1961576" y="1472037"/>
            <a:ext cx="1606274" cy="369332"/>
          </a:xfrm>
          <a:prstGeom prst="rect">
            <a:avLst/>
          </a:prstGeom>
          <a:noFill/>
        </p:spPr>
        <p:txBody>
          <a:bodyPr wrap="none" rtlCol="0">
            <a:spAutoFit/>
          </a:bodyPr>
          <a:lstStyle/>
          <a:p>
            <a:r>
              <a:rPr lang="es-CR" dirty="0" smtClean="0"/>
              <a:t>Envío mensual</a:t>
            </a:r>
            <a:endParaRPr lang="es-CR" dirty="0"/>
          </a:p>
        </p:txBody>
      </p:sp>
      <p:cxnSp>
        <p:nvCxnSpPr>
          <p:cNvPr id="13" name="Conector recto de flecha 12"/>
          <p:cNvCxnSpPr>
            <a:stCxn id="11" idx="3"/>
            <a:endCxn id="9" idx="2"/>
          </p:cNvCxnSpPr>
          <p:nvPr/>
        </p:nvCxnSpPr>
        <p:spPr>
          <a:xfrm>
            <a:off x="3567850" y="1656703"/>
            <a:ext cx="605891" cy="102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a:stCxn id="10" idx="3"/>
            <a:endCxn id="110" idx="2"/>
          </p:cNvCxnSpPr>
          <p:nvPr/>
        </p:nvCxnSpPr>
        <p:spPr>
          <a:xfrm>
            <a:off x="3347864" y="2452055"/>
            <a:ext cx="811977" cy="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a:endCxn id="10" idx="1"/>
          </p:cNvCxnSpPr>
          <p:nvPr/>
        </p:nvCxnSpPr>
        <p:spPr>
          <a:xfrm>
            <a:off x="1397269" y="2149030"/>
            <a:ext cx="536682" cy="303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a:stCxn id="103" idx="3"/>
            <a:endCxn id="11" idx="1"/>
          </p:cNvCxnSpPr>
          <p:nvPr/>
        </p:nvCxnSpPr>
        <p:spPr>
          <a:xfrm flipV="1">
            <a:off x="1397269" y="1656703"/>
            <a:ext cx="564307" cy="347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Conector recto de flecha 66"/>
          <p:cNvCxnSpPr>
            <a:stCxn id="110" idx="0"/>
          </p:cNvCxnSpPr>
          <p:nvPr/>
        </p:nvCxnSpPr>
        <p:spPr>
          <a:xfrm flipV="1">
            <a:off x="6509007" y="2195381"/>
            <a:ext cx="960520" cy="256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Conector recto de flecha 68"/>
          <p:cNvCxnSpPr>
            <a:stCxn id="9" idx="0"/>
          </p:cNvCxnSpPr>
          <p:nvPr/>
        </p:nvCxnSpPr>
        <p:spPr>
          <a:xfrm>
            <a:off x="6504850" y="1666919"/>
            <a:ext cx="964677" cy="430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2900662" y="980728"/>
            <a:ext cx="2096279" cy="461665"/>
          </a:xfrm>
          <a:prstGeom prst="rect">
            <a:avLst/>
          </a:prstGeom>
          <a:noFill/>
        </p:spPr>
        <p:txBody>
          <a:bodyPr wrap="none" rtlCol="0">
            <a:spAutoFit/>
          </a:bodyPr>
          <a:lstStyle/>
          <a:p>
            <a:r>
              <a:rPr lang="es-CR" sz="2400" dirty="0" smtClean="0">
                <a:solidFill>
                  <a:schemeClr val="accent6">
                    <a:lumMod val="75000"/>
                  </a:schemeClr>
                </a:solidFill>
              </a:rPr>
              <a:t>Proceso actual</a:t>
            </a:r>
            <a:endParaRPr lang="es-CR" sz="2400" dirty="0">
              <a:solidFill>
                <a:schemeClr val="accent6">
                  <a:lumMod val="75000"/>
                </a:schemeClr>
              </a:solidFill>
            </a:endParaRPr>
          </a:p>
        </p:txBody>
      </p:sp>
      <p:pic>
        <p:nvPicPr>
          <p:cNvPr id="28" name="Picture 4" descr="http://invalidxmlfix.com/wp-content/uploads/2014/03/Collection-of-XML-document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8279" y="1734186"/>
            <a:ext cx="271145" cy="344880"/>
          </a:xfrm>
          <a:prstGeom prst="rect">
            <a:avLst/>
          </a:prstGeom>
          <a:noFill/>
          <a:extLst>
            <a:ext uri="{909E8E84-426E-40DD-AFC4-6F175D3DCCD1}">
              <a14:hiddenFill xmlns:a14="http://schemas.microsoft.com/office/drawing/2010/main">
                <a:solidFill>
                  <a:srgbClr val="FFFFFF"/>
                </a:solidFill>
              </a14:hiddenFill>
            </a:ext>
          </a:extLst>
        </p:spPr>
      </p:pic>
      <p:sp>
        <p:nvSpPr>
          <p:cNvPr id="32" name="Marcador de número de diapositiva 2"/>
          <p:cNvSpPr txBox="1">
            <a:spLocks/>
          </p:cNvSpPr>
          <p:nvPr/>
        </p:nvSpPr>
        <p:spPr>
          <a:xfrm>
            <a:off x="6574069" y="6758596"/>
            <a:ext cx="2133600" cy="365125"/>
          </a:xfrm>
          <a:prstGeom prst="rect">
            <a:avLst/>
          </a:prstGeom>
        </p:spPr>
        <p:txBody>
          <a:bodyPr vert="horz" lIns="91440" tIns="45720" rIns="91440" bIns="45720" rtlCol="0" anchor="ctr"/>
          <a:lstStyle>
            <a:defPPr>
              <a:defRPr lang="es-C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0B41D-FD10-4A38-B39B-626510BD49B7}" type="slidenum">
              <a:rPr lang="en-US" smtClean="0">
                <a:solidFill>
                  <a:prstClr val="black">
                    <a:tint val="75000"/>
                  </a:prstClr>
                </a:solidFill>
              </a:rPr>
              <a:pPr/>
              <a:t>9</a:t>
            </a:fld>
            <a:endParaRPr lang="en-US">
              <a:solidFill>
                <a:prstClr val="black">
                  <a:tint val="75000"/>
                </a:prstClr>
              </a:solidFill>
            </a:endParaRPr>
          </a:p>
        </p:txBody>
      </p:sp>
      <p:sp>
        <p:nvSpPr>
          <p:cNvPr id="60" name="92 CuadroTexto"/>
          <p:cNvSpPr txBox="1"/>
          <p:nvPr/>
        </p:nvSpPr>
        <p:spPr>
          <a:xfrm>
            <a:off x="7812360" y="2858598"/>
            <a:ext cx="702436" cy="307777"/>
          </a:xfrm>
          <a:prstGeom prst="rect">
            <a:avLst/>
          </a:prstGeom>
          <a:noFill/>
        </p:spPr>
        <p:txBody>
          <a:bodyPr wrap="none" rtlCol="0">
            <a:spAutoFit/>
          </a:bodyPr>
          <a:lstStyle/>
          <a:p>
            <a:pPr>
              <a:defRPr/>
            </a:pPr>
            <a:r>
              <a:rPr lang="es-CR" sz="1400" b="1" kern="0" dirty="0" smtClean="0">
                <a:solidFill>
                  <a:srgbClr val="357CBD"/>
                </a:solidFill>
              </a:rPr>
              <a:t>SUGEF</a:t>
            </a:r>
          </a:p>
        </p:txBody>
      </p:sp>
      <p:sp>
        <p:nvSpPr>
          <p:cNvPr id="61" name="93 CuadroTexto"/>
          <p:cNvSpPr txBox="1"/>
          <p:nvPr/>
        </p:nvSpPr>
        <p:spPr>
          <a:xfrm>
            <a:off x="269341" y="2573041"/>
            <a:ext cx="1205779" cy="307777"/>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Supervisados</a:t>
            </a:r>
          </a:p>
        </p:txBody>
      </p:sp>
      <p:grpSp>
        <p:nvGrpSpPr>
          <p:cNvPr id="49" name="Grupo 48"/>
          <p:cNvGrpSpPr/>
          <p:nvPr/>
        </p:nvGrpSpPr>
        <p:grpSpPr>
          <a:xfrm>
            <a:off x="491733" y="3284984"/>
            <a:ext cx="8309384" cy="1943838"/>
            <a:chOff x="513828" y="3753259"/>
            <a:chExt cx="8309384" cy="1943838"/>
          </a:xfrm>
        </p:grpSpPr>
        <p:pic>
          <p:nvPicPr>
            <p:cNvPr id="62" name="Imagen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31" y="4024024"/>
              <a:ext cx="1204781" cy="1324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63" name="91 Objeto"/>
            <p:cNvGraphicFramePr>
              <a:graphicFrameLocks noChangeAspect="1"/>
            </p:cNvGraphicFramePr>
            <p:nvPr>
              <p:extLst>
                <p:ext uri="{D42A27DB-BD31-4B8C-83A1-F6EECF244321}">
                  <p14:modId xmlns:p14="http://schemas.microsoft.com/office/powerpoint/2010/main" val="2395868447"/>
                </p:ext>
              </p:extLst>
            </p:nvPr>
          </p:nvGraphicFramePr>
          <p:xfrm>
            <a:off x="745271" y="3999692"/>
            <a:ext cx="896485" cy="1069679"/>
          </p:xfrm>
          <a:graphic>
            <a:graphicData uri="http://schemas.openxmlformats.org/presentationml/2006/ole">
              <mc:AlternateContent xmlns:mc="http://schemas.openxmlformats.org/markup-compatibility/2006">
                <mc:Choice xmlns:v="urn:schemas-microsoft-com:vml" Requires="v">
                  <p:oleObj spid="_x0000_s3881" name="Imagen" r:id="rId8" imgW="5600700" imgH="3589338" progId="">
                    <p:embed/>
                  </p:oleObj>
                </mc:Choice>
                <mc:Fallback>
                  <p:oleObj name="Imagen" r:id="rId8" imgW="5600700" imgH="358933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71" y="3999692"/>
                          <a:ext cx="896485" cy="1069679"/>
                        </a:xfrm>
                        <a:prstGeom prst="rect">
                          <a:avLst/>
                        </a:prstGeom>
                        <a:noFill/>
                        <a:ln>
                          <a:noFill/>
                        </a:ln>
                        <a:extLst/>
                      </p:spPr>
                    </p:pic>
                  </p:oleObj>
                </mc:Fallback>
              </mc:AlternateContent>
            </a:graphicData>
          </a:graphic>
        </p:graphicFrame>
        <p:cxnSp>
          <p:nvCxnSpPr>
            <p:cNvPr id="72" name="Conector recto de flecha 71"/>
            <p:cNvCxnSpPr>
              <a:endCxn id="89" idx="1"/>
            </p:cNvCxnSpPr>
            <p:nvPr/>
          </p:nvCxnSpPr>
          <p:spPr>
            <a:xfrm flipV="1">
              <a:off x="1691514" y="4699223"/>
              <a:ext cx="36051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Conector recto de flecha 73"/>
            <p:cNvCxnSpPr>
              <a:endCxn id="62" idx="1"/>
            </p:cNvCxnSpPr>
            <p:nvPr/>
          </p:nvCxnSpPr>
          <p:spPr>
            <a:xfrm>
              <a:off x="6276617" y="4650417"/>
              <a:ext cx="1341814" cy="35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CuadroTexto 79"/>
            <p:cNvSpPr txBox="1"/>
            <p:nvPr/>
          </p:nvSpPr>
          <p:spPr>
            <a:xfrm>
              <a:off x="3136258" y="3753259"/>
              <a:ext cx="2076722" cy="461665"/>
            </a:xfrm>
            <a:prstGeom prst="rect">
              <a:avLst/>
            </a:prstGeom>
            <a:noFill/>
          </p:spPr>
          <p:txBody>
            <a:bodyPr wrap="none" rtlCol="0">
              <a:spAutoFit/>
            </a:bodyPr>
            <a:lstStyle/>
            <a:p>
              <a:r>
                <a:rPr lang="es-CR" sz="2400" dirty="0" smtClean="0">
                  <a:solidFill>
                    <a:schemeClr val="accent6">
                      <a:lumMod val="75000"/>
                    </a:schemeClr>
                  </a:solidFill>
                </a:rPr>
                <a:t>Proceso nuevo</a:t>
              </a:r>
              <a:endParaRPr lang="es-CR" sz="2400" dirty="0">
                <a:solidFill>
                  <a:schemeClr val="accent6">
                    <a:lumMod val="75000"/>
                  </a:schemeClr>
                </a:solidFill>
              </a:endParaRPr>
            </a:p>
          </p:txBody>
        </p:sp>
        <p:sp>
          <p:nvSpPr>
            <p:cNvPr id="85" name="92 CuadroTexto"/>
            <p:cNvSpPr txBox="1"/>
            <p:nvPr/>
          </p:nvSpPr>
          <p:spPr>
            <a:xfrm>
              <a:off x="7834455" y="5389320"/>
              <a:ext cx="702436" cy="307777"/>
            </a:xfrm>
            <a:prstGeom prst="rect">
              <a:avLst/>
            </a:prstGeom>
            <a:noFill/>
          </p:spPr>
          <p:txBody>
            <a:bodyPr wrap="none" rtlCol="0">
              <a:spAutoFit/>
            </a:bodyPr>
            <a:lstStyle/>
            <a:p>
              <a:pPr>
                <a:defRPr/>
              </a:pPr>
              <a:r>
                <a:rPr lang="es-CR" sz="1400" b="1" kern="0" dirty="0" smtClean="0">
                  <a:solidFill>
                    <a:srgbClr val="357CBD"/>
                  </a:solidFill>
                </a:rPr>
                <a:t>SUGEF</a:t>
              </a:r>
            </a:p>
          </p:txBody>
        </p:sp>
        <p:sp>
          <p:nvSpPr>
            <p:cNvPr id="86" name="93 CuadroTexto"/>
            <p:cNvSpPr txBox="1"/>
            <p:nvPr/>
          </p:nvSpPr>
          <p:spPr>
            <a:xfrm>
              <a:off x="513828" y="5103763"/>
              <a:ext cx="1205779" cy="307777"/>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Supervisados</a:t>
              </a:r>
            </a:p>
          </p:txBody>
        </p:sp>
        <p:sp>
          <p:nvSpPr>
            <p:cNvPr id="87" name="Nube 86"/>
            <p:cNvSpPr/>
            <p:nvPr/>
          </p:nvSpPr>
          <p:spPr>
            <a:xfrm>
              <a:off x="4174619" y="4315071"/>
              <a:ext cx="2399450" cy="65436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t>Servicio Roles  </a:t>
              </a:r>
              <a:r>
                <a:rPr lang="es-CR" sz="1000" dirty="0" smtClean="0"/>
                <a:t>(SUGEF Directo)</a:t>
              </a:r>
              <a:endParaRPr lang="es-CR" sz="2400" dirty="0"/>
            </a:p>
          </p:txBody>
        </p:sp>
        <p:sp>
          <p:nvSpPr>
            <p:cNvPr id="89" name="CuadroTexto 88"/>
            <p:cNvSpPr txBox="1"/>
            <p:nvPr/>
          </p:nvSpPr>
          <p:spPr>
            <a:xfrm>
              <a:off x="2052032" y="4376057"/>
              <a:ext cx="1661176" cy="646331"/>
            </a:xfrm>
            <a:prstGeom prst="rect">
              <a:avLst/>
            </a:prstGeom>
            <a:noFill/>
          </p:spPr>
          <p:txBody>
            <a:bodyPr wrap="square" rtlCol="0">
              <a:spAutoFit/>
            </a:bodyPr>
            <a:lstStyle/>
            <a:p>
              <a:r>
                <a:rPr lang="es-CR" dirty="0" smtClean="0"/>
                <a:t>Información de los roles</a:t>
              </a:r>
              <a:endParaRPr lang="es-CR" dirty="0"/>
            </a:p>
          </p:txBody>
        </p:sp>
        <p:cxnSp>
          <p:nvCxnSpPr>
            <p:cNvPr id="90" name="Conector recto de flecha 89"/>
            <p:cNvCxnSpPr/>
            <p:nvPr/>
          </p:nvCxnSpPr>
          <p:spPr>
            <a:xfrm flipV="1">
              <a:off x="3694077" y="4713998"/>
              <a:ext cx="36051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51" name="Conector recto 50"/>
          <p:cNvCxnSpPr/>
          <p:nvPr/>
        </p:nvCxnSpPr>
        <p:spPr>
          <a:xfrm>
            <a:off x="269341" y="3166375"/>
            <a:ext cx="8416233" cy="0"/>
          </a:xfrm>
          <a:prstGeom prst="line">
            <a:avLst/>
          </a:prstGeom>
          <a:ln>
            <a:prstDash val="dashDot"/>
          </a:ln>
        </p:spPr>
        <p:style>
          <a:lnRef idx="3">
            <a:schemeClr val="accent6"/>
          </a:lnRef>
          <a:fillRef idx="0">
            <a:schemeClr val="accent6"/>
          </a:fillRef>
          <a:effectRef idx="2">
            <a:schemeClr val="accent6"/>
          </a:effectRef>
          <a:fontRef idx="minor">
            <a:schemeClr val="tx1"/>
          </a:fontRef>
        </p:style>
      </p:cxnSp>
      <p:graphicFrame>
        <p:nvGraphicFramePr>
          <p:cNvPr id="92" name="Tabla 91"/>
          <p:cNvGraphicFramePr>
            <a:graphicFrameLocks noGrp="1"/>
          </p:cNvGraphicFramePr>
          <p:nvPr>
            <p:extLst>
              <p:ext uri="{D42A27DB-BD31-4B8C-83A1-F6EECF244321}">
                <p14:modId xmlns:p14="http://schemas.microsoft.com/office/powerpoint/2010/main" val="3825703193"/>
              </p:ext>
            </p:extLst>
          </p:nvPr>
        </p:nvGraphicFramePr>
        <p:xfrm>
          <a:off x="2282942" y="4615383"/>
          <a:ext cx="4486279" cy="1844092"/>
        </p:xfrm>
        <a:graphic>
          <a:graphicData uri="http://schemas.openxmlformats.org/drawingml/2006/table">
            <a:tbl>
              <a:tblPr/>
              <a:tblGrid>
                <a:gridCol w="2193385"/>
                <a:gridCol w="2292894"/>
              </a:tblGrid>
              <a:tr h="341319">
                <a:tc>
                  <a:txBody>
                    <a:bodyPr/>
                    <a:lstStyle/>
                    <a:p>
                      <a:pPr marL="0" marR="0" fontAlgn="t">
                        <a:spcBef>
                          <a:spcPts val="0"/>
                        </a:spcBef>
                        <a:spcAft>
                          <a:spcPts val="0"/>
                        </a:spcAft>
                      </a:pPr>
                      <a:r>
                        <a:rPr lang="es-CR" sz="1200" b="1" dirty="0" smtClean="0">
                          <a:solidFill>
                            <a:srgbClr val="E7E6E6"/>
                          </a:solidFill>
                          <a:effectLst/>
                          <a:latin typeface="Calibri" panose="020F0502020204030204" pitchFamily="34" charset="0"/>
                        </a:rPr>
                        <a:t>Dejarán de reportarse por SICVECA en la versión 1 de Roles</a:t>
                      </a:r>
                      <a:endParaRPr lang="es-CR" sz="1200" dirty="0">
                        <a:solidFill>
                          <a:srgbClr val="E7E6E6"/>
                        </a:solidFill>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a:txBody>
                    <a:bodyPr/>
                    <a:lstStyle/>
                    <a:p>
                      <a:pPr marL="0" marR="0" fontAlgn="t">
                        <a:spcBef>
                          <a:spcPts val="0"/>
                        </a:spcBef>
                        <a:spcAft>
                          <a:spcPts val="0"/>
                        </a:spcAft>
                      </a:pPr>
                      <a:r>
                        <a:rPr lang="es-CR" sz="1200" b="1" dirty="0">
                          <a:solidFill>
                            <a:srgbClr val="E7E6E6"/>
                          </a:solidFill>
                          <a:effectLst/>
                          <a:latin typeface="Calibri" panose="020F0502020204030204" pitchFamily="34" charset="0"/>
                        </a:rPr>
                        <a:t>Dejarán de reportarse por SICVECA en la </a:t>
                      </a:r>
                      <a:r>
                        <a:rPr lang="es-CR" sz="1200" b="1" dirty="0" smtClean="0">
                          <a:solidFill>
                            <a:srgbClr val="E7E6E6"/>
                          </a:solidFill>
                          <a:effectLst/>
                          <a:latin typeface="Calibri" panose="020F0502020204030204" pitchFamily="34" charset="0"/>
                        </a:rPr>
                        <a:t>versión 2 </a:t>
                      </a:r>
                      <a:r>
                        <a:rPr lang="es-CR" sz="1200" b="1" dirty="0">
                          <a:solidFill>
                            <a:srgbClr val="E7E6E6"/>
                          </a:solidFill>
                          <a:effectLst/>
                          <a:latin typeface="Calibri" panose="020F0502020204030204" pitchFamily="34" charset="0"/>
                        </a:rPr>
                        <a:t>de Roles</a:t>
                      </a:r>
                      <a:endParaRPr lang="es-CR" sz="1200" dirty="0">
                        <a:solidFill>
                          <a:srgbClr val="E7E6E6"/>
                        </a:solidFill>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r>
              <a:tr h="1242857">
                <a:tc>
                  <a:txBody>
                    <a:bodyPr/>
                    <a:lstStyle/>
                    <a:p>
                      <a:pPr marL="285750" lvl="0" indent="-285750" rtl="0" fontAlgn="ctr">
                        <a:spcBef>
                          <a:spcPts val="0"/>
                        </a:spcBef>
                        <a:spcAft>
                          <a:spcPts val="0"/>
                        </a:spcAft>
                        <a:buFont typeface="+mj-lt"/>
                        <a:buAutoNum type="arabicPeriod"/>
                      </a:pPr>
                      <a:r>
                        <a:rPr lang="es-CR" sz="1200" b="0" i="0" dirty="0" smtClean="0">
                          <a:effectLst/>
                          <a:latin typeface="Calibri" panose="020F0502020204030204" pitchFamily="34" charset="0"/>
                        </a:rPr>
                        <a:t>Junta </a:t>
                      </a:r>
                      <a:r>
                        <a:rPr lang="es-CR" sz="1200" b="0" i="0" dirty="0">
                          <a:effectLst/>
                          <a:latin typeface="Calibri" panose="020F0502020204030204" pitchFamily="34" charset="0"/>
                        </a:rPr>
                        <a:t>Directiva</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Puestos ejecutivos</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Consejo de Administración</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Facultad</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Comités</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Auditoria interna</a:t>
                      </a:r>
                    </a:p>
                    <a:p>
                      <a:pPr marL="285750" lvl="0" indent="-285750" rtl="0" fontAlgn="ctr">
                        <a:spcBef>
                          <a:spcPts val="0"/>
                        </a:spcBef>
                        <a:spcAft>
                          <a:spcPts val="0"/>
                        </a:spcAft>
                        <a:buFont typeface="+mj-lt"/>
                        <a:buAutoNum type="arabicPeriod"/>
                      </a:pPr>
                      <a:r>
                        <a:rPr lang="es-CR" sz="1200" b="0" i="0" dirty="0" smtClean="0">
                          <a:effectLst/>
                          <a:latin typeface="Calibri" panose="020F0502020204030204" pitchFamily="34" charset="0"/>
                        </a:rPr>
                        <a:t>Tabla </a:t>
                      </a:r>
                      <a:r>
                        <a:rPr lang="es-CR" sz="1200" b="0" i="0" dirty="0">
                          <a:effectLst/>
                          <a:latin typeface="Calibri" panose="020F0502020204030204" pitchFamily="34" charset="0"/>
                        </a:rPr>
                        <a:t>puestos</a:t>
                      </a: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85750" lvl="0" indent="-285750" rtl="0" fontAlgn="ctr">
                        <a:spcBef>
                          <a:spcPts val="0"/>
                        </a:spcBef>
                        <a:spcAft>
                          <a:spcPts val="0"/>
                        </a:spcAft>
                        <a:buFont typeface="+mj-lt"/>
                        <a:buAutoNum type="arabicPeriod"/>
                      </a:pPr>
                      <a:r>
                        <a:rPr lang="es-CR" sz="1200" b="0" i="0" dirty="0" smtClean="0">
                          <a:effectLst/>
                          <a:latin typeface="Calibri" panose="020F0502020204030204" pitchFamily="34" charset="0"/>
                        </a:rPr>
                        <a:t>Puestos </a:t>
                      </a:r>
                      <a:r>
                        <a:rPr lang="es-CR" sz="1200" b="0" i="0" dirty="0">
                          <a:effectLst/>
                          <a:latin typeface="Calibri" panose="020F0502020204030204" pitchFamily="34" charset="0"/>
                        </a:rPr>
                        <a:t>externos</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Accionista</a:t>
                      </a: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pic>
        <p:nvPicPr>
          <p:cNvPr id="35"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265277" y="3425188"/>
            <a:ext cx="527993" cy="54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2"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380" y="4943265"/>
            <a:ext cx="1114132" cy="50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6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 presetClass="entr" presetSubtype="0" fill="hold" nodeType="withEffect">
                                  <p:stCondLst>
                                    <p:cond delay="0"/>
                                  </p:stCondLst>
                                  <p:childTnLst>
                                    <p:set>
                                      <p:cBhvr>
                                        <p:cTn id="12" dur="1" fill="hold">
                                          <p:stCondLst>
                                            <p:cond delay="0"/>
                                          </p:stCondLst>
                                        </p:cTn>
                                        <p:tgtEl>
                                          <p:spTgt spid="31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BCCR2">
  <a:themeElements>
    <a:clrScheme name="BCCR-graficos">
      <a:dk1>
        <a:srgbClr val="000000"/>
      </a:dk1>
      <a:lt1>
        <a:srgbClr val="FFFFFF"/>
      </a:lt1>
      <a:dk2>
        <a:srgbClr val="FFFFFF"/>
      </a:dk2>
      <a:lt2>
        <a:srgbClr val="FFFFFF"/>
      </a:lt2>
      <a:accent1>
        <a:srgbClr val="3D6FA5"/>
      </a:accent1>
      <a:accent2>
        <a:srgbClr val="7CADDA"/>
      </a:accent2>
      <a:accent3>
        <a:srgbClr val="5DB3C7"/>
      </a:accent3>
      <a:accent4>
        <a:srgbClr val="A9CD69"/>
      </a:accent4>
      <a:accent5>
        <a:srgbClr val="FDD36B"/>
      </a:accent5>
      <a:accent6>
        <a:srgbClr val="FEAA5E"/>
      </a:accent6>
      <a:hlink>
        <a:srgbClr val="FFFFFF"/>
      </a:hlink>
      <a:folHlink>
        <a:srgbClr val="000000"/>
      </a:folHlink>
    </a:clrScheme>
    <a:fontScheme name="BCCR-excel">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ap="flat">
          <a:solidFill>
            <a:srgbClr val="336600"/>
          </a:solidFill>
          <a:round/>
          <a:headEnd type="arrow"/>
          <a:tailEnd type="arrow"/>
        </a:ln>
        <a:scene3d>
          <a:camera prst="orthographicFront">
            <a:rot lat="0" lon="10800000" rev="10800000"/>
          </a:camera>
          <a:lightRig rig="threePt" dir="t"/>
        </a:scene3d>
      </a:spPr>
      <a:bodyPr rtlCol="0" anchor="ctr"/>
      <a:lstStyle>
        <a:defPPr algn="ctr">
          <a:defRPr/>
        </a:defPPr>
      </a:lstStyle>
      <a:style>
        <a:lnRef idx="2">
          <a:schemeClr val="accent2"/>
        </a:lnRef>
        <a:fillRef idx="0">
          <a:schemeClr val="accent2"/>
        </a:fillRef>
        <a:effectRef idx="1">
          <a:schemeClr val="accent2"/>
        </a:effectRef>
        <a:fontRef idx="minor">
          <a:schemeClr val="tx1"/>
        </a:fontRef>
      </a:style>
    </a:spDef>
    <a:lnDef>
      <a:spPr>
        <a:ln w="12700" cap="flat">
          <a:solidFill>
            <a:srgbClr val="336600"/>
          </a:solidFill>
          <a:round/>
          <a:tailEnd type="arrow"/>
        </a:ln>
        <a:scene3d>
          <a:camera prst="orthographicFront">
            <a:rot lat="0" lon="10800000" rev="10800000"/>
          </a:camera>
          <a:lightRig rig="threePt" dir="t"/>
        </a:scene3d>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A934720330CD6458ACA69013CCF6701" ma:contentTypeVersion="9" ma:contentTypeDescription="Crear nuevo documento." ma:contentTypeScope="" ma:versionID="f98ab6127dc6836069d860acef907988">
  <xsd:schema xmlns:xsd="http://www.w3.org/2001/XMLSchema" xmlns:xs="http://www.w3.org/2001/XMLSchema" xmlns:p="http://schemas.microsoft.com/office/2006/metadata/properties" xmlns:ns2="b875e23b-67d9-4b2e-bdec-edacbf90b326" xmlns:ns3="40CAB0FA-DDF9-4749-96A6-DB6B82DA3456" targetNamespace="http://schemas.microsoft.com/office/2006/metadata/properties" ma:root="true" ma:fieldsID="3dfdb43c445de92c3daa9e607b40080d" ns2:_="" ns3:_="">
    <xsd:import namespace="b875e23b-67d9-4b2e-bdec-edacbf90b326"/>
    <xsd:import namespace="40CAB0FA-DDF9-4749-96A6-DB6B82DA3456"/>
    <xsd:element name="properties">
      <xsd:complexType>
        <xsd:sequence>
          <xsd:element name="documentManagement">
            <xsd:complexType>
              <xsd:all>
                <xsd:element ref="ns2:Tipo_x0020_de_x0020_documento" minOccurs="0"/>
                <xsd:element ref="ns3:Servic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5e23b-67d9-4b2e-bdec-edacbf90b326" elementFormDefault="qualified">
    <xsd:import namespace="http://schemas.microsoft.com/office/2006/documentManagement/types"/>
    <xsd:import namespace="http://schemas.microsoft.com/office/infopath/2007/PartnerControls"/>
    <xsd:element name="Tipo_x0020_de_x0020_documento" ma:index="8" nillable="true" ma:displayName="Tipo de documento" ma:format="RadioButtons" ma:internalName="Tipo_x0020_de_x0020_documento" ma:readOnly="false">
      <xsd:simpleType>
        <xsd:restriction base="dms:Choice">
          <xsd:enumeration value="Diseño"/>
          <xsd:enumeration value="Negocio"/>
          <xsd:enumeration value="Técnica"/>
        </xsd:restriction>
      </xsd:simpleType>
    </xsd:element>
  </xsd:schema>
  <xsd:schema xmlns:xsd="http://www.w3.org/2001/XMLSchema" xmlns:xs="http://www.w3.org/2001/XMLSchema" xmlns:dms="http://schemas.microsoft.com/office/2006/documentManagement/types" xmlns:pc="http://schemas.microsoft.com/office/infopath/2007/PartnerControls" targetNamespace="40CAB0FA-DDF9-4749-96A6-DB6B82DA3456" elementFormDefault="qualified">
    <xsd:import namespace="http://schemas.microsoft.com/office/2006/documentManagement/types"/>
    <xsd:import namespace="http://schemas.microsoft.com/office/infopath/2007/PartnerControls"/>
    <xsd:element name="Servicio" ma:index="9" nillable="true" ma:displayName="Servicio" ma:list="{5D4F0A16-43C2-4AE2-8CE0-A33A1A6021CB}" ma:internalName="Servicio"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rvicio xmlns="40CAB0FA-DDF9-4749-96A6-DB6B82DA3456">1</Servicio>
    <Tipo_x0020_de_x0020_documento xmlns="b875e23b-67d9-4b2e-bdec-edacbf90b326">Negocio</Tipo_x0020_de_x0020_document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296DC-5E77-472B-BBD8-A115CE6CD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5e23b-67d9-4b2e-bdec-edacbf90b326"/>
    <ds:schemaRef ds:uri="40CAB0FA-DDF9-4749-96A6-DB6B82DA34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9EF82E-9D71-4C8C-B813-D721465958CB}">
  <ds:schemaRefs>
    <ds:schemaRef ds:uri="http://schemas.microsoft.com/office/2006/metadata/propertie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b875e23b-67d9-4b2e-bdec-edacbf90b326"/>
    <ds:schemaRef ds:uri="http://purl.org/dc/terms/"/>
    <ds:schemaRef ds:uri="40CAB0FA-DDF9-4749-96A6-DB6B82DA3456"/>
    <ds:schemaRef ds:uri="http://schemas.openxmlformats.org/package/2006/metadata/core-properties"/>
  </ds:schemaRefs>
</ds:datastoreItem>
</file>

<file path=customXml/itemProps3.xml><?xml version="1.0" encoding="utf-8"?>
<ds:datastoreItem xmlns:ds="http://schemas.openxmlformats.org/officeDocument/2006/customXml" ds:itemID="{DD8F2431-11D3-4B8A-8F43-2D17B31E2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49604</TotalTime>
  <Words>2226</Words>
  <Application>Microsoft Office PowerPoint</Application>
  <PresentationFormat>Presentación en pantalla (4:3)</PresentationFormat>
  <Paragraphs>574</Paragraphs>
  <Slides>25</Slides>
  <Notes>12</Notes>
  <HiddenSlides>3</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40" baseType="lpstr">
      <vt:lpstr>Arial</vt:lpstr>
      <vt:lpstr>Arial Narrow</vt:lpstr>
      <vt:lpstr>Broadway</vt:lpstr>
      <vt:lpstr>Calibri</vt:lpstr>
      <vt:lpstr>Calibri Light</vt:lpstr>
      <vt:lpstr>Courier New</vt:lpstr>
      <vt:lpstr>Franklin Gothic Book</vt:lpstr>
      <vt:lpstr>Franklin Gothic Medium</vt:lpstr>
      <vt:lpstr>Palatino Linotype</vt:lpstr>
      <vt:lpstr>Times New Roman</vt:lpstr>
      <vt:lpstr>Tw Cen MT Condensed</vt:lpstr>
      <vt:lpstr>Wingdings</vt:lpstr>
      <vt:lpstr>1_BCCR2</vt:lpstr>
      <vt:lpstr>1_Tema de Office</vt:lpstr>
      <vt:lpstr>Imagen</vt:lpstr>
      <vt:lpstr>Presentación de PowerPoint</vt:lpstr>
      <vt:lpstr>“Proyecto estratégico de mejora de procesos de gestión de trámites”</vt:lpstr>
      <vt:lpstr>Presentación de PowerPoint</vt:lpstr>
      <vt:lpstr>SUGEF Directo (externo)</vt:lpstr>
      <vt:lpstr>“Servicio de Registro  y Actualización de Roles”</vt:lpstr>
      <vt:lpstr>“Servicio de Registro  y Actualización de Roles”</vt:lpstr>
      <vt:lpstr>Equipo de trabajo</vt:lpstr>
      <vt:lpstr>Proceso actual</vt:lpstr>
      <vt:lpstr>Proceso registro, control y actualización de puestos</vt:lpstr>
      <vt:lpstr>Clase de datos registro y control</vt:lpstr>
      <vt:lpstr>Trámite Actualización de roles </vt:lpstr>
      <vt:lpstr>Trámite Actualización de roles </vt:lpstr>
      <vt:lpstr>Nuevo proceso</vt:lpstr>
      <vt:lpstr>Registro y actualización de roles</vt:lpstr>
      <vt:lpstr>Presentación de PowerPoint</vt:lpstr>
      <vt:lpstr>Responsabilidad del Representante legal</vt:lpstr>
      <vt:lpstr>Responsabilidad del Representante legal</vt:lpstr>
      <vt:lpstr>Responsabilidad del Representante legal</vt:lpstr>
      <vt:lpstr>Tareas de las Entidades</vt:lpstr>
      <vt:lpstr>Presentación de PowerPoint</vt:lpstr>
      <vt:lpstr>Recapitulando</vt:lpstr>
      <vt:lpstr>Resumen           </vt:lpstr>
      <vt:lpstr>Resumen           </vt:lpstr>
      <vt:lpstr>Consultas</vt:lpstr>
      <vt:lpstr>Presentación de PowerPoint</vt:lpstr>
    </vt:vector>
  </TitlesOfParts>
  <Company>BCCR-Sugese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Roles a las entidades</dc:title>
  <dc:creator>MOLINA CALDERON GUILLERMO ANDRES</dc:creator>
  <cp:lastModifiedBy>Gabriela Amador Mata</cp:lastModifiedBy>
  <cp:revision>1143</cp:revision>
  <cp:lastPrinted>2016-02-09T18:24:32Z</cp:lastPrinted>
  <dcterms:created xsi:type="dcterms:W3CDTF">2014-02-04T20:52:34Z</dcterms:created>
  <dcterms:modified xsi:type="dcterms:W3CDTF">2016-09-14T16:42:35Z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0x0101009A934720330CD6458ACA69013CCF6701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Tfs.IsStoryboard">
    <vt:bool>true</vt:bool>
  </property>
</Properties>
</file>