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58" r:id="rId3"/>
    <p:sldId id="265" r:id="rId4"/>
    <p:sldId id="267" r:id="rId5"/>
    <p:sldId id="266" r:id="rId6"/>
    <p:sldId id="264" r:id="rId7"/>
    <p:sldId id="269" r:id="rId8"/>
    <p:sldId id="268" r:id="rId9"/>
    <p:sldId id="262" r:id="rId10"/>
    <p:sldId id="270" r:id="rId11"/>
    <p:sldId id="263" r:id="rId1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7" autoAdjust="0"/>
  </p:normalViewPr>
  <p:slideViewPr>
    <p:cSldViewPr snapToGrid="0" snapToObjects="1">
      <p:cViewPr varScale="1">
        <p:scale>
          <a:sx n="110" d="100"/>
          <a:sy n="110" d="100"/>
        </p:scale>
        <p:origin x="16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n-GB"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66C11EB9-DE7D-C84F-98DB-DA9B1792C02A}" type="datetimeFigureOut">
              <a:rPr lang="es-ES" smtClean="0"/>
              <a:t>03/09/2015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BCAC79-85D7-8D48-881B-7AB4C64DE735}" type="slidenum">
              <a:rPr lang="es-ES" smtClean="0"/>
              <a:t>‹Nº›</a:t>
            </a:fld>
            <a:endParaRPr lang="es-ES"/>
          </a:p>
        </p:txBody>
      </p:sp>
    </p:spTree>
    <p:extLst>
      <p:ext uri="{BB962C8B-B14F-4D97-AF65-F5344CB8AC3E}">
        <p14:creationId xmlns:p14="http://schemas.microsoft.com/office/powerpoint/2010/main" val="155998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4" name="Marcador de fecha 3"/>
          <p:cNvSpPr>
            <a:spLocks noGrp="1"/>
          </p:cNvSpPr>
          <p:nvPr>
            <p:ph type="dt" sz="half" idx="10"/>
          </p:nvPr>
        </p:nvSpPr>
        <p:spPr/>
        <p:txBody>
          <a:bodyPr/>
          <a:lstStyle/>
          <a:p>
            <a:fld id="{66C11EB9-DE7D-C84F-98DB-DA9B1792C02A}" type="datetimeFigureOut">
              <a:rPr lang="es-ES" smtClean="0"/>
              <a:t>03/09/2015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BCAC79-85D7-8D48-881B-7AB4C64DE735}" type="slidenum">
              <a:rPr lang="es-ES" smtClean="0"/>
              <a:t>‹Nº›</a:t>
            </a:fld>
            <a:endParaRPr lang="es-ES"/>
          </a:p>
        </p:txBody>
      </p:sp>
    </p:spTree>
    <p:extLst>
      <p:ext uri="{BB962C8B-B14F-4D97-AF65-F5344CB8AC3E}">
        <p14:creationId xmlns:p14="http://schemas.microsoft.com/office/powerpoint/2010/main" val="3615546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n-GB"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4" name="Marcador de fecha 3"/>
          <p:cNvSpPr>
            <a:spLocks noGrp="1"/>
          </p:cNvSpPr>
          <p:nvPr>
            <p:ph type="dt" sz="half" idx="10"/>
          </p:nvPr>
        </p:nvSpPr>
        <p:spPr/>
        <p:txBody>
          <a:bodyPr/>
          <a:lstStyle/>
          <a:p>
            <a:fld id="{66C11EB9-DE7D-C84F-98DB-DA9B1792C02A}" type="datetimeFigureOut">
              <a:rPr lang="es-ES" smtClean="0"/>
              <a:t>03/09/2015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BCAC79-85D7-8D48-881B-7AB4C64DE735}" type="slidenum">
              <a:rPr lang="es-ES" smtClean="0"/>
              <a:t>‹Nº›</a:t>
            </a:fld>
            <a:endParaRPr lang="es-ES"/>
          </a:p>
        </p:txBody>
      </p:sp>
    </p:spTree>
    <p:extLst>
      <p:ext uri="{BB962C8B-B14F-4D97-AF65-F5344CB8AC3E}">
        <p14:creationId xmlns:p14="http://schemas.microsoft.com/office/powerpoint/2010/main" val="2188296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mtClean="0"/>
              <a:t>Clic para editar título</a:t>
            </a:r>
            <a:endParaRPr lang="es-ES"/>
          </a:p>
        </p:txBody>
      </p:sp>
      <p:sp>
        <p:nvSpPr>
          <p:cNvPr id="3" name="Marcador de contenido 2"/>
          <p:cNvSpPr>
            <a:spLocks noGrp="1"/>
          </p:cNvSpPr>
          <p:nvPr>
            <p:ph idx="1"/>
          </p:nvPr>
        </p:nvSpPr>
        <p:spPr/>
        <p:txBody>
          <a:body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4" name="Marcador de fecha 3"/>
          <p:cNvSpPr>
            <a:spLocks noGrp="1"/>
          </p:cNvSpPr>
          <p:nvPr>
            <p:ph type="dt" sz="half" idx="10"/>
          </p:nvPr>
        </p:nvSpPr>
        <p:spPr/>
        <p:txBody>
          <a:bodyPr/>
          <a:lstStyle/>
          <a:p>
            <a:fld id="{66C11EB9-DE7D-C84F-98DB-DA9B1792C02A}" type="datetimeFigureOut">
              <a:rPr lang="es-ES" smtClean="0"/>
              <a:t>03/09/2015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BCAC79-85D7-8D48-881B-7AB4C64DE735}" type="slidenum">
              <a:rPr lang="es-ES" smtClean="0"/>
              <a:t>‹Nº›</a:t>
            </a:fld>
            <a:endParaRPr lang="es-ES"/>
          </a:p>
        </p:txBody>
      </p:sp>
    </p:spTree>
    <p:extLst>
      <p:ext uri="{BB962C8B-B14F-4D97-AF65-F5344CB8AC3E}">
        <p14:creationId xmlns:p14="http://schemas.microsoft.com/office/powerpoint/2010/main" val="114844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n-GB"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Haga clic para modificar el estilo de texto del patrón</a:t>
            </a:r>
          </a:p>
        </p:txBody>
      </p:sp>
      <p:sp>
        <p:nvSpPr>
          <p:cNvPr id="4" name="Marcador de fecha 3"/>
          <p:cNvSpPr>
            <a:spLocks noGrp="1"/>
          </p:cNvSpPr>
          <p:nvPr>
            <p:ph type="dt" sz="half" idx="10"/>
          </p:nvPr>
        </p:nvSpPr>
        <p:spPr/>
        <p:txBody>
          <a:bodyPr/>
          <a:lstStyle/>
          <a:p>
            <a:fld id="{66C11EB9-DE7D-C84F-98DB-DA9B1792C02A}" type="datetimeFigureOut">
              <a:rPr lang="es-ES" smtClean="0"/>
              <a:t>03/09/2015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BCAC79-85D7-8D48-881B-7AB4C64DE735}" type="slidenum">
              <a:rPr lang="es-ES" smtClean="0"/>
              <a:t>‹Nº›</a:t>
            </a:fld>
            <a:endParaRPr lang="es-ES"/>
          </a:p>
        </p:txBody>
      </p:sp>
    </p:spTree>
    <p:extLst>
      <p:ext uri="{BB962C8B-B14F-4D97-AF65-F5344CB8AC3E}">
        <p14:creationId xmlns:p14="http://schemas.microsoft.com/office/powerpoint/2010/main" val="170732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5" name="Marcador de fecha 4"/>
          <p:cNvSpPr>
            <a:spLocks noGrp="1"/>
          </p:cNvSpPr>
          <p:nvPr>
            <p:ph type="dt" sz="half" idx="10"/>
          </p:nvPr>
        </p:nvSpPr>
        <p:spPr/>
        <p:txBody>
          <a:bodyPr/>
          <a:lstStyle/>
          <a:p>
            <a:fld id="{66C11EB9-DE7D-C84F-98DB-DA9B1792C02A}" type="datetimeFigureOut">
              <a:rPr lang="es-ES" smtClean="0"/>
              <a:t>03/09/2015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BCAC79-85D7-8D48-881B-7AB4C64DE735}" type="slidenum">
              <a:rPr lang="es-ES" smtClean="0"/>
              <a:t>‹Nº›</a:t>
            </a:fld>
            <a:endParaRPr lang="es-ES"/>
          </a:p>
        </p:txBody>
      </p:sp>
    </p:spTree>
    <p:extLst>
      <p:ext uri="{BB962C8B-B14F-4D97-AF65-F5344CB8AC3E}">
        <p14:creationId xmlns:p14="http://schemas.microsoft.com/office/powerpoint/2010/main" val="4217983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GB"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7" name="Marcador de fecha 6"/>
          <p:cNvSpPr>
            <a:spLocks noGrp="1"/>
          </p:cNvSpPr>
          <p:nvPr>
            <p:ph type="dt" sz="half" idx="10"/>
          </p:nvPr>
        </p:nvSpPr>
        <p:spPr/>
        <p:txBody>
          <a:bodyPr/>
          <a:lstStyle/>
          <a:p>
            <a:fld id="{66C11EB9-DE7D-C84F-98DB-DA9B1792C02A}" type="datetimeFigureOut">
              <a:rPr lang="es-ES" smtClean="0"/>
              <a:t>03/09/2015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1BCAC79-85D7-8D48-881B-7AB4C64DE735}" type="slidenum">
              <a:rPr lang="es-ES" smtClean="0"/>
              <a:t>‹Nº›</a:t>
            </a:fld>
            <a:endParaRPr lang="es-ES"/>
          </a:p>
        </p:txBody>
      </p:sp>
    </p:spTree>
    <p:extLst>
      <p:ext uri="{BB962C8B-B14F-4D97-AF65-F5344CB8AC3E}">
        <p14:creationId xmlns:p14="http://schemas.microsoft.com/office/powerpoint/2010/main" val="128375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mtClean="0"/>
              <a:t>Clic para editar título</a:t>
            </a:r>
            <a:endParaRPr lang="es-ES"/>
          </a:p>
        </p:txBody>
      </p:sp>
      <p:sp>
        <p:nvSpPr>
          <p:cNvPr id="3" name="Marcador de fecha 2"/>
          <p:cNvSpPr>
            <a:spLocks noGrp="1"/>
          </p:cNvSpPr>
          <p:nvPr>
            <p:ph type="dt" sz="half" idx="10"/>
          </p:nvPr>
        </p:nvSpPr>
        <p:spPr/>
        <p:txBody>
          <a:bodyPr/>
          <a:lstStyle/>
          <a:p>
            <a:fld id="{66C11EB9-DE7D-C84F-98DB-DA9B1792C02A}" type="datetimeFigureOut">
              <a:rPr lang="es-ES" smtClean="0"/>
              <a:t>03/09/2015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1BCAC79-85D7-8D48-881B-7AB4C64DE735}" type="slidenum">
              <a:rPr lang="es-ES" smtClean="0"/>
              <a:t>‹Nº›</a:t>
            </a:fld>
            <a:endParaRPr lang="es-ES"/>
          </a:p>
        </p:txBody>
      </p:sp>
    </p:spTree>
    <p:extLst>
      <p:ext uri="{BB962C8B-B14F-4D97-AF65-F5344CB8AC3E}">
        <p14:creationId xmlns:p14="http://schemas.microsoft.com/office/powerpoint/2010/main" val="495690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6C11EB9-DE7D-C84F-98DB-DA9B1792C02A}" type="datetimeFigureOut">
              <a:rPr lang="es-ES" smtClean="0"/>
              <a:t>03/09/2015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1BCAC79-85D7-8D48-881B-7AB4C64DE735}" type="slidenum">
              <a:rPr lang="es-ES" smtClean="0"/>
              <a:t>‹Nº›</a:t>
            </a:fld>
            <a:endParaRPr lang="es-ES"/>
          </a:p>
        </p:txBody>
      </p:sp>
    </p:spTree>
    <p:extLst>
      <p:ext uri="{BB962C8B-B14F-4D97-AF65-F5344CB8AC3E}">
        <p14:creationId xmlns:p14="http://schemas.microsoft.com/office/powerpoint/2010/main" val="199498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n-GB"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Haga clic para modificar el estilo de texto del patrón</a:t>
            </a:r>
          </a:p>
        </p:txBody>
      </p:sp>
      <p:sp>
        <p:nvSpPr>
          <p:cNvPr id="5" name="Marcador de fecha 4"/>
          <p:cNvSpPr>
            <a:spLocks noGrp="1"/>
          </p:cNvSpPr>
          <p:nvPr>
            <p:ph type="dt" sz="half" idx="10"/>
          </p:nvPr>
        </p:nvSpPr>
        <p:spPr/>
        <p:txBody>
          <a:bodyPr/>
          <a:lstStyle/>
          <a:p>
            <a:fld id="{66C11EB9-DE7D-C84F-98DB-DA9B1792C02A}" type="datetimeFigureOut">
              <a:rPr lang="es-ES" smtClean="0"/>
              <a:t>03/09/2015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BCAC79-85D7-8D48-881B-7AB4C64DE735}" type="slidenum">
              <a:rPr lang="es-ES" smtClean="0"/>
              <a:t>‹Nº›</a:t>
            </a:fld>
            <a:endParaRPr lang="es-ES"/>
          </a:p>
        </p:txBody>
      </p:sp>
    </p:spTree>
    <p:extLst>
      <p:ext uri="{BB962C8B-B14F-4D97-AF65-F5344CB8AC3E}">
        <p14:creationId xmlns:p14="http://schemas.microsoft.com/office/powerpoint/2010/main" val="338262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GB"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Haga clic para modificar el estilo de texto del patrón</a:t>
            </a:r>
          </a:p>
        </p:txBody>
      </p:sp>
      <p:sp>
        <p:nvSpPr>
          <p:cNvPr id="5" name="Marcador de fecha 4"/>
          <p:cNvSpPr>
            <a:spLocks noGrp="1"/>
          </p:cNvSpPr>
          <p:nvPr>
            <p:ph type="dt" sz="half" idx="10"/>
          </p:nvPr>
        </p:nvSpPr>
        <p:spPr/>
        <p:txBody>
          <a:bodyPr/>
          <a:lstStyle/>
          <a:p>
            <a:fld id="{66C11EB9-DE7D-C84F-98DB-DA9B1792C02A}" type="datetimeFigureOut">
              <a:rPr lang="es-ES" smtClean="0"/>
              <a:t>03/09/2015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BCAC79-85D7-8D48-881B-7AB4C64DE735}" type="slidenum">
              <a:rPr lang="es-ES" smtClean="0"/>
              <a:t>‹Nº›</a:t>
            </a:fld>
            <a:endParaRPr lang="es-ES"/>
          </a:p>
        </p:txBody>
      </p:sp>
    </p:spTree>
    <p:extLst>
      <p:ext uri="{BB962C8B-B14F-4D97-AF65-F5344CB8AC3E}">
        <p14:creationId xmlns:p14="http://schemas.microsoft.com/office/powerpoint/2010/main" val="159546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11EB9-DE7D-C84F-98DB-DA9B1792C02A}" type="datetimeFigureOut">
              <a:rPr lang="es-ES" smtClean="0"/>
              <a:t>03/09/2015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CAC79-85D7-8D48-881B-7AB4C64DE735}" type="slidenum">
              <a:rPr lang="es-ES" smtClean="0"/>
              <a:t>‹Nº›</a:t>
            </a:fld>
            <a:endParaRPr lang="es-ES"/>
          </a:p>
        </p:txBody>
      </p:sp>
    </p:spTree>
    <p:extLst>
      <p:ext uri="{BB962C8B-B14F-4D97-AF65-F5344CB8AC3E}">
        <p14:creationId xmlns:p14="http://schemas.microsoft.com/office/powerpoint/2010/main" val="176217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Marcador de texto 4"/>
          <p:cNvSpPr>
            <a:spLocks noGrp="1"/>
          </p:cNvSpPr>
          <p:nvPr>
            <p:ph type="body" idx="1"/>
          </p:nvPr>
        </p:nvSpPr>
        <p:spPr>
          <a:xfrm>
            <a:off x="722313" y="2906714"/>
            <a:ext cx="7772400" cy="637676"/>
          </a:xfrm>
        </p:spPr>
        <p:txBody>
          <a:bodyPr>
            <a:normAutofit fontScale="77500" lnSpcReduction="20000"/>
          </a:bodyPr>
          <a:lstStyle/>
          <a:p>
            <a:pPr algn="ctr"/>
            <a:r>
              <a:rPr lang="es-CR" sz="2800" dirty="0" smtClean="0">
                <a:solidFill>
                  <a:schemeClr val="tx1"/>
                </a:solidFill>
                <a:latin typeface="Algerian" panose="04020705040A02060702" pitchFamily="82" charset="0"/>
              </a:rPr>
              <a:t>Modificaciones ACUERDO SUGEF 7-06 “Reglamento del CIC”</a:t>
            </a:r>
            <a:endParaRPr lang="es-CR" sz="2800" dirty="0">
              <a:solidFill>
                <a:schemeClr val="tx1"/>
              </a:solidFill>
              <a:latin typeface="Algerian" panose="04020705040A02060702" pitchFamily="82" charset="0"/>
            </a:endParaRPr>
          </a:p>
        </p:txBody>
      </p:sp>
    </p:spTree>
    <p:extLst>
      <p:ext uri="{BB962C8B-B14F-4D97-AF65-F5344CB8AC3E}">
        <p14:creationId xmlns:p14="http://schemas.microsoft.com/office/powerpoint/2010/main" val="1237259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pPr algn="l"/>
            <a:r>
              <a:rPr lang="es-ES" sz="3000" dirty="0">
                <a:solidFill>
                  <a:srgbClr val="FFFFFF"/>
                </a:solidFill>
              </a:rPr>
              <a:t>Principales modificaciones</a:t>
            </a:r>
          </a:p>
        </p:txBody>
      </p:sp>
      <p:sp>
        <p:nvSpPr>
          <p:cNvPr id="4" name="Marcador de contenido 3"/>
          <p:cNvSpPr>
            <a:spLocks noGrp="1"/>
          </p:cNvSpPr>
          <p:nvPr>
            <p:ph sz="half" idx="1"/>
          </p:nvPr>
        </p:nvSpPr>
        <p:spPr/>
        <p:txBody>
          <a:bodyPr>
            <a:normAutofit/>
          </a:bodyPr>
          <a:lstStyle/>
          <a:p>
            <a:pPr algn="just"/>
            <a:r>
              <a:rPr lang="es-ES" sz="1800" b="1" dirty="0"/>
              <a:t>Procedimientos para </a:t>
            </a:r>
            <a:r>
              <a:rPr lang="es-ES" sz="1800" b="1" dirty="0" smtClean="0"/>
              <a:t>inclusión o modificación de padrón </a:t>
            </a:r>
            <a:r>
              <a:rPr lang="es-ES" sz="1800" b="1" dirty="0"/>
              <a:t>en el CIC</a:t>
            </a:r>
            <a:r>
              <a:rPr lang="es-ES" sz="1800" b="1" dirty="0" smtClean="0"/>
              <a:t>.</a:t>
            </a:r>
          </a:p>
          <a:p>
            <a:pPr algn="just"/>
            <a:endParaRPr lang="es-ES" sz="1800" dirty="0" smtClean="0"/>
          </a:p>
          <a:p>
            <a:pPr algn="just"/>
            <a:r>
              <a:rPr lang="es-ES" sz="1600" dirty="0" smtClean="0"/>
              <a:t>El proceso se modifica para que el tramite se realice en forma electrónica.</a:t>
            </a:r>
          </a:p>
          <a:p>
            <a:pPr algn="just"/>
            <a:endParaRPr lang="es-ES" sz="1600" dirty="0" smtClean="0"/>
          </a:p>
          <a:p>
            <a:pPr algn="just"/>
            <a:r>
              <a:rPr lang="es-ES" sz="1600" dirty="0" smtClean="0"/>
              <a:t>No se pueden hacer solicitudes de autorización, si la persona no se  encuentra debidamente empadronada.</a:t>
            </a:r>
          </a:p>
          <a:p>
            <a:pPr algn="just"/>
            <a:endParaRPr lang="es-ES" sz="1600" dirty="0" smtClean="0"/>
          </a:p>
          <a:p>
            <a:pPr algn="just"/>
            <a:r>
              <a:rPr lang="es-ES" sz="1600" dirty="0" smtClean="0"/>
              <a:t>Se elimina el trasiego de papel y se implementan medios electrónicos para la documentación de respaldo.  </a:t>
            </a:r>
          </a:p>
          <a:p>
            <a:pPr algn="just"/>
            <a:endParaRPr lang="es-ES" sz="1600" dirty="0" smtClean="0"/>
          </a:p>
          <a:p>
            <a:pPr algn="just"/>
            <a:endParaRPr lang="es-CR" sz="1800" dirty="0"/>
          </a:p>
        </p:txBody>
      </p:sp>
      <p:sp>
        <p:nvSpPr>
          <p:cNvPr id="5" name="Marcador de contenido 4"/>
          <p:cNvSpPr>
            <a:spLocks noGrp="1"/>
          </p:cNvSpPr>
          <p:nvPr>
            <p:ph sz="half" idx="2"/>
          </p:nvPr>
        </p:nvSpPr>
        <p:spPr/>
        <p:txBody>
          <a:bodyPr>
            <a:normAutofit/>
          </a:bodyPr>
          <a:lstStyle/>
          <a:p>
            <a:endParaRPr lang="es-CR" dirty="0" smtClean="0"/>
          </a:p>
          <a:p>
            <a:endParaRPr lang="es-CR" dirty="0"/>
          </a:p>
          <a:p>
            <a:pPr algn="just"/>
            <a:r>
              <a:rPr lang="es-CR" sz="1600" dirty="0" smtClean="0"/>
              <a:t>En el tramite de cada inclusión o modificación de padrón  se debe adjuntar un archivo electrónico con los documentos de respaldo requeridos. Los formatos están definidos en el </a:t>
            </a:r>
            <a:r>
              <a:rPr lang="es-CR" sz="1600" dirty="0" smtClean="0"/>
              <a:t>Manual  de Información del CIC</a:t>
            </a:r>
            <a:endParaRPr lang="es-CR" sz="1600" dirty="0" smtClean="0"/>
          </a:p>
          <a:p>
            <a:pPr algn="just"/>
            <a:endParaRPr lang="es-CR" sz="1600" dirty="0" smtClean="0"/>
          </a:p>
          <a:p>
            <a:pPr marL="0" indent="0" algn="just">
              <a:buNone/>
            </a:pPr>
            <a:endParaRPr lang="es-CR" sz="1600" dirty="0" smtClean="0"/>
          </a:p>
          <a:p>
            <a:pPr algn="just"/>
            <a:endParaRPr lang="es-CR" sz="1800" dirty="0"/>
          </a:p>
        </p:txBody>
      </p:sp>
    </p:spTree>
    <p:extLst>
      <p:ext uri="{BB962C8B-B14F-4D97-AF65-F5344CB8AC3E}">
        <p14:creationId xmlns:p14="http://schemas.microsoft.com/office/powerpoint/2010/main" val="3288601789"/>
      </p:ext>
    </p:extLst>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ctrTitle"/>
          </p:nvPr>
        </p:nvSpPr>
        <p:spPr/>
        <p:txBody>
          <a:bodyPr>
            <a:normAutofit/>
          </a:bodyPr>
          <a:lstStyle/>
          <a:p>
            <a:pPr algn="l"/>
            <a:r>
              <a:rPr lang="es-ES" sz="3000" dirty="0" smtClean="0">
                <a:solidFill>
                  <a:srgbClr val="FFFFFF"/>
                </a:solidFill>
              </a:rPr>
              <a:t>TÍTULO DIAPOSITIVA</a:t>
            </a:r>
            <a:endParaRPr lang="es-ES" sz="3000" dirty="0">
              <a:solidFill>
                <a:srgbClr val="FFFFFF"/>
              </a:solidFill>
            </a:endParaRPr>
          </a:p>
        </p:txBody>
      </p:sp>
      <p:sp>
        <p:nvSpPr>
          <p:cNvPr id="2" name="Subtítulo 1"/>
          <p:cNvSpPr>
            <a:spLocks noGrp="1"/>
          </p:cNvSpPr>
          <p:nvPr>
            <p:ph type="subTitle" idx="1"/>
          </p:nvPr>
        </p:nvSpPr>
        <p:spPr>
          <a:xfrm>
            <a:off x="1371600" y="3886200"/>
            <a:ext cx="6400800" cy="685800"/>
          </a:xfrm>
        </p:spPr>
        <p:txBody>
          <a:bodyPr/>
          <a:lstStyle/>
          <a:p>
            <a:r>
              <a:rPr lang="es-CR" dirty="0" smtClean="0">
                <a:solidFill>
                  <a:schemeClr val="tx1"/>
                </a:solidFill>
                <a:latin typeface="Algerian" panose="04020705040A02060702" pitchFamily="82" charset="0"/>
              </a:rPr>
              <a:t>GRACIAS</a:t>
            </a:r>
            <a:endParaRPr lang="es-CR" dirty="0">
              <a:solidFill>
                <a:schemeClr val="tx1"/>
              </a:solidFill>
              <a:latin typeface="Algerian" panose="04020705040A02060702" pitchFamily="82" charset="0"/>
            </a:endParaRPr>
          </a:p>
        </p:txBody>
      </p:sp>
    </p:spTree>
    <p:extLst>
      <p:ext uri="{BB962C8B-B14F-4D97-AF65-F5344CB8AC3E}">
        <p14:creationId xmlns:p14="http://schemas.microsoft.com/office/powerpoint/2010/main" val="4220702938"/>
      </p:ext>
    </p:extLst>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pPr algn="l"/>
            <a:r>
              <a:rPr lang="es-ES" sz="3000" dirty="0" smtClean="0">
                <a:solidFill>
                  <a:srgbClr val="FFFFFF"/>
                </a:solidFill>
              </a:rPr>
              <a:t>Principales modificaciones</a:t>
            </a:r>
            <a:endParaRPr lang="es-ES" sz="3000" dirty="0">
              <a:solidFill>
                <a:srgbClr val="FFFFFF"/>
              </a:solidFill>
            </a:endParaRPr>
          </a:p>
        </p:txBody>
      </p:sp>
      <p:sp>
        <p:nvSpPr>
          <p:cNvPr id="5" name="Marcador de contenido 4"/>
          <p:cNvSpPr>
            <a:spLocks noGrp="1"/>
          </p:cNvSpPr>
          <p:nvPr>
            <p:ph sz="half" idx="1"/>
          </p:nvPr>
        </p:nvSpPr>
        <p:spPr/>
        <p:txBody>
          <a:bodyPr>
            <a:normAutofit/>
          </a:bodyPr>
          <a:lstStyle/>
          <a:p>
            <a:r>
              <a:rPr lang="es-CR" sz="2000" u="sng" dirty="0" smtClean="0"/>
              <a:t>Usuarios del CIC  (</a:t>
            </a:r>
            <a:r>
              <a:rPr lang="es-CR" sz="2000" dirty="0" smtClean="0"/>
              <a:t>art. 4)</a:t>
            </a:r>
            <a:endParaRPr lang="es-CR" sz="2000" u="sng" dirty="0" smtClean="0"/>
          </a:p>
          <a:p>
            <a:endParaRPr lang="es-CR" sz="2000" dirty="0" smtClean="0"/>
          </a:p>
          <a:p>
            <a:pPr lvl="0" algn="just"/>
            <a:r>
              <a:rPr lang="es-CR" sz="1600" dirty="0"/>
              <a:t>Mediante Circular Externa SUGEF 01525-2015, se comunicó a todas las entidades inscritas en la Superintendencia General de Entidades Financieras sobre el esquema de organización y funcionamiento del Sistema “Administración de Usuarios Externos” que se pondrá a disposición de los usuarios del CIC, SICVECA y el Sistema de Notificaciones, con el objetivo de que sean las propias entidades quienes administren los usuarios de esos sistemas.</a:t>
            </a:r>
          </a:p>
          <a:p>
            <a:endParaRPr lang="es-CR" sz="1800" dirty="0"/>
          </a:p>
        </p:txBody>
      </p:sp>
      <p:sp>
        <p:nvSpPr>
          <p:cNvPr id="7" name="Marcador de contenido 6"/>
          <p:cNvSpPr>
            <a:spLocks noGrp="1"/>
          </p:cNvSpPr>
          <p:nvPr>
            <p:ph sz="half" idx="2"/>
          </p:nvPr>
        </p:nvSpPr>
        <p:spPr/>
        <p:txBody>
          <a:bodyPr>
            <a:normAutofit/>
          </a:bodyPr>
          <a:lstStyle/>
          <a:p>
            <a:r>
              <a:rPr lang="es-CR" sz="2000" u="sng" dirty="0" smtClean="0"/>
              <a:t>Usuario Administrador</a:t>
            </a:r>
          </a:p>
          <a:p>
            <a:endParaRPr lang="es-CR" sz="2000" u="sng" dirty="0" smtClean="0"/>
          </a:p>
          <a:p>
            <a:pPr algn="just"/>
            <a:r>
              <a:rPr lang="es-ES" sz="1600" dirty="0"/>
              <a:t>Persona responsable de designar y autorizar a los funcionarios de la entidad que fungirán como “Usuario Autorizado” del </a:t>
            </a:r>
            <a:r>
              <a:rPr lang="es-ES" sz="1600" dirty="0" smtClean="0"/>
              <a:t>CIC</a:t>
            </a:r>
          </a:p>
          <a:p>
            <a:pPr algn="just"/>
            <a:r>
              <a:rPr lang="es-CR" sz="1600" dirty="0" smtClean="0"/>
              <a:t>Es </a:t>
            </a:r>
            <a:r>
              <a:rPr lang="es-CR" sz="1600" dirty="0"/>
              <a:t>responsabilidad del Gerente General de cada entidad, nombrar un Usuario Administrador Propietario y un Usuario Administrador Suplente</a:t>
            </a:r>
            <a:r>
              <a:rPr lang="es-CR" sz="1800" dirty="0"/>
              <a:t>.</a:t>
            </a:r>
          </a:p>
          <a:p>
            <a:pPr algn="just"/>
            <a:endParaRPr lang="es-CR" sz="1800" dirty="0"/>
          </a:p>
        </p:txBody>
      </p:sp>
    </p:spTree>
    <p:extLst>
      <p:ext uri="{BB962C8B-B14F-4D97-AF65-F5344CB8AC3E}">
        <p14:creationId xmlns:p14="http://schemas.microsoft.com/office/powerpoint/2010/main" val="1701692720"/>
      </p:ext>
    </p:extLst>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pPr algn="l"/>
            <a:r>
              <a:rPr lang="es-ES" sz="3000" dirty="0" smtClean="0">
                <a:solidFill>
                  <a:srgbClr val="FFFFFF"/>
                </a:solidFill>
              </a:rPr>
              <a:t>Principales modificaciones</a:t>
            </a:r>
            <a:endParaRPr lang="es-ES" sz="3000" dirty="0">
              <a:solidFill>
                <a:srgbClr val="FFFFFF"/>
              </a:solidFill>
            </a:endParaRPr>
          </a:p>
        </p:txBody>
      </p:sp>
      <p:sp>
        <p:nvSpPr>
          <p:cNvPr id="5" name="Marcador de contenido 4"/>
          <p:cNvSpPr>
            <a:spLocks noGrp="1"/>
          </p:cNvSpPr>
          <p:nvPr>
            <p:ph sz="half" idx="1"/>
          </p:nvPr>
        </p:nvSpPr>
        <p:spPr/>
        <p:txBody>
          <a:bodyPr>
            <a:normAutofit/>
          </a:bodyPr>
          <a:lstStyle/>
          <a:p>
            <a:r>
              <a:rPr lang="es-CR" sz="2000" u="sng" dirty="0" smtClean="0"/>
              <a:t>Usuarios Autorizado</a:t>
            </a:r>
          </a:p>
          <a:p>
            <a:pPr lvl="0" algn="just"/>
            <a:endParaRPr lang="es-ES" sz="1800" dirty="0" smtClean="0"/>
          </a:p>
          <a:p>
            <a:pPr lvl="0" algn="just"/>
            <a:r>
              <a:rPr lang="es-ES" sz="1600" dirty="0" smtClean="0"/>
              <a:t>Funcionario </a:t>
            </a:r>
            <a:r>
              <a:rPr lang="es-ES" sz="1600" dirty="0"/>
              <a:t>de la entidad autorizado para interactuar en el sistema del CIC de conformidad con los roles indicados en el Manual de Información del Centro de Información Crediticia. Los usuarios autorizados que no utilicen el Centro de Información Crediticia durante el plazo de tres meses, serán inhabilitados automáticamente.</a:t>
            </a:r>
            <a:endParaRPr lang="es-CR" sz="1600" dirty="0"/>
          </a:p>
        </p:txBody>
      </p:sp>
      <p:sp>
        <p:nvSpPr>
          <p:cNvPr id="7" name="Marcador de contenido 6"/>
          <p:cNvSpPr>
            <a:spLocks noGrp="1"/>
          </p:cNvSpPr>
          <p:nvPr>
            <p:ph sz="half" idx="2"/>
          </p:nvPr>
        </p:nvSpPr>
        <p:spPr/>
        <p:txBody>
          <a:bodyPr>
            <a:normAutofit/>
          </a:bodyPr>
          <a:lstStyle/>
          <a:p>
            <a:r>
              <a:rPr lang="es-CR" sz="2000" u="sng" dirty="0" smtClean="0"/>
              <a:t>Roles</a:t>
            </a:r>
          </a:p>
          <a:p>
            <a:r>
              <a:rPr lang="es-CR" sz="1600" u="sng" dirty="0" smtClean="0"/>
              <a:t>Se han establecido 11 tipos de roles.</a:t>
            </a:r>
          </a:p>
          <a:p>
            <a:endParaRPr lang="es-CR" sz="1600" u="sng" dirty="0" smtClean="0"/>
          </a:p>
          <a:p>
            <a:pPr>
              <a:buAutoNum type="arabicPeriod"/>
            </a:pPr>
            <a:r>
              <a:rPr lang="es-CR" sz="1600" dirty="0" smtClean="0"/>
              <a:t>Usuario </a:t>
            </a:r>
            <a:r>
              <a:rPr lang="es-CR" sz="1600" dirty="0"/>
              <a:t>CIC- Analista Financiero (Acceso </a:t>
            </a:r>
            <a:r>
              <a:rPr lang="es-CR" sz="1600" dirty="0" smtClean="0"/>
              <a:t>Total)</a:t>
            </a:r>
          </a:p>
          <a:p>
            <a:pPr>
              <a:buAutoNum type="arabicPeriod"/>
            </a:pPr>
            <a:r>
              <a:rPr lang="es-CR" sz="1600" dirty="0"/>
              <a:t>Usuario CIC- Analista Financiero (Acceso Restringido</a:t>
            </a:r>
            <a:r>
              <a:rPr lang="es-CR" sz="1600" dirty="0" smtClean="0"/>
              <a:t>)</a:t>
            </a:r>
          </a:p>
          <a:p>
            <a:pPr>
              <a:buAutoNum type="arabicPeriod"/>
            </a:pPr>
            <a:r>
              <a:rPr lang="es-CR" sz="1600" dirty="0"/>
              <a:t>Usuario CIC- Integrador de Información (Acceso Restringido</a:t>
            </a:r>
            <a:r>
              <a:rPr lang="es-CR" sz="1600" dirty="0" smtClean="0"/>
              <a:t>)</a:t>
            </a:r>
          </a:p>
          <a:p>
            <a:pPr>
              <a:buAutoNum type="arabicPeriod"/>
            </a:pPr>
            <a:r>
              <a:rPr lang="es-CR" sz="1600" dirty="0"/>
              <a:t>Usuario CIC- </a:t>
            </a:r>
            <a:r>
              <a:rPr lang="es-CR" sz="1600" dirty="0" smtClean="0"/>
              <a:t>Consulta</a:t>
            </a:r>
          </a:p>
          <a:p>
            <a:pPr>
              <a:buAutoNum type="arabicPeriod"/>
            </a:pPr>
            <a:r>
              <a:rPr lang="es-CR" sz="1600" dirty="0"/>
              <a:t>Usuario CIC- Solicitador Cambios (Acceso Total</a:t>
            </a:r>
            <a:r>
              <a:rPr lang="es-CR" sz="1600" dirty="0" smtClean="0"/>
              <a:t>)</a:t>
            </a:r>
          </a:p>
          <a:p>
            <a:pPr>
              <a:buAutoNum type="arabicPeriod"/>
            </a:pPr>
            <a:r>
              <a:rPr lang="es-CR" sz="1600" dirty="0"/>
              <a:t>Usuario CIC- Solicitador Cambios (Acceso Restringido</a:t>
            </a:r>
            <a:r>
              <a:rPr lang="es-CR" sz="1600" dirty="0" smtClean="0"/>
              <a:t>)</a:t>
            </a:r>
          </a:p>
          <a:p>
            <a:pPr marL="0" indent="0">
              <a:buNone/>
            </a:pPr>
            <a:endParaRPr lang="es-CR" sz="1800" u="sng" dirty="0" smtClean="0"/>
          </a:p>
        </p:txBody>
      </p:sp>
    </p:spTree>
    <p:extLst>
      <p:ext uri="{BB962C8B-B14F-4D97-AF65-F5344CB8AC3E}">
        <p14:creationId xmlns:p14="http://schemas.microsoft.com/office/powerpoint/2010/main" val="3596832531"/>
      </p:ext>
    </p:extLst>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pPr algn="l"/>
            <a:r>
              <a:rPr lang="es-ES" sz="3000" dirty="0" smtClean="0">
                <a:solidFill>
                  <a:srgbClr val="FFFFFF"/>
                </a:solidFill>
              </a:rPr>
              <a:t>Principales modificaciones</a:t>
            </a:r>
            <a:endParaRPr lang="es-ES" sz="3000" dirty="0">
              <a:solidFill>
                <a:srgbClr val="FFFFFF"/>
              </a:solidFill>
            </a:endParaRPr>
          </a:p>
        </p:txBody>
      </p:sp>
      <p:sp>
        <p:nvSpPr>
          <p:cNvPr id="5" name="Marcador de contenido 4"/>
          <p:cNvSpPr>
            <a:spLocks noGrp="1"/>
          </p:cNvSpPr>
          <p:nvPr>
            <p:ph sz="half" idx="1"/>
          </p:nvPr>
        </p:nvSpPr>
        <p:spPr/>
        <p:txBody>
          <a:bodyPr>
            <a:normAutofit/>
          </a:bodyPr>
          <a:lstStyle/>
          <a:p>
            <a:r>
              <a:rPr lang="es-CR" sz="2000" u="sng" dirty="0"/>
              <a:t>Roles</a:t>
            </a:r>
          </a:p>
          <a:p>
            <a:pPr lvl="0" algn="just"/>
            <a:endParaRPr lang="es-ES" sz="1800" dirty="0" smtClean="0"/>
          </a:p>
          <a:p>
            <a:pPr marL="0" lvl="0" indent="0" algn="just">
              <a:buNone/>
            </a:pPr>
            <a:r>
              <a:rPr lang="es-CR" sz="1600" dirty="0" smtClean="0"/>
              <a:t>7. Usuario </a:t>
            </a:r>
            <a:r>
              <a:rPr lang="es-CR" sz="1600" dirty="0"/>
              <a:t>CIC- Solicitador Cambios (Acceso </a:t>
            </a:r>
            <a:r>
              <a:rPr lang="es-CR" sz="1600" dirty="0" smtClean="0"/>
              <a:t>Restringido 2).</a:t>
            </a:r>
          </a:p>
          <a:p>
            <a:pPr marL="0" lvl="0" indent="0" algn="just">
              <a:buNone/>
            </a:pPr>
            <a:r>
              <a:rPr lang="es-CR" sz="1600" dirty="0" smtClean="0"/>
              <a:t>8. Usuario </a:t>
            </a:r>
            <a:r>
              <a:rPr lang="es-CR" sz="1600" dirty="0"/>
              <a:t>CIC- Aprobador Cambios (Acceso Total</a:t>
            </a:r>
            <a:r>
              <a:rPr lang="es-CR" sz="1600" dirty="0" smtClean="0"/>
              <a:t>)</a:t>
            </a:r>
          </a:p>
          <a:p>
            <a:pPr marL="0" lvl="0" indent="0" algn="just">
              <a:buNone/>
            </a:pPr>
            <a:r>
              <a:rPr lang="es-CR" sz="1600" dirty="0" smtClean="0"/>
              <a:t>9. </a:t>
            </a:r>
            <a:r>
              <a:rPr lang="es-CR" sz="1600" dirty="0"/>
              <a:t>Usuario CIC- Aprobador Cambios (Acceso Restringido</a:t>
            </a:r>
            <a:r>
              <a:rPr lang="es-CR" sz="1600" dirty="0" smtClean="0"/>
              <a:t>)</a:t>
            </a:r>
          </a:p>
          <a:p>
            <a:pPr marL="0" lvl="0" indent="0" algn="just">
              <a:buNone/>
            </a:pPr>
            <a:r>
              <a:rPr lang="es-CR" sz="1600" dirty="0" smtClean="0"/>
              <a:t>10. </a:t>
            </a:r>
            <a:r>
              <a:rPr lang="es-CR" sz="1600" dirty="0"/>
              <a:t>Usuario CIC- Aprobador Cambios (Acceso Restringido</a:t>
            </a:r>
            <a:r>
              <a:rPr lang="es-CR" sz="1600" dirty="0" smtClean="0"/>
              <a:t>)</a:t>
            </a:r>
          </a:p>
          <a:p>
            <a:pPr marL="0" lvl="0" indent="0" algn="just">
              <a:buNone/>
            </a:pPr>
            <a:r>
              <a:rPr lang="es-CR" sz="1600" dirty="0" smtClean="0"/>
              <a:t>11. </a:t>
            </a:r>
            <a:r>
              <a:rPr lang="es-CR" sz="1600" dirty="0"/>
              <a:t>Usuario CIC- Acceso Archivo </a:t>
            </a:r>
            <a:r>
              <a:rPr lang="es-CR" sz="1600" dirty="0" smtClean="0"/>
              <a:t>Descargable.</a:t>
            </a:r>
            <a:endParaRPr lang="es-CR" sz="1600" dirty="0"/>
          </a:p>
        </p:txBody>
      </p:sp>
      <p:sp>
        <p:nvSpPr>
          <p:cNvPr id="7" name="Marcador de contenido 6"/>
          <p:cNvSpPr>
            <a:spLocks noGrp="1"/>
          </p:cNvSpPr>
          <p:nvPr>
            <p:ph sz="half" idx="2"/>
          </p:nvPr>
        </p:nvSpPr>
        <p:spPr/>
        <p:txBody>
          <a:bodyPr>
            <a:normAutofit/>
          </a:bodyPr>
          <a:lstStyle/>
          <a:p>
            <a:pPr marL="0" indent="0">
              <a:buNone/>
            </a:pPr>
            <a:endParaRPr lang="es-CR" sz="2000" u="sng" dirty="0" smtClean="0"/>
          </a:p>
          <a:p>
            <a:pPr marL="0" indent="0">
              <a:buNone/>
            </a:pPr>
            <a:endParaRPr lang="es-CR" sz="1800" u="sng" dirty="0" smtClean="0"/>
          </a:p>
          <a:p>
            <a:pPr marL="0" indent="0" algn="just">
              <a:buNone/>
            </a:pPr>
            <a:r>
              <a:rPr lang="es-CR" sz="1800" dirty="0"/>
              <a:t>Se aclara que para el caso de los Usuarios Autorizados con perfil de aprobador de cambios de la información crediticia corresponde únicamente al gerente o subgerente y al contador de la entidad financiera realizar esta función</a:t>
            </a:r>
            <a:endParaRPr lang="es-CR" sz="1800" u="sng" dirty="0" smtClean="0"/>
          </a:p>
        </p:txBody>
      </p:sp>
    </p:spTree>
    <p:extLst>
      <p:ext uri="{BB962C8B-B14F-4D97-AF65-F5344CB8AC3E}">
        <p14:creationId xmlns:p14="http://schemas.microsoft.com/office/powerpoint/2010/main" val="2742138666"/>
      </p:ext>
    </p:extLst>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pPr algn="l"/>
            <a:r>
              <a:rPr lang="es-ES" sz="3000" dirty="0" smtClean="0">
                <a:solidFill>
                  <a:srgbClr val="FFFFFF"/>
                </a:solidFill>
              </a:rPr>
              <a:t>Principales modificaciones</a:t>
            </a:r>
            <a:endParaRPr lang="es-ES" sz="3000" dirty="0">
              <a:solidFill>
                <a:srgbClr val="FFFFFF"/>
              </a:solidFill>
            </a:endParaRPr>
          </a:p>
        </p:txBody>
      </p:sp>
      <p:sp>
        <p:nvSpPr>
          <p:cNvPr id="5" name="Marcador de contenido 4"/>
          <p:cNvSpPr>
            <a:spLocks noGrp="1"/>
          </p:cNvSpPr>
          <p:nvPr>
            <p:ph sz="half" idx="1"/>
          </p:nvPr>
        </p:nvSpPr>
        <p:spPr/>
        <p:txBody>
          <a:bodyPr>
            <a:normAutofit fontScale="92500" lnSpcReduction="20000"/>
          </a:bodyPr>
          <a:lstStyle/>
          <a:p>
            <a:r>
              <a:rPr lang="es-CR" sz="2000" u="sng" dirty="0" smtClean="0"/>
              <a:t>Tipos de reportes del CIC (</a:t>
            </a:r>
            <a:r>
              <a:rPr lang="es-CR" sz="2000" dirty="0" smtClean="0"/>
              <a:t>art.6)</a:t>
            </a:r>
            <a:endParaRPr lang="es-CR" sz="2000" u="sng" dirty="0"/>
          </a:p>
          <a:p>
            <a:pPr lvl="0" algn="just"/>
            <a:endParaRPr lang="es-ES" sz="1800" dirty="0" smtClean="0"/>
          </a:p>
          <a:p>
            <a:pPr marL="0" lvl="0" indent="0" algn="just">
              <a:buNone/>
            </a:pPr>
            <a:r>
              <a:rPr lang="es-ES" sz="1900" dirty="0" smtClean="0"/>
              <a:t>El </a:t>
            </a:r>
            <a:r>
              <a:rPr lang="es-ES" sz="1900" dirty="0"/>
              <a:t>CIC genera tres tipos diferentes de reportes individuales sobre la situación crediticia de una persona: </a:t>
            </a:r>
            <a:endParaRPr lang="es-ES" sz="1900" dirty="0" smtClean="0"/>
          </a:p>
          <a:p>
            <a:pPr marL="0" lvl="0" indent="0" algn="just">
              <a:buNone/>
            </a:pPr>
            <a:endParaRPr lang="es-ES" sz="1900" dirty="0"/>
          </a:p>
          <a:p>
            <a:pPr marL="0" lvl="0" indent="0" algn="just">
              <a:buNone/>
            </a:pPr>
            <a:r>
              <a:rPr lang="es-ES" sz="1900" dirty="0" smtClean="0"/>
              <a:t>1. El </a:t>
            </a:r>
            <a:r>
              <a:rPr lang="es-ES" sz="1900" dirty="0"/>
              <a:t>Reporte Crediticio con información de dominio </a:t>
            </a:r>
            <a:r>
              <a:rPr lang="es-ES" sz="1900" dirty="0" smtClean="0"/>
              <a:t>público: </a:t>
            </a:r>
            <a:r>
              <a:rPr lang="es-ES" sz="1900" dirty="0"/>
              <a:t>contiene únicamente información de dominio </a:t>
            </a:r>
            <a:r>
              <a:rPr lang="es-ES" sz="1900" dirty="0" smtClean="0"/>
              <a:t>público.</a:t>
            </a:r>
          </a:p>
          <a:p>
            <a:pPr marL="0" lvl="0" indent="0" algn="just">
              <a:buNone/>
            </a:pPr>
            <a:endParaRPr lang="es-ES" sz="1900" dirty="0"/>
          </a:p>
          <a:p>
            <a:pPr marL="0" lvl="0" indent="0" algn="just">
              <a:buNone/>
            </a:pPr>
            <a:r>
              <a:rPr lang="es-ES" sz="1900" dirty="0" smtClean="0"/>
              <a:t>2. Reporte </a:t>
            </a:r>
            <a:r>
              <a:rPr lang="es-ES" sz="1900" dirty="0"/>
              <a:t>para la entidad con </a:t>
            </a:r>
            <a:r>
              <a:rPr lang="es-ES" sz="1900" dirty="0" smtClean="0"/>
              <a:t>autorización: </a:t>
            </a:r>
            <a:r>
              <a:rPr lang="es-ES" sz="1900" dirty="0"/>
              <a:t>contiene adicionalmente información que no es de dominio público, pero que es susceptible de ser suministrada a las entidades previa autorización de la persona</a:t>
            </a:r>
            <a:r>
              <a:rPr lang="es-ES" sz="1800" dirty="0"/>
              <a:t>. </a:t>
            </a:r>
            <a:endParaRPr lang="es-CR" sz="1800" dirty="0"/>
          </a:p>
        </p:txBody>
      </p:sp>
      <p:sp>
        <p:nvSpPr>
          <p:cNvPr id="7" name="Marcador de contenido 6"/>
          <p:cNvSpPr>
            <a:spLocks noGrp="1"/>
          </p:cNvSpPr>
          <p:nvPr>
            <p:ph sz="half" idx="2"/>
          </p:nvPr>
        </p:nvSpPr>
        <p:spPr/>
        <p:txBody>
          <a:bodyPr>
            <a:normAutofit fontScale="92500" lnSpcReduction="20000"/>
          </a:bodyPr>
          <a:lstStyle/>
          <a:p>
            <a:pPr marL="0" indent="0">
              <a:buNone/>
            </a:pPr>
            <a:endParaRPr lang="es-CR" sz="2000" u="sng" dirty="0" smtClean="0"/>
          </a:p>
          <a:p>
            <a:pPr marL="0" indent="0">
              <a:buNone/>
            </a:pPr>
            <a:endParaRPr lang="es-CR" sz="1800" u="sng" dirty="0" smtClean="0"/>
          </a:p>
          <a:p>
            <a:pPr marL="0" lvl="0" indent="0" algn="just">
              <a:buNone/>
            </a:pPr>
            <a:r>
              <a:rPr lang="es-ES" sz="1900" dirty="0" smtClean="0"/>
              <a:t>3. El </a:t>
            </a:r>
            <a:r>
              <a:rPr lang="es-ES" sz="1900" dirty="0"/>
              <a:t>reporte para el </a:t>
            </a:r>
            <a:r>
              <a:rPr lang="es-ES" sz="1900" dirty="0" smtClean="0"/>
              <a:t>deudor: </a:t>
            </a:r>
            <a:r>
              <a:rPr lang="es-ES" sz="1900" dirty="0"/>
              <a:t>contiene toda la información del reporte para la entidad con autorización, pero puede incluir información adicional que, a juicio de la SUGEF, puede ser de interés exclusivo para la </a:t>
            </a:r>
            <a:r>
              <a:rPr lang="es-ES" sz="1900" dirty="0" smtClean="0"/>
              <a:t>persona.</a:t>
            </a:r>
          </a:p>
          <a:p>
            <a:pPr marL="0" lvl="0" indent="0" algn="just">
              <a:buNone/>
            </a:pPr>
            <a:endParaRPr lang="es-ES" sz="1900" dirty="0"/>
          </a:p>
          <a:p>
            <a:pPr marL="0" indent="0" algn="just">
              <a:buNone/>
            </a:pPr>
            <a:r>
              <a:rPr lang="es-CR" sz="1900" dirty="0" smtClean="0"/>
              <a:t>El </a:t>
            </a:r>
            <a:r>
              <a:rPr lang="es-CR" sz="1900" dirty="0"/>
              <a:t>reporte para la entidad con autorización y el reporte para el deudor pueden ser consultados por la entidad únicamente si se ha tramitado en el CIC, la autorización otorgada por la persona a que se refiere esa información.</a:t>
            </a:r>
          </a:p>
          <a:p>
            <a:pPr marL="0" lvl="0" indent="0" algn="just">
              <a:buNone/>
            </a:pPr>
            <a:endParaRPr lang="es-CR" sz="1900" dirty="0"/>
          </a:p>
          <a:p>
            <a:pPr marL="0" indent="0" algn="just">
              <a:buNone/>
            </a:pPr>
            <a:endParaRPr lang="es-CR" sz="1800" u="sng" dirty="0" smtClean="0"/>
          </a:p>
        </p:txBody>
      </p:sp>
    </p:spTree>
    <p:extLst>
      <p:ext uri="{BB962C8B-B14F-4D97-AF65-F5344CB8AC3E}">
        <p14:creationId xmlns:p14="http://schemas.microsoft.com/office/powerpoint/2010/main" val="3170428314"/>
      </p:ext>
    </p:extLst>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pPr algn="l"/>
            <a:r>
              <a:rPr lang="es-ES" sz="3000" dirty="0" smtClean="0">
                <a:solidFill>
                  <a:srgbClr val="FFFFFF"/>
                </a:solidFill>
              </a:rPr>
              <a:t>Principales modificaciones</a:t>
            </a:r>
            <a:endParaRPr lang="es-ES" sz="3000" dirty="0">
              <a:solidFill>
                <a:srgbClr val="FFFFFF"/>
              </a:solidFill>
            </a:endParaRPr>
          </a:p>
        </p:txBody>
      </p:sp>
      <p:sp>
        <p:nvSpPr>
          <p:cNvPr id="5" name="Marcador de contenido 4"/>
          <p:cNvSpPr>
            <a:spLocks noGrp="1"/>
          </p:cNvSpPr>
          <p:nvPr>
            <p:ph sz="half" idx="1"/>
          </p:nvPr>
        </p:nvSpPr>
        <p:spPr/>
        <p:txBody>
          <a:bodyPr>
            <a:normAutofit/>
          </a:bodyPr>
          <a:lstStyle/>
          <a:p>
            <a:r>
              <a:rPr lang="es-CR" sz="2000" u="sng" dirty="0" smtClean="0"/>
              <a:t>Eliminación Autorización General</a:t>
            </a:r>
            <a:r>
              <a:rPr lang="es-CR" sz="2000" dirty="0" smtClean="0"/>
              <a:t> </a:t>
            </a:r>
          </a:p>
          <a:p>
            <a:endParaRPr lang="es-CR" sz="2000" dirty="0" smtClean="0"/>
          </a:p>
          <a:p>
            <a:pPr algn="just"/>
            <a:r>
              <a:rPr lang="es-ES" sz="1600" dirty="0" smtClean="0"/>
              <a:t>Mecanismos </a:t>
            </a:r>
            <a:r>
              <a:rPr lang="es-ES" sz="1600" dirty="0"/>
              <a:t>de consulta que </a:t>
            </a:r>
            <a:r>
              <a:rPr lang="es-ES" sz="1600" dirty="0" smtClean="0"/>
              <a:t>se consideró </a:t>
            </a:r>
            <a:r>
              <a:rPr lang="es-ES" sz="1600" dirty="0"/>
              <a:t>viable para potenciar el uso del Centro de Información Crediticia y fomentar una mejora en la calidad de la cultura crediticia del costarricense. </a:t>
            </a:r>
            <a:endParaRPr lang="es-ES" sz="1600" dirty="0" smtClean="0"/>
          </a:p>
          <a:p>
            <a:pPr lvl="0" algn="just"/>
            <a:r>
              <a:rPr lang="es-CR" sz="1600" dirty="0"/>
              <a:t>A pesar de lo anterior, la “autorización general” limita la capacidad del deudor para controlar cuáles entidades específicas desea que se encuentren facultadas para consultar su información crediticia y, consecuentemente, para prevenir usos no deseados de su información.</a:t>
            </a:r>
          </a:p>
          <a:p>
            <a:endParaRPr lang="es-CR" sz="1800" dirty="0"/>
          </a:p>
        </p:txBody>
      </p:sp>
      <p:sp>
        <p:nvSpPr>
          <p:cNvPr id="7" name="Marcador de contenido 6"/>
          <p:cNvSpPr>
            <a:spLocks noGrp="1"/>
          </p:cNvSpPr>
          <p:nvPr>
            <p:ph sz="half" idx="2"/>
          </p:nvPr>
        </p:nvSpPr>
        <p:spPr/>
        <p:txBody>
          <a:bodyPr>
            <a:normAutofit/>
          </a:bodyPr>
          <a:lstStyle/>
          <a:p>
            <a:endParaRPr lang="es-CR" sz="1600" u="sng" dirty="0" smtClean="0"/>
          </a:p>
          <a:p>
            <a:r>
              <a:rPr lang="es-CR" sz="1600" u="sng" dirty="0" smtClean="0"/>
              <a:t>Autorización General:</a:t>
            </a:r>
          </a:p>
          <a:p>
            <a:pPr algn="just"/>
            <a:endParaRPr lang="es-ES" sz="1600" dirty="0" smtClean="0"/>
          </a:p>
          <a:p>
            <a:pPr algn="just"/>
            <a:r>
              <a:rPr lang="es-ES" sz="1600" dirty="0" smtClean="0"/>
              <a:t>Esta autorización se convertirá en una autorización específica para las entidades que tengan operaciones crediticias con los clientes.</a:t>
            </a:r>
          </a:p>
          <a:p>
            <a:pPr algn="just"/>
            <a:endParaRPr lang="es-ES" sz="1600" dirty="0" smtClean="0"/>
          </a:p>
          <a:p>
            <a:pPr algn="just"/>
            <a:r>
              <a:rPr lang="es-ES" sz="1600" dirty="0" smtClean="0"/>
              <a:t>No tienen que tramitar autorizaciones específicas bajo esa condición.</a:t>
            </a:r>
          </a:p>
          <a:p>
            <a:pPr algn="just"/>
            <a:endParaRPr lang="es-ES" sz="1600" dirty="0"/>
          </a:p>
          <a:p>
            <a:pPr algn="just"/>
            <a:r>
              <a:rPr lang="es-ES" sz="1600" dirty="0" smtClean="0"/>
              <a:t>Se inactiva en el momento que la entidad no reporte operaciones crediticias para el cliente.</a:t>
            </a:r>
          </a:p>
          <a:p>
            <a:pPr algn="just"/>
            <a:endParaRPr lang="es-CR" sz="1600" dirty="0"/>
          </a:p>
        </p:txBody>
      </p:sp>
    </p:spTree>
    <p:extLst>
      <p:ext uri="{BB962C8B-B14F-4D97-AF65-F5344CB8AC3E}">
        <p14:creationId xmlns:p14="http://schemas.microsoft.com/office/powerpoint/2010/main" val="2006884070"/>
      </p:ext>
    </p:extLst>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pPr algn="l"/>
            <a:r>
              <a:rPr lang="es-ES" sz="3000" dirty="0" smtClean="0">
                <a:solidFill>
                  <a:srgbClr val="FFFFFF"/>
                </a:solidFill>
              </a:rPr>
              <a:t>Principales modificaciones</a:t>
            </a:r>
            <a:endParaRPr lang="es-ES" sz="3000" dirty="0">
              <a:solidFill>
                <a:srgbClr val="FFFFFF"/>
              </a:solidFill>
            </a:endParaRPr>
          </a:p>
        </p:txBody>
      </p:sp>
      <p:sp>
        <p:nvSpPr>
          <p:cNvPr id="5" name="Marcador de contenido 4"/>
          <p:cNvSpPr>
            <a:spLocks noGrp="1"/>
          </p:cNvSpPr>
          <p:nvPr>
            <p:ph sz="half" idx="1"/>
          </p:nvPr>
        </p:nvSpPr>
        <p:spPr/>
        <p:txBody>
          <a:bodyPr>
            <a:normAutofit fontScale="92500" lnSpcReduction="10000"/>
          </a:bodyPr>
          <a:lstStyle/>
          <a:p>
            <a:r>
              <a:rPr lang="es-CR" sz="2000" u="sng" dirty="0"/>
              <a:t>Tipos de Autorización </a:t>
            </a:r>
            <a:r>
              <a:rPr lang="es-CR" sz="2000" dirty="0"/>
              <a:t>(art. 7)</a:t>
            </a:r>
          </a:p>
          <a:p>
            <a:endParaRPr lang="es-CR" sz="1800" u="sng" dirty="0"/>
          </a:p>
          <a:p>
            <a:r>
              <a:rPr lang="es-CR" sz="1800" u="sng" dirty="0"/>
              <a:t>Autorización Específica:</a:t>
            </a:r>
          </a:p>
          <a:p>
            <a:pPr algn="just"/>
            <a:r>
              <a:rPr lang="es-ES" sz="1800" dirty="0"/>
              <a:t>Para que únicamente la entidad que tramita la autorización consulte y use los datos contenidos en el reporte. Esta autorización regirá para los procesos de evaluación de solicitudes de crédito y durante el período en que la persona mantenga una relación crediticia con la entidad y podrá ser revocada en cualquier momento por el titular de la información, lo cual únicamente podrá hacer ante la entidad en que tramitó la autorización específica. </a:t>
            </a:r>
            <a:endParaRPr lang="es-CR" sz="1800" dirty="0"/>
          </a:p>
          <a:p>
            <a:endParaRPr lang="es-CR" sz="1800" u="sng" dirty="0"/>
          </a:p>
        </p:txBody>
      </p:sp>
      <p:sp>
        <p:nvSpPr>
          <p:cNvPr id="7" name="Marcador de contenido 6"/>
          <p:cNvSpPr>
            <a:spLocks noGrp="1"/>
          </p:cNvSpPr>
          <p:nvPr>
            <p:ph sz="half" idx="2"/>
          </p:nvPr>
        </p:nvSpPr>
        <p:spPr/>
        <p:txBody>
          <a:bodyPr>
            <a:normAutofit fontScale="92500" lnSpcReduction="10000"/>
          </a:bodyPr>
          <a:lstStyle/>
          <a:p>
            <a:pPr marL="0" indent="0">
              <a:buNone/>
            </a:pPr>
            <a:endParaRPr lang="es-CR" sz="1600" dirty="0" smtClean="0"/>
          </a:p>
          <a:p>
            <a:pPr marL="0" indent="0">
              <a:buNone/>
            </a:pPr>
            <a:endParaRPr lang="es-CR" sz="1600" dirty="0"/>
          </a:p>
          <a:p>
            <a:pPr algn="just"/>
            <a:r>
              <a:rPr lang="es-ES" sz="1600" dirty="0"/>
              <a:t>Esta autorización regirá para los procesos de evaluación de solicitudes de crédito y durante el período en que la persona mantenga una relación crediticia con la entidad.</a:t>
            </a:r>
          </a:p>
          <a:p>
            <a:pPr algn="just"/>
            <a:endParaRPr lang="es-ES" sz="1600" dirty="0"/>
          </a:p>
          <a:p>
            <a:pPr algn="just"/>
            <a:r>
              <a:rPr lang="es-ES" sz="1600" dirty="0"/>
              <a:t>Se ha establecido para los procesos de evaluación  de solicitudes un plazo de 6 meses.</a:t>
            </a:r>
          </a:p>
          <a:p>
            <a:pPr algn="just"/>
            <a:endParaRPr lang="es-ES" sz="1600" dirty="0"/>
          </a:p>
          <a:p>
            <a:pPr algn="just"/>
            <a:r>
              <a:rPr lang="es-ES" sz="1600" dirty="0"/>
              <a:t>La autorización se inactiva en el momento que no se reporte ninguna operación crediticia por parte de la entidad.</a:t>
            </a:r>
            <a:endParaRPr lang="es-CR" sz="1800" dirty="0"/>
          </a:p>
          <a:p>
            <a:pPr marL="0" indent="0">
              <a:buNone/>
            </a:pPr>
            <a:endParaRPr lang="es-CR" sz="1600" dirty="0"/>
          </a:p>
        </p:txBody>
      </p:sp>
    </p:spTree>
    <p:extLst>
      <p:ext uri="{BB962C8B-B14F-4D97-AF65-F5344CB8AC3E}">
        <p14:creationId xmlns:p14="http://schemas.microsoft.com/office/powerpoint/2010/main" val="879257706"/>
      </p:ext>
    </p:extLst>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pPr algn="l"/>
            <a:r>
              <a:rPr lang="es-ES" sz="3000" dirty="0" smtClean="0">
                <a:solidFill>
                  <a:srgbClr val="FFFFFF"/>
                </a:solidFill>
              </a:rPr>
              <a:t>Principales modificaciones</a:t>
            </a:r>
            <a:endParaRPr lang="es-ES" sz="3000" dirty="0">
              <a:solidFill>
                <a:srgbClr val="FFFFFF"/>
              </a:solidFill>
            </a:endParaRPr>
          </a:p>
        </p:txBody>
      </p:sp>
      <p:sp>
        <p:nvSpPr>
          <p:cNvPr id="5" name="Marcador de contenido 4"/>
          <p:cNvSpPr>
            <a:spLocks noGrp="1"/>
          </p:cNvSpPr>
          <p:nvPr>
            <p:ph sz="half" idx="1"/>
          </p:nvPr>
        </p:nvSpPr>
        <p:spPr/>
        <p:txBody>
          <a:bodyPr>
            <a:normAutofit lnSpcReduction="10000"/>
          </a:bodyPr>
          <a:lstStyle/>
          <a:p>
            <a:r>
              <a:rPr lang="es-CR" sz="2000" u="sng" dirty="0"/>
              <a:t>Tipos de Autorización </a:t>
            </a:r>
            <a:r>
              <a:rPr lang="es-CR" sz="2000" dirty="0"/>
              <a:t>(art. 7)</a:t>
            </a:r>
          </a:p>
          <a:p>
            <a:r>
              <a:rPr lang="es-CR" sz="1800" u="sng" dirty="0" smtClean="0"/>
              <a:t>Autorización  Deudor:</a:t>
            </a:r>
          </a:p>
          <a:p>
            <a:endParaRPr lang="es-CR" sz="1800" u="sng" dirty="0"/>
          </a:p>
          <a:p>
            <a:pPr algn="just"/>
            <a:r>
              <a:rPr lang="es-CR" sz="1600" dirty="0" smtClean="0"/>
              <a:t>Para </a:t>
            </a:r>
            <a:r>
              <a:rPr lang="es-CR" sz="1600" dirty="0"/>
              <a:t>que la entidad gestione y entregue este reporte directamente a la persona interesada, en cuyo caso la información contenida en él, sólo podrá ser utilizada por la persona </a:t>
            </a:r>
            <a:r>
              <a:rPr lang="es-CR" sz="1600" dirty="0" err="1"/>
              <a:t>gestionante</a:t>
            </a:r>
            <a:r>
              <a:rPr lang="es-CR" sz="1600" dirty="0"/>
              <a:t>. Esta autorización es válida para una única consulta y será deshabilitada por el sistema inmediatamente después de que el reporte respectivo ha sido consultado exitosamente.</a:t>
            </a:r>
          </a:p>
          <a:p>
            <a:pPr lvl="0" algn="just"/>
            <a:endParaRPr lang="es-CR" sz="1600" dirty="0"/>
          </a:p>
          <a:p>
            <a:endParaRPr lang="es-CR" sz="1800" dirty="0"/>
          </a:p>
        </p:txBody>
      </p:sp>
      <p:sp>
        <p:nvSpPr>
          <p:cNvPr id="7" name="Marcador de contenido 6"/>
          <p:cNvSpPr>
            <a:spLocks noGrp="1"/>
          </p:cNvSpPr>
          <p:nvPr>
            <p:ph sz="half" idx="2"/>
          </p:nvPr>
        </p:nvSpPr>
        <p:spPr/>
        <p:txBody>
          <a:bodyPr>
            <a:normAutofit lnSpcReduction="10000"/>
          </a:bodyPr>
          <a:lstStyle/>
          <a:p>
            <a:pPr algn="just"/>
            <a:r>
              <a:rPr lang="es-ES" sz="1600" dirty="0"/>
              <a:t>Las entidades se encuentran obligadas a entregar a las personas copia de las autorizaciones inmediatamente después de firmadas, cuya constancia de recibido por parte de la persona deberá constar en los expedientes de crédito</a:t>
            </a:r>
            <a:r>
              <a:rPr lang="es-ES" sz="1600" dirty="0" smtClean="0"/>
              <a:t>.</a:t>
            </a:r>
          </a:p>
          <a:p>
            <a:pPr algn="just"/>
            <a:endParaRPr lang="es-ES" sz="1600" dirty="0" smtClean="0"/>
          </a:p>
          <a:p>
            <a:pPr algn="just"/>
            <a:r>
              <a:rPr lang="es-CR" sz="1600" dirty="0" smtClean="0"/>
              <a:t>Para </a:t>
            </a:r>
            <a:r>
              <a:rPr lang="es-CR" sz="1600" dirty="0"/>
              <a:t>la entrega a la persona de las copias de las autorizaciones, como para la conservación de las mismas en los expedientes de crédito, podrá usarse cualquier mecanismo tanto físico, como electrónico. En los casos en que sean los clientes los que remitan a las entidades la autorización debidamente firmada con dispositivo de firma digital, la entidad no estará en la obligación de darle una copia.</a:t>
            </a:r>
          </a:p>
          <a:p>
            <a:endParaRPr lang="es-CR" sz="1600" dirty="0"/>
          </a:p>
        </p:txBody>
      </p:sp>
    </p:spTree>
    <p:extLst>
      <p:ext uri="{BB962C8B-B14F-4D97-AF65-F5344CB8AC3E}">
        <p14:creationId xmlns:p14="http://schemas.microsoft.com/office/powerpoint/2010/main" val="651012693"/>
      </p:ext>
    </p:extLst>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pPr algn="l"/>
            <a:r>
              <a:rPr lang="es-ES" sz="3000" dirty="0">
                <a:solidFill>
                  <a:srgbClr val="FFFFFF"/>
                </a:solidFill>
              </a:rPr>
              <a:t>Principales modificaciones</a:t>
            </a:r>
          </a:p>
        </p:txBody>
      </p:sp>
      <p:sp>
        <p:nvSpPr>
          <p:cNvPr id="4" name="Marcador de contenido 3"/>
          <p:cNvSpPr>
            <a:spLocks noGrp="1"/>
          </p:cNvSpPr>
          <p:nvPr>
            <p:ph sz="half" idx="1"/>
          </p:nvPr>
        </p:nvSpPr>
        <p:spPr/>
        <p:txBody>
          <a:bodyPr>
            <a:normAutofit/>
          </a:bodyPr>
          <a:lstStyle/>
          <a:p>
            <a:pPr algn="just"/>
            <a:r>
              <a:rPr lang="es-ES" sz="1800" b="1" dirty="0"/>
              <a:t>Procedimientos para autorización y la revocación en el CIC</a:t>
            </a:r>
            <a:r>
              <a:rPr lang="es-ES" sz="1800" b="1" dirty="0" smtClean="0"/>
              <a:t>.</a:t>
            </a:r>
          </a:p>
          <a:p>
            <a:pPr algn="just"/>
            <a:endParaRPr lang="es-ES" sz="1800" dirty="0" smtClean="0"/>
          </a:p>
          <a:p>
            <a:pPr algn="just"/>
            <a:r>
              <a:rPr lang="es-ES" sz="1600" dirty="0" smtClean="0"/>
              <a:t>El proceso se modifica para que la entidad realice el tramite completo de la autorización o revocación.</a:t>
            </a:r>
          </a:p>
          <a:p>
            <a:pPr algn="just"/>
            <a:r>
              <a:rPr lang="es-ES" sz="1600" dirty="0" smtClean="0"/>
              <a:t>Se elimina la participación de la SUGEF en el tramite de autorizaciones y revocaciones.</a:t>
            </a:r>
          </a:p>
          <a:p>
            <a:pPr algn="just"/>
            <a:r>
              <a:rPr lang="es-ES" sz="1600" dirty="0" smtClean="0"/>
              <a:t>Se modifica el Sistema del CIC.</a:t>
            </a:r>
          </a:p>
          <a:p>
            <a:pPr algn="just"/>
            <a:r>
              <a:rPr lang="es-ES" sz="1600" dirty="0" smtClean="0"/>
              <a:t>Se elimina el trasiego de papel y se implementan medios electrónicos para la documentación de respaldo de las autorizaciones  y revocaciones</a:t>
            </a:r>
            <a:r>
              <a:rPr lang="es-ES" sz="1800" dirty="0" smtClean="0"/>
              <a:t>.</a:t>
            </a:r>
            <a:endParaRPr lang="es-CR" sz="1800" dirty="0"/>
          </a:p>
        </p:txBody>
      </p:sp>
      <p:sp>
        <p:nvSpPr>
          <p:cNvPr id="5" name="Marcador de contenido 4"/>
          <p:cNvSpPr>
            <a:spLocks noGrp="1"/>
          </p:cNvSpPr>
          <p:nvPr>
            <p:ph sz="half" idx="2"/>
          </p:nvPr>
        </p:nvSpPr>
        <p:spPr/>
        <p:txBody>
          <a:bodyPr>
            <a:normAutofit/>
          </a:bodyPr>
          <a:lstStyle/>
          <a:p>
            <a:endParaRPr lang="es-CR" dirty="0" smtClean="0"/>
          </a:p>
          <a:p>
            <a:endParaRPr lang="es-CR" dirty="0"/>
          </a:p>
          <a:p>
            <a:pPr algn="just"/>
            <a:r>
              <a:rPr lang="es-CR" sz="1600" dirty="0" smtClean="0"/>
              <a:t>En el tramite de cada autorización o revocación se debe adjuntar un archivo electrónico con los documentos de respaldo requeridos. Los formatos están definidos en el Manual del CIC</a:t>
            </a:r>
          </a:p>
          <a:p>
            <a:pPr algn="just"/>
            <a:endParaRPr lang="es-CR" sz="1600" dirty="0" smtClean="0"/>
          </a:p>
          <a:p>
            <a:pPr algn="just"/>
            <a:r>
              <a:rPr lang="es-CR" sz="1600" dirty="0" smtClean="0"/>
              <a:t>La entidad va a tener acceso inmediato al reporte crediticio de las personas una vez tramitada la autorización.</a:t>
            </a:r>
          </a:p>
          <a:p>
            <a:pPr algn="just"/>
            <a:endParaRPr lang="es-CR" sz="1800" dirty="0"/>
          </a:p>
        </p:txBody>
      </p:sp>
    </p:spTree>
    <p:extLst>
      <p:ext uri="{BB962C8B-B14F-4D97-AF65-F5344CB8AC3E}">
        <p14:creationId xmlns:p14="http://schemas.microsoft.com/office/powerpoint/2010/main" val="2363614328"/>
      </p:ext>
    </p:extLst>
  </p:cSld>
  <p:clrMapOvr>
    <a:masterClrMapping/>
  </p:clrMapOvr>
  <p:transition spd="slow">
    <p:push/>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513</TotalTime>
  <Words>1171</Words>
  <Application>Microsoft Office PowerPoint</Application>
  <PresentationFormat>Presentación en pantalla (4:3)</PresentationFormat>
  <Paragraphs>105</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Algerian</vt:lpstr>
      <vt:lpstr>Arial</vt:lpstr>
      <vt:lpstr>Tema de Office</vt:lpstr>
      <vt:lpstr>Presentación de PowerPoint</vt:lpstr>
      <vt:lpstr>Principales modificaciones</vt:lpstr>
      <vt:lpstr>Principales modificaciones</vt:lpstr>
      <vt:lpstr>Principales modificaciones</vt:lpstr>
      <vt:lpstr>Principales modificaciones</vt:lpstr>
      <vt:lpstr>Principales modificaciones</vt:lpstr>
      <vt:lpstr>Principales modificaciones</vt:lpstr>
      <vt:lpstr>Principales modificaciones</vt:lpstr>
      <vt:lpstr>Principales modificaciones</vt:lpstr>
      <vt:lpstr>Principales modificaciones</vt:lpstr>
      <vt:lpstr>TÍTULO DIAPOSITIVA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presentación</dc:title>
  <dc:creator>Ruffo</dc:creator>
  <cp:lastModifiedBy>Elvis Jimenez Gutierrez</cp:lastModifiedBy>
  <cp:revision>27</cp:revision>
  <dcterms:created xsi:type="dcterms:W3CDTF">2014-09-05T16:00:15Z</dcterms:created>
  <dcterms:modified xsi:type="dcterms:W3CDTF">2015-09-03T17:45:50Z</dcterms:modified>
</cp:coreProperties>
</file>